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embeddedFontLst>
    <p:embeddedFont>
      <p:font typeface="Corbel" panose="020B0503020204020204" pitchFamily="34" charset="0"/>
      <p:regular r:id="rId48"/>
      <p:bold r:id="rId49"/>
      <p:italic r:id="rId50"/>
      <p:boldItalic r:id="rId51"/>
    </p:embeddedFont>
    <p:embeddedFont>
      <p:font typeface="Playfair Displ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4" autoAdjust="0"/>
  </p:normalViewPr>
  <p:slideViewPr>
    <p:cSldViewPr snapToGrid="0">
      <p:cViewPr varScale="1">
        <p:scale>
          <a:sx n="51" d="100"/>
          <a:sy n="51" d="100"/>
        </p:scale>
        <p:origin x="14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arizona.co1.qualtrics.com/jfe/form/SV_25pkOrfIYMfTle5"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TEACHER NOTE: This presentation was originally designed to be presented virtually. If you are in the classroom, feel free to modify delivery to suit your needs. Or consider having APW Educators deliver this presentation to your class in person with student models</a:t>
            </a:r>
            <a:r>
              <a:rPr lang="en-US"/>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Using University of Arizona, Arizona Project WET materials, we’re going to learn about the groundwater system.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virtual,</a:t>
            </a:r>
            <a:r>
              <a:rPr lang="en-US" baseline="0" dirty="0"/>
              <a:t> l</a:t>
            </a:r>
            <a:r>
              <a:rPr lang="en-US" dirty="0"/>
              <a:t>et’s start off by making sure our computers are set up for the best participation. </a:t>
            </a:r>
            <a:endParaRPr dirty="0"/>
          </a:p>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a:solidFill>
                  <a:srgbClr val="687F00"/>
                </a:solidFill>
              </a:rPr>
              <a:t>So what did we learn from Liam?</a:t>
            </a:r>
            <a:endParaRPr>
              <a:solidFill>
                <a:srgbClr val="687F00"/>
              </a:solidFill>
            </a:endParaRPr>
          </a:p>
          <a:p>
            <a:pPr marL="0" lvl="0" indent="0" algn="l" rtl="0">
              <a:spcBef>
                <a:spcPts val="0"/>
              </a:spcBef>
              <a:spcAft>
                <a:spcPts val="0"/>
              </a:spcAft>
              <a:buSzPts val="3400"/>
              <a:buNone/>
            </a:pPr>
            <a:r>
              <a:rPr lang="en-US">
                <a:solidFill>
                  <a:srgbClr val="687F00"/>
                </a:solidFill>
              </a:rPr>
              <a:t>Does water move through earth materials?  YES!!</a:t>
            </a:r>
            <a:endParaRPr>
              <a:solidFill>
                <a:srgbClr val="687F00"/>
              </a:solidFill>
            </a:endParaRPr>
          </a:p>
          <a:p>
            <a:pPr marL="0" lvl="0" indent="0" algn="l" rtl="0">
              <a:spcBef>
                <a:spcPts val="0"/>
              </a:spcBef>
              <a:spcAft>
                <a:spcPts val="0"/>
              </a:spcAft>
              <a:buSzPts val="3400"/>
              <a:buNone/>
            </a:pPr>
            <a:r>
              <a:rPr lang="en-US">
                <a:solidFill>
                  <a:srgbClr val="687F00"/>
                </a:solidFill>
              </a:rPr>
              <a:t>Does water move through earth materials at the same rate?  NO!!</a:t>
            </a:r>
            <a:endParaRPr>
              <a:solidFill>
                <a:srgbClr val="687F00"/>
              </a:solidFill>
            </a:endParaRPr>
          </a:p>
          <a:p>
            <a:pPr marL="0" lvl="0" indent="0" algn="l" rtl="0">
              <a:spcBef>
                <a:spcPts val="0"/>
              </a:spcBef>
              <a:spcAft>
                <a:spcPts val="0"/>
              </a:spcAft>
              <a:buSzPts val="3400"/>
              <a:buNone/>
            </a:pPr>
            <a:r>
              <a:rPr lang="en-US">
                <a:solidFill>
                  <a:srgbClr val="687F00"/>
                </a:solidFill>
              </a:rPr>
              <a:t>WHY ??</a:t>
            </a:r>
            <a:endParaRPr>
              <a:solidFill>
                <a:srgbClr val="687F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98ca2488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98ca2488e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Font typeface="Arial"/>
              <a:buNone/>
            </a:pPr>
            <a:r>
              <a:rPr lang="en-US" dirty="0"/>
              <a:t>If</a:t>
            </a:r>
            <a:r>
              <a:rPr lang="en-US" baseline="0" dirty="0"/>
              <a:t> virtual, t</a:t>
            </a:r>
            <a:r>
              <a:rPr lang="en-US" dirty="0"/>
              <a:t>ype in the chat why you think that water moved faster through the gravel than the sand? Or maybe some brave person can raise their hand and explain why water moves faster through gravel than sand.  </a:t>
            </a:r>
            <a:endParaRPr dirty="0"/>
          </a:p>
          <a:p>
            <a:pPr marL="0" lvl="0" indent="0" algn="l" rtl="0">
              <a:spcBef>
                <a:spcPts val="0"/>
              </a:spcBef>
              <a:spcAft>
                <a:spcPts val="0"/>
              </a:spcAft>
              <a:buClr>
                <a:schemeClr val="dk2"/>
              </a:buClr>
              <a:buFont typeface="Arial"/>
              <a:buNone/>
            </a:pPr>
            <a:r>
              <a:rPr lang="en-US" dirty="0"/>
              <a:t>NOTE: Make sure the students understand the water is moving through the SPACES between the earth materials.</a:t>
            </a:r>
            <a:endParaRPr dirty="0"/>
          </a:p>
          <a:p>
            <a:pPr marL="0" lvl="0" indent="0" algn="l" rtl="0">
              <a:spcBef>
                <a:spcPts val="0"/>
              </a:spcBef>
              <a:spcAft>
                <a:spcPts val="0"/>
              </a:spcAft>
              <a:buClr>
                <a:schemeClr val="dk2"/>
              </a:buClr>
              <a:buFont typeface="Arial"/>
              <a:buNone/>
            </a:pPr>
            <a:endParaRPr dirty="0"/>
          </a:p>
          <a:p>
            <a:pPr marL="0" lvl="0" indent="0" algn="l" rtl="0">
              <a:spcBef>
                <a:spcPts val="0"/>
              </a:spcBef>
              <a:spcAft>
                <a:spcPts val="0"/>
              </a:spcAft>
              <a:buClr>
                <a:schemeClr val="dk2"/>
              </a:buClr>
              <a:buFont typeface="Arial"/>
              <a:buNone/>
            </a:pPr>
            <a:r>
              <a:rPr lang="en-US" dirty="0"/>
              <a:t>Great job everyone. So by watching Liam’s experiments, we know that water moves through the spaces in the earth materials. </a:t>
            </a:r>
            <a:endParaRPr dirty="0"/>
          </a:p>
          <a:p>
            <a:pPr marL="0" lvl="0" indent="0" algn="l" rtl="0">
              <a:spcBef>
                <a:spcPts val="0"/>
              </a:spcBef>
              <a:spcAft>
                <a:spcPts val="0"/>
              </a:spcAft>
              <a:buNone/>
            </a:pPr>
            <a:endParaRPr dirty="0"/>
          </a:p>
        </p:txBody>
      </p:sp>
      <p:sp>
        <p:nvSpPr>
          <p:cNvPr id="191" name="Google Shape;191;gb98ca2488e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we’re going to work with our GW models. A model is usually a smaller version or representation of something larger.  In our case, our model represents the groundwater system which covers a distance of 50 miles across and is hundreds of feet deep.</a:t>
            </a:r>
            <a:endParaRPr/>
          </a:p>
          <a:p>
            <a:pPr marL="0" lvl="0" indent="0" algn="l" rtl="0">
              <a:spcBef>
                <a:spcPts val="0"/>
              </a:spcBef>
              <a:spcAft>
                <a:spcPts val="0"/>
              </a:spcAft>
              <a:buNone/>
            </a:pPr>
            <a:r>
              <a:rPr lang="en-US"/>
              <a:t>Does everyone have their materials for a model? Great. Let’s get started.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refresher, you should have gotten these supplies ready… If you have a dry erase marker, that may be helpful but not necessary.</a:t>
            </a:r>
            <a:endParaRPr/>
          </a:p>
          <a:p>
            <a:pPr marL="0" lvl="0" indent="0" algn="l" rtl="0">
              <a:spcBef>
                <a:spcPts val="0"/>
              </a:spcBef>
              <a:spcAft>
                <a:spcPts val="0"/>
              </a:spcAft>
              <a:buNone/>
            </a:pPr>
            <a:r>
              <a:rPr lang="en-US"/>
              <a:t>NOTE: Move forward even if some students aren’t ready. </a:t>
            </a:r>
            <a:endParaRPr/>
          </a:p>
        </p:txBody>
      </p:sp>
      <p:sp>
        <p:nvSpPr>
          <p:cNvPr id="209" name="Google Shape;2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We’re also going to work with this 2D picture model of the GW system. This picture should look very familiar from your Pre-assessment. Pay close attention to these images as you’ll see them again on your Post Assessment after class.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set up our model. Go ahead and pour your gravel into your container.</a:t>
            </a:r>
            <a:endParaRPr dirty="0"/>
          </a:p>
          <a:p>
            <a:pPr marL="0" lvl="0" indent="0" algn="l" rtl="0">
              <a:spcBef>
                <a:spcPts val="0"/>
              </a:spcBef>
              <a:spcAft>
                <a:spcPts val="0"/>
              </a:spcAft>
              <a:buNone/>
            </a:pPr>
            <a:r>
              <a:rPr lang="en-US" dirty="0"/>
              <a:t>Do we have anything in our 3D model that represents mountains at this time? (No). Ok. Let’s create a mountain by using our hand to slope the dirt up to one side of the container.  </a:t>
            </a:r>
            <a:endParaRPr dirty="0"/>
          </a:p>
          <a:p>
            <a:pPr marL="0" lvl="0" indent="0" algn="l" rtl="0">
              <a:spcBef>
                <a:spcPts val="0"/>
              </a:spcBef>
              <a:spcAft>
                <a:spcPts val="0"/>
              </a:spcAft>
              <a:buClr>
                <a:schemeClr val="dk2"/>
              </a:buClr>
              <a:buFont typeface="Arial"/>
              <a:buNone/>
            </a:pPr>
            <a:endParaRPr lang="en-US" b="1" dirty="0"/>
          </a:p>
          <a:p>
            <a:pPr marL="0" lvl="0" indent="0" algn="l" rtl="0">
              <a:spcBef>
                <a:spcPts val="0"/>
              </a:spcBef>
              <a:spcAft>
                <a:spcPts val="0"/>
              </a:spcAft>
              <a:buClr>
                <a:schemeClr val="dk2"/>
              </a:buClr>
              <a:buFont typeface="Arial"/>
              <a:buNone/>
            </a:pPr>
            <a:r>
              <a:rPr lang="en-US" b="1" dirty="0"/>
              <a:t>If virtual:  I’m going to</a:t>
            </a:r>
            <a:r>
              <a:rPr lang="en-US" b="1" dirty="0">
                <a:highlight>
                  <a:srgbClr val="FFFF00"/>
                </a:highlight>
              </a:rPr>
              <a:t> switch to my web camera </a:t>
            </a:r>
            <a:r>
              <a:rPr lang="en-US" b="1" dirty="0"/>
              <a:t>so you can see my model and follow along. </a:t>
            </a:r>
            <a:endParaRPr b="1" dirty="0"/>
          </a:p>
          <a:p>
            <a:pPr marL="0" lvl="0" indent="0" algn="l" rtl="0">
              <a:spcBef>
                <a:spcPts val="0"/>
              </a:spcBef>
              <a:spcAft>
                <a:spcPts val="0"/>
              </a:spcAft>
              <a:buNone/>
            </a:pPr>
            <a:r>
              <a:rPr lang="en-US" dirty="0"/>
              <a:t>(Switch to your web cam and </a:t>
            </a:r>
            <a:r>
              <a:rPr lang="en-US" dirty="0">
                <a:highlight>
                  <a:srgbClr val="FFFF00"/>
                </a:highlight>
              </a:rPr>
              <a:t>stop sharing presentation </a:t>
            </a:r>
            <a:r>
              <a:rPr lang="en-US" dirty="0"/>
              <a:t>to view both camera and students. If in Zoom, spotlight your video)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Ok, first thing we’re going to do is simply move our earth materials up to one side of our container. By doing this we create a high point, our mountain, and a low point.  Has everyone got their mountain created?  Ok. Let’s have </a:t>
            </a:r>
            <a:r>
              <a:rPr lang="en-US" b="1" dirty="0"/>
              <a:t>everyone turn on their cameras</a:t>
            </a:r>
            <a:r>
              <a:rPr lang="en-US" dirty="0"/>
              <a:t> and show us their mountains.  </a:t>
            </a:r>
            <a:r>
              <a:rPr lang="en-US" dirty="0" err="1"/>
              <a:t>Ooo</a:t>
            </a:r>
            <a:r>
              <a:rPr lang="en-US" dirty="0"/>
              <a:t>..those mountains look great!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Ok. Great. I’m </a:t>
            </a:r>
            <a:r>
              <a:rPr lang="en-US" b="1" dirty="0">
                <a:highlight>
                  <a:srgbClr val="FFFF00"/>
                </a:highlight>
              </a:rPr>
              <a:t>switching back to the presentation and picture model</a:t>
            </a:r>
            <a:r>
              <a:rPr lang="en-US" b="1" dirty="0"/>
              <a:t> to make a couple of points. (Share screen - presentation mode)</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relate this  2D picture model to our 3D model. What do the black dots represent in the picture model? (dirt or earth materials) </a:t>
            </a:r>
            <a:endParaRPr dirty="0"/>
          </a:p>
          <a:p>
            <a:pPr marL="0" lvl="0" indent="0" algn="l" rtl="0">
              <a:spcBef>
                <a:spcPts val="0"/>
              </a:spcBef>
              <a:spcAft>
                <a:spcPts val="0"/>
              </a:spcAft>
              <a:buNone/>
            </a:pPr>
            <a:r>
              <a:rPr lang="en-US" dirty="0"/>
              <a:t>Great job. </a:t>
            </a:r>
            <a:endParaRPr dirty="0"/>
          </a:p>
          <a:p>
            <a:pPr marL="0" lvl="0" indent="0" algn="l" rtl="0">
              <a:spcBef>
                <a:spcPts val="0"/>
              </a:spcBef>
              <a:spcAft>
                <a:spcPts val="0"/>
              </a:spcAft>
              <a:buClr>
                <a:schemeClr val="dk2"/>
              </a:buClr>
              <a:buFont typeface="Arial"/>
              <a:buNone/>
            </a:pPr>
            <a:r>
              <a:rPr lang="en-US" dirty="0"/>
              <a:t> Remember, our model represents an area 50 miles across and several hundred feet deep. </a:t>
            </a:r>
            <a:endParaRPr dirty="0"/>
          </a:p>
          <a:p>
            <a:pPr marL="0" lvl="0" indent="0" algn="l" rtl="0">
              <a:spcBef>
                <a:spcPts val="0"/>
              </a:spcBef>
              <a:spcAft>
                <a:spcPts val="0"/>
              </a:spcAft>
              <a:buNone/>
            </a:pPr>
            <a:endParaRPr dirty="0"/>
          </a:p>
        </p:txBody>
      </p:sp>
      <p:sp>
        <p:nvSpPr>
          <p:cNvPr id="226" name="Google Shape;2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those of you without models, this is what yours might look like at this point.  We have a high point - our mountain. And our low point down here.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Does everyone’s model look like this now?  Great.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(Stay on Presentation mode)</a:t>
            </a:r>
            <a:endParaRPr dirty="0"/>
          </a:p>
          <a:p>
            <a:pPr marL="0" lvl="0" indent="0" algn="l" rtl="0">
              <a:spcBef>
                <a:spcPts val="0"/>
              </a:spcBef>
              <a:spcAft>
                <a:spcPts val="0"/>
              </a:spcAft>
              <a:buNone/>
            </a:pPr>
            <a:endParaRPr dirty="0"/>
          </a:p>
        </p:txBody>
      </p:sp>
      <p:sp>
        <p:nvSpPr>
          <p:cNvPr id="234" name="Google Shape;2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5650671ba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b5650671ba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looking at this picture,  how do you think water gets into the groundwater system? Type your answers into the chat box. (from rain)</a:t>
            </a:r>
            <a:endParaRPr/>
          </a:p>
          <a:p>
            <a:pPr marL="0" lvl="0" indent="0" algn="l" rtl="0">
              <a:spcBef>
                <a:spcPts val="0"/>
              </a:spcBef>
              <a:spcAft>
                <a:spcPts val="0"/>
              </a:spcAft>
              <a:buNone/>
            </a:pPr>
            <a:r>
              <a:rPr lang="en-US"/>
              <a:t>(If they don’t get the answer ask…) </a:t>
            </a:r>
            <a:endParaRPr/>
          </a:p>
          <a:p>
            <a:pPr marL="0" lvl="0" indent="0" algn="l" rtl="0">
              <a:spcBef>
                <a:spcPts val="0"/>
              </a:spcBef>
              <a:spcAft>
                <a:spcPts val="0"/>
              </a:spcAft>
              <a:buNone/>
            </a:pPr>
            <a:r>
              <a:rPr lang="en-US"/>
              <a:t>Excellent, yes. From the rain. </a:t>
            </a:r>
            <a:endParaRPr/>
          </a:p>
          <a:p>
            <a:pPr marL="0" lvl="0" indent="0" algn="l" rtl="0">
              <a:spcBef>
                <a:spcPts val="0"/>
              </a:spcBef>
              <a:spcAft>
                <a:spcPts val="0"/>
              </a:spcAft>
              <a:buNone/>
            </a:pPr>
            <a:r>
              <a:rPr lang="en-US"/>
              <a:t>And where does it rain first around here? (pause) Where is it raining in our picture model? Yes. It rains first up in the mountains. Great.  </a:t>
            </a:r>
            <a:endParaRPr/>
          </a:p>
          <a:p>
            <a:pPr marL="0" lvl="0" indent="0" algn="l" rtl="0">
              <a:spcBef>
                <a:spcPts val="0"/>
              </a:spcBef>
              <a:spcAft>
                <a:spcPts val="0"/>
              </a:spcAft>
              <a:buNone/>
            </a:pPr>
            <a:r>
              <a:rPr lang="en-US"/>
              <a:t>Now we’re all going to make it rain on our mountains and watch what happens in our model. </a:t>
            </a:r>
            <a:endParaRPr/>
          </a:p>
          <a:p>
            <a:pPr marL="0" lvl="0" indent="0" algn="l" rtl="0">
              <a:spcBef>
                <a:spcPts val="0"/>
              </a:spcBef>
              <a:spcAft>
                <a:spcPts val="0"/>
              </a:spcAft>
              <a:buClr>
                <a:schemeClr val="dk2"/>
              </a:buClr>
              <a:buFont typeface="Arial"/>
              <a:buNone/>
            </a:pPr>
            <a:endParaRPr b="1"/>
          </a:p>
        </p:txBody>
      </p:sp>
      <p:sp>
        <p:nvSpPr>
          <p:cNvPr id="243" name="Google Shape;243;gb5650671ba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5650671b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5650671b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 Do this together with students using your webcam and model.</a:t>
            </a:r>
            <a:endParaRPr b="1" dirty="0"/>
          </a:p>
          <a:p>
            <a:pPr marL="0" lvl="0" indent="0" algn="l" rtl="0">
              <a:spcBef>
                <a:spcPts val="0"/>
              </a:spcBef>
              <a:spcAft>
                <a:spcPts val="0"/>
              </a:spcAft>
              <a:buNone/>
            </a:pPr>
            <a:endParaRPr b="1" dirty="0"/>
          </a:p>
          <a:p>
            <a:pPr marL="0" lvl="0" indent="0" algn="l" rtl="0">
              <a:spcBef>
                <a:spcPts val="0"/>
              </a:spcBef>
              <a:spcAft>
                <a:spcPts val="0"/>
              </a:spcAft>
              <a:buClr>
                <a:schemeClr val="dk2"/>
              </a:buClr>
              <a:buFont typeface="Arial"/>
              <a:buNone/>
            </a:pPr>
            <a:r>
              <a:rPr lang="en-US" b="1" dirty="0"/>
              <a:t>So I’m going to </a:t>
            </a:r>
            <a:r>
              <a:rPr lang="en-US" b="1" dirty="0">
                <a:highlight>
                  <a:srgbClr val="FFFF00"/>
                </a:highlight>
              </a:rPr>
              <a:t>switch back to my webcam</a:t>
            </a:r>
            <a:r>
              <a:rPr lang="en-US" b="1" dirty="0"/>
              <a:t> so we can work together again.</a:t>
            </a:r>
            <a:endParaRPr b="1" dirty="0"/>
          </a:p>
          <a:p>
            <a:pPr marL="0" lvl="0" indent="0" algn="l" rtl="0">
              <a:spcBef>
                <a:spcPts val="0"/>
              </a:spcBef>
              <a:spcAft>
                <a:spcPts val="0"/>
              </a:spcAft>
              <a:buClr>
                <a:schemeClr val="dk2"/>
              </a:buClr>
              <a:buFont typeface="Arial"/>
              <a:buNone/>
            </a:pPr>
            <a:r>
              <a:rPr lang="en-US" b="1" dirty="0"/>
              <a:t>For our friends who don’t have models, watch what is happening  when it rains on my model and type what you see in the chat box. </a:t>
            </a:r>
            <a:endParaRPr b="1" dirty="0"/>
          </a:p>
          <a:p>
            <a:pPr marL="0" lvl="0" indent="0" algn="l" rtl="0">
              <a:spcBef>
                <a:spcPts val="0"/>
              </a:spcBef>
              <a:spcAft>
                <a:spcPts val="0"/>
              </a:spcAft>
              <a:buClr>
                <a:schemeClr val="dk2"/>
              </a:buClr>
              <a:buFont typeface="Arial"/>
              <a:buNone/>
            </a:pPr>
            <a:r>
              <a:rPr lang="en-US" dirty="0"/>
              <a:t>Everyone else with models, watch what happens when you make it rain on your mountains. Watch the model from the top and from the side too!</a:t>
            </a:r>
            <a:endParaRPr dirty="0"/>
          </a:p>
          <a:p>
            <a:pPr marL="0" lvl="0" indent="0" algn="l" rtl="0">
              <a:spcBef>
                <a:spcPts val="0"/>
              </a:spcBef>
              <a:spcAft>
                <a:spcPts val="0"/>
              </a:spcAft>
              <a:buNone/>
            </a:pPr>
            <a:endParaRPr b="1" dirty="0"/>
          </a:p>
          <a:p>
            <a:pPr marL="0" lvl="0" indent="0" algn="l" rtl="0">
              <a:spcBef>
                <a:spcPts val="0"/>
              </a:spcBef>
              <a:spcAft>
                <a:spcPts val="0"/>
              </a:spcAft>
              <a:buClr>
                <a:schemeClr val="dk2"/>
              </a:buClr>
              <a:buSzPts val="1100"/>
              <a:buFont typeface="Arial"/>
              <a:buNone/>
            </a:pPr>
            <a:r>
              <a:rPr lang="en-US" dirty="0"/>
              <a:t> Now we’re all going to make it rain on our mountains and watch what happens in our model. Take your container of water and pour it slowly </a:t>
            </a:r>
            <a:r>
              <a:rPr lang="en-US" b="1" i="1" dirty="0"/>
              <a:t>ONLY OVER THE MOUNTAINS</a:t>
            </a:r>
            <a:r>
              <a:rPr lang="en-US" dirty="0"/>
              <a:t>.  Pour enough water into your model so there is water in the low spot. Be sure to watch what happens to your model as the rain is falling.</a:t>
            </a:r>
            <a:endParaRPr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Clr>
                <a:schemeClr val="dk2"/>
              </a:buClr>
              <a:buFont typeface="Arial"/>
              <a:buNone/>
            </a:pPr>
            <a:r>
              <a:rPr lang="en-US" b="1" dirty="0"/>
              <a:t>Our friends who don’t have </a:t>
            </a:r>
            <a:r>
              <a:rPr lang="en-US" b="1" dirty="0" err="1"/>
              <a:t>models,what</a:t>
            </a:r>
            <a:r>
              <a:rPr lang="en-US" b="1" dirty="0"/>
              <a:t> are you seeing happen in my model? Please type your observations in the chat box. </a:t>
            </a:r>
            <a:endParaRPr b="1" dirty="0"/>
          </a:p>
          <a:p>
            <a:pPr marL="0" lvl="0" indent="0" algn="l" rtl="0">
              <a:spcBef>
                <a:spcPts val="0"/>
              </a:spcBef>
              <a:spcAft>
                <a:spcPts val="0"/>
              </a:spcAft>
              <a:buNone/>
            </a:pPr>
            <a:r>
              <a:rPr lang="en-US" b="1" dirty="0"/>
              <a:t>(Read chat box responses)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dirty="0"/>
              <a:t>What did you notice when it rained on the mountains?  (Read chat entries first)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a:t>
            </a:r>
            <a:r>
              <a:rPr lang="en-US" b="1" u="sng" dirty="0"/>
              <a:t>DIRECTION</a:t>
            </a:r>
            <a:r>
              <a:rPr lang="en-US" dirty="0"/>
              <a:t> did the rain flow </a:t>
            </a:r>
            <a:r>
              <a:rPr lang="en-US" b="1" u="sng" dirty="0"/>
              <a:t>first</a:t>
            </a:r>
            <a:r>
              <a:rPr lang="en-US" dirty="0"/>
              <a:t>? (it flowed down.) Perfect, yes the rain flowed down.</a:t>
            </a:r>
            <a:endParaRPr dirty="0"/>
          </a:p>
          <a:p>
            <a:pPr marL="0" lvl="0" indent="0" algn="l" rtl="0">
              <a:spcBef>
                <a:spcPts val="0"/>
              </a:spcBef>
              <a:spcAft>
                <a:spcPts val="0"/>
              </a:spcAft>
              <a:buNone/>
            </a:pPr>
            <a:r>
              <a:rPr lang="en-US" dirty="0"/>
              <a:t>What caused the water to flow down? (gravity)  Or what force acted on the water to make it flow down? (gravity)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Yes! And then where did it flow? (across the model)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Great job everyone. </a:t>
            </a:r>
            <a:endParaRPr dirty="0"/>
          </a:p>
          <a:p>
            <a:pPr marL="0" lvl="0" indent="0" algn="l" rtl="0">
              <a:spcBef>
                <a:spcPts val="0"/>
              </a:spcBef>
              <a:spcAft>
                <a:spcPts val="0"/>
              </a:spcAft>
              <a:buNone/>
            </a:pPr>
            <a:r>
              <a:rPr lang="en-US" b="1" dirty="0"/>
              <a:t>I’m going to </a:t>
            </a:r>
            <a:r>
              <a:rPr lang="en-US" b="1" dirty="0">
                <a:highlight>
                  <a:srgbClr val="FFFF00"/>
                </a:highlight>
              </a:rPr>
              <a:t>switch back to the presentation </a:t>
            </a:r>
            <a:r>
              <a:rPr lang="en-US" b="1" dirty="0"/>
              <a:t>for a moment. Let’s see this in action on our 2D model. </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2"/>
              </a:buClr>
              <a:buFont typeface="Arial"/>
              <a:buNone/>
            </a:pPr>
            <a:endParaRPr dirty="0"/>
          </a:p>
          <a:p>
            <a:pPr marL="0" lvl="0" indent="0" algn="l" rtl="0">
              <a:spcBef>
                <a:spcPts val="0"/>
              </a:spcBef>
              <a:spcAft>
                <a:spcPts val="0"/>
              </a:spcAft>
              <a:buClr>
                <a:schemeClr val="dk2"/>
              </a:buClr>
              <a:buFont typeface="Arial"/>
              <a:buNone/>
            </a:pPr>
            <a:endParaRPr b="1" dirty="0"/>
          </a:p>
        </p:txBody>
      </p:sp>
      <p:sp>
        <p:nvSpPr>
          <p:cNvPr id="253" name="Google Shape;253;gb5650671ba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animated - 5 clicks)</a:t>
            </a:r>
            <a:endParaRPr/>
          </a:p>
          <a:p>
            <a:pPr marL="0" lvl="0" indent="0" algn="l" rtl="0">
              <a:spcBef>
                <a:spcPts val="0"/>
              </a:spcBef>
              <a:spcAft>
                <a:spcPts val="0"/>
              </a:spcAft>
              <a:buNone/>
            </a:pPr>
            <a:endParaRPr/>
          </a:p>
          <a:p>
            <a:pPr marL="0" lvl="0" indent="0" algn="l" rtl="0">
              <a:spcBef>
                <a:spcPts val="0"/>
              </a:spcBef>
              <a:spcAft>
                <a:spcPts val="0"/>
              </a:spcAft>
              <a:buNone/>
            </a:pPr>
            <a:r>
              <a:rPr lang="en-US"/>
              <a:t>So here we see water raining on the mountain. Water is flowing down by gravity and moving between the spaces in the earth materials, soaking into the ground and filling up the low spots. </a:t>
            </a:r>
            <a:endParaRPr/>
          </a:p>
          <a:p>
            <a:pPr marL="0" lvl="0" indent="0" algn="l" rtl="0">
              <a:spcBef>
                <a:spcPts val="0"/>
              </a:spcBef>
              <a:spcAft>
                <a:spcPts val="0"/>
              </a:spcAft>
              <a:buNone/>
            </a:pPr>
            <a:endParaRPr/>
          </a:p>
        </p:txBody>
      </p:sp>
      <p:sp>
        <p:nvSpPr>
          <p:cNvPr id="260" name="Google Shape;26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If we magnified those spaces, it might look like this. This picture best shows that </a:t>
            </a:r>
            <a:r>
              <a:rPr lang="en-US" b="1"/>
              <a:t>water is found in the space between the earth materials</a:t>
            </a:r>
            <a:r>
              <a:rPr lang="en-US"/>
              <a:t>.  This is what we observed during our earth materials experiment with Liam earlier. Water flows through all those spaces in the earth materials.</a:t>
            </a:r>
            <a:endParaRPr/>
          </a:p>
          <a:p>
            <a:pPr marL="0" marR="0" lvl="0" indent="0" algn="l" rtl="0">
              <a:lnSpc>
                <a:spcPct val="100000"/>
              </a:lnSpc>
              <a:spcBef>
                <a:spcPts val="0"/>
              </a:spcBef>
              <a:spcAft>
                <a:spcPts val="0"/>
              </a:spcAft>
              <a:buClr>
                <a:schemeClr val="dk1"/>
              </a:buClr>
              <a:buSzPts val="1200"/>
              <a:buFont typeface="Corbel"/>
              <a:buNone/>
            </a:pPr>
            <a:endParaRPr/>
          </a:p>
          <a:p>
            <a:pPr marL="0" marR="0" lvl="0" indent="0" algn="l" rtl="0">
              <a:lnSpc>
                <a:spcPct val="100000"/>
              </a:lnSpc>
              <a:spcBef>
                <a:spcPts val="0"/>
              </a:spcBef>
              <a:spcAft>
                <a:spcPts val="0"/>
              </a:spcAft>
              <a:buClr>
                <a:schemeClr val="dk1"/>
              </a:buClr>
              <a:buSzPts val="1200"/>
              <a:buFont typeface="Corbel"/>
              <a:buNone/>
            </a:pPr>
            <a:r>
              <a:rPr lang="en-US"/>
              <a:t>NOTE: This is called out on the assessment so </a:t>
            </a:r>
            <a:r>
              <a:rPr lang="en-US" b="1"/>
              <a:t>important</a:t>
            </a:r>
            <a:r>
              <a:rPr lang="en-US"/>
              <a:t> to mention. </a:t>
            </a:r>
            <a:endParaRPr/>
          </a:p>
          <a:p>
            <a:pPr marL="0" lvl="0" indent="0" algn="l" rtl="0">
              <a:spcBef>
                <a:spcPts val="0"/>
              </a:spcBef>
              <a:spcAft>
                <a:spcPts val="0"/>
              </a:spcAft>
              <a:buNone/>
            </a:pPr>
            <a:endParaRPr/>
          </a:p>
        </p:txBody>
      </p:sp>
      <p:sp>
        <p:nvSpPr>
          <p:cNvPr id="276" name="Google Shape;27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7a3ec64d2_2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7a3ec64d2_2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b="1" dirty="0">
                <a:solidFill>
                  <a:schemeClr val="dk2"/>
                </a:solidFill>
              </a:rPr>
              <a:t>Slide is for a virtual</a:t>
            </a:r>
            <a:r>
              <a:rPr lang="en-US" b="1" baseline="0" dirty="0">
                <a:solidFill>
                  <a:schemeClr val="dk2"/>
                </a:solidFill>
              </a:rPr>
              <a:t> presentation</a:t>
            </a:r>
          </a:p>
          <a:p>
            <a:pPr marL="0" lvl="0" indent="0" algn="l" rtl="0">
              <a:spcBef>
                <a:spcPts val="0"/>
              </a:spcBef>
              <a:spcAft>
                <a:spcPts val="0"/>
              </a:spcAft>
              <a:buClr>
                <a:schemeClr val="dk2"/>
              </a:buClr>
              <a:buSzPts val="1100"/>
              <a:buFont typeface="Arial"/>
              <a:buNone/>
            </a:pPr>
            <a:r>
              <a:rPr lang="en-US" dirty="0">
                <a:solidFill>
                  <a:schemeClr val="dk2"/>
                </a:solidFill>
              </a:rPr>
              <a:t>And, some ground rules for our presentation today:</a:t>
            </a:r>
            <a:endParaRPr dirty="0">
              <a:solidFill>
                <a:schemeClr val="dk2"/>
              </a:solidFill>
            </a:endParaRPr>
          </a:p>
          <a:p>
            <a:pPr marL="0" lvl="0" indent="0" algn="l" rtl="0">
              <a:spcBef>
                <a:spcPts val="0"/>
              </a:spcBef>
              <a:spcAft>
                <a:spcPts val="0"/>
              </a:spcAft>
              <a:buClr>
                <a:schemeClr val="dk2"/>
              </a:buClr>
              <a:buSzPts val="1100"/>
              <a:buFont typeface="Arial"/>
              <a:buNone/>
            </a:pPr>
            <a:r>
              <a:rPr lang="en-US" dirty="0">
                <a:solidFill>
                  <a:schemeClr val="dk2"/>
                </a:solidFill>
              </a:rPr>
              <a:t>Only unmute when called on.</a:t>
            </a:r>
            <a:endParaRPr dirty="0">
              <a:solidFill>
                <a:schemeClr val="dk2"/>
              </a:solidFill>
            </a:endParaRPr>
          </a:p>
          <a:p>
            <a:pPr marL="0" lvl="0" indent="0" algn="l" rtl="0">
              <a:spcBef>
                <a:spcPts val="0"/>
              </a:spcBef>
              <a:spcAft>
                <a:spcPts val="0"/>
              </a:spcAft>
              <a:buClr>
                <a:schemeClr val="dk2"/>
              </a:buClr>
              <a:buSzPts val="1100"/>
              <a:buFont typeface="Arial"/>
              <a:buNone/>
            </a:pPr>
            <a:r>
              <a:rPr lang="en-US" dirty="0">
                <a:solidFill>
                  <a:schemeClr val="dk2"/>
                </a:solidFill>
              </a:rPr>
              <a:t> Use the chat respectfully	</a:t>
            </a:r>
            <a:br>
              <a:rPr lang="en-US" dirty="0">
                <a:solidFill>
                  <a:schemeClr val="dk2"/>
                </a:solidFill>
              </a:rPr>
            </a:br>
            <a:r>
              <a:rPr lang="en-US" dirty="0">
                <a:solidFill>
                  <a:schemeClr val="dk2"/>
                </a:solidFill>
              </a:rPr>
              <a:t> Cameras on for more fun!	</a:t>
            </a:r>
            <a:br>
              <a:rPr lang="en-US" dirty="0">
                <a:solidFill>
                  <a:schemeClr val="dk2"/>
                </a:solidFill>
              </a:rPr>
            </a:br>
            <a:r>
              <a:rPr lang="en-US" dirty="0">
                <a:solidFill>
                  <a:schemeClr val="dk2"/>
                </a:solidFill>
              </a:rPr>
              <a:t> Participate.</a:t>
            </a:r>
            <a:endParaRPr dirty="0"/>
          </a:p>
        </p:txBody>
      </p:sp>
      <p:sp>
        <p:nvSpPr>
          <p:cNvPr id="105" name="Google Shape;105;gb7a3ec64d2_2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animated - click twice to get to red circle))</a:t>
            </a:r>
            <a:endParaRPr/>
          </a:p>
          <a:p>
            <a:pPr marL="0" lvl="0" indent="0" algn="l" rtl="0">
              <a:spcBef>
                <a:spcPts val="0"/>
              </a:spcBef>
              <a:spcAft>
                <a:spcPts val="0"/>
              </a:spcAft>
              <a:buNone/>
            </a:pPr>
            <a:r>
              <a:rPr lang="en-US"/>
              <a:t>Low points in the ground become filled with water. In nature, what are these filled in low points called? </a:t>
            </a:r>
            <a:endParaRPr/>
          </a:p>
          <a:p>
            <a:pPr marL="0" lvl="0" indent="0" algn="l" rtl="0">
              <a:spcBef>
                <a:spcPts val="0"/>
              </a:spcBef>
              <a:spcAft>
                <a:spcPts val="0"/>
              </a:spcAft>
              <a:buNone/>
            </a:pPr>
            <a:r>
              <a:rPr lang="en-US"/>
              <a:t>What does this area in red represent in your physical model?? (the low point)</a:t>
            </a:r>
            <a:endParaRPr/>
          </a:p>
          <a:p>
            <a:pPr marL="0" lvl="0" indent="0" algn="l" rtl="0">
              <a:spcBef>
                <a:spcPts val="0"/>
              </a:spcBef>
              <a:spcAft>
                <a:spcPts val="0"/>
              </a:spcAft>
              <a:buNone/>
            </a:pPr>
            <a:r>
              <a:rPr lang="en-US"/>
              <a:t>In nature, what might this low point be if it was filled with water?  (a lake or pond)  Great. </a:t>
            </a:r>
            <a:endParaRPr/>
          </a:p>
          <a:p>
            <a:pPr marL="0" lvl="0" indent="0" algn="l" rtl="0">
              <a:spcBef>
                <a:spcPts val="0"/>
              </a:spcBef>
              <a:spcAft>
                <a:spcPts val="0"/>
              </a:spcAft>
              <a:buNone/>
            </a:pPr>
            <a:r>
              <a:rPr lang="en-US" i="0"/>
              <a:t>Lakes, ponds, rivers and streams are all types of SURFACE WATER. </a:t>
            </a:r>
            <a:endParaRPr/>
          </a:p>
          <a:p>
            <a:pPr marL="0" lvl="0" indent="0" algn="l" rtl="0">
              <a:spcBef>
                <a:spcPts val="0"/>
              </a:spcBef>
              <a:spcAft>
                <a:spcPts val="0"/>
              </a:spcAft>
              <a:buNone/>
            </a:pPr>
            <a:r>
              <a:rPr lang="en-US" b="1" i="0"/>
              <a:t>If water is in the ground it’s called groundwater. If water is found on the surface or top of the earth, its called surface water.</a:t>
            </a:r>
            <a:r>
              <a:rPr lang="en-US" i="0"/>
              <a:t> (Emphasize -repeat twice)</a:t>
            </a:r>
            <a:endParaRPr/>
          </a:p>
          <a:p>
            <a:pPr marL="0" lvl="0" indent="0" algn="l" rtl="0">
              <a:spcBef>
                <a:spcPts val="0"/>
              </a:spcBef>
              <a:spcAft>
                <a:spcPts val="0"/>
              </a:spcAft>
              <a:buNone/>
            </a:pPr>
            <a:r>
              <a:rPr lang="en-US" i="1"/>
              <a:t>NOTE: It might take them a while to get this. </a:t>
            </a:r>
            <a:endParaRPr/>
          </a:p>
          <a:p>
            <a:pPr marL="0" lvl="0" indent="0" algn="l" rtl="0">
              <a:spcBef>
                <a:spcPts val="0"/>
              </a:spcBef>
              <a:spcAft>
                <a:spcPts val="0"/>
              </a:spcAft>
              <a:buNone/>
            </a:pPr>
            <a:endParaRPr/>
          </a:p>
        </p:txBody>
      </p:sp>
      <p:sp>
        <p:nvSpPr>
          <p:cNvPr id="288" name="Google Shape;28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If virtual, type in your chat box why you think groundwater is important….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Because we use it! Except for the large urban areas like Phoenix and Tucson, almost the entire state of Arizona solely relies on groundwater to meet our needs for drinking, bathing, – almost everything we do involves using water… from the food we eat to the devices we use everyday like computers and cell phones. Everything uses water. </a:t>
            </a:r>
            <a:endParaRPr dirty="0"/>
          </a:p>
          <a:p>
            <a:pPr marL="0" lvl="0" indent="0" algn="l" rtl="0">
              <a:spcBef>
                <a:spcPts val="0"/>
              </a:spcBef>
              <a:spcAft>
                <a:spcPts val="0"/>
              </a:spcAft>
              <a:buNone/>
            </a:pPr>
            <a:r>
              <a:rPr lang="en-US" dirty="0"/>
              <a:t>The problem here in Arizona is we take water out of the ground much faster than mother nature can put it back into the ground. According the </a:t>
            </a:r>
            <a:r>
              <a:rPr lang="en-US" dirty="0" err="1"/>
              <a:t>the</a:t>
            </a:r>
            <a:r>
              <a:rPr lang="en-US" dirty="0"/>
              <a:t> AZ </a:t>
            </a:r>
            <a:r>
              <a:rPr lang="en-US" dirty="0" err="1"/>
              <a:t>Dept</a:t>
            </a:r>
            <a:r>
              <a:rPr lang="en-US" dirty="0"/>
              <a:t> of Water Resources, it’s taken over a million years for water to get into our GW system, but we’ve been using it up in a matter of decades. </a:t>
            </a:r>
            <a:endParaRPr dirty="0"/>
          </a:p>
        </p:txBody>
      </p:sp>
      <p:sp>
        <p:nvSpPr>
          <p:cNvPr id="299" name="Google Shape;29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we’re going to pump water out of our groundwater system and see what happens. </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we do, just notice that this picture best shows that we use groundwater because we’re pumping it out.</a:t>
            </a:r>
            <a:endParaRPr/>
          </a:p>
        </p:txBody>
      </p:sp>
      <p:sp>
        <p:nvSpPr>
          <p:cNvPr id="307" name="Google Shape;30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animated. 2nd click, reverse rotary drill image comes up; 3rd click- drill rig)</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we get water out of the ground? (We dig).</a:t>
            </a:r>
            <a:endParaRPr/>
          </a:p>
          <a:p>
            <a:pPr marL="0" lvl="0" indent="0" algn="l" rtl="0">
              <a:spcBef>
                <a:spcPts val="0"/>
              </a:spcBef>
              <a:spcAft>
                <a:spcPts val="0"/>
              </a:spcAft>
              <a:buNone/>
            </a:pPr>
            <a:r>
              <a:rPr lang="en-US"/>
              <a:t>Yes, we dig using very specialized machines. Here’s a couple pictures of them.</a:t>
            </a:r>
            <a:endParaRPr/>
          </a:p>
          <a:p>
            <a:pPr marL="0" lvl="0" indent="0" algn="l" rtl="0">
              <a:spcBef>
                <a:spcPts val="0"/>
              </a:spcBef>
              <a:spcAft>
                <a:spcPts val="0"/>
              </a:spcAft>
              <a:buNone/>
            </a:pPr>
            <a:r>
              <a:rPr lang="en-US"/>
              <a:t>These machines install wells into the ground which are really big metal tubes with screened openings to keep the dirt out. Let’s look at a picture of a well (next slide)</a:t>
            </a:r>
            <a:endParaRPr/>
          </a:p>
        </p:txBody>
      </p:sp>
      <p:sp>
        <p:nvSpPr>
          <p:cNvPr id="316" name="Google Shape;31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animate. 1st click goes to well screen; 2nd click goes to pump))</a:t>
            </a:r>
            <a:endParaRPr/>
          </a:p>
          <a:p>
            <a:pPr marL="0" lvl="0" indent="0" algn="l" rtl="0">
              <a:spcBef>
                <a:spcPts val="0"/>
              </a:spcBef>
              <a:spcAft>
                <a:spcPts val="0"/>
              </a:spcAft>
              <a:buNone/>
            </a:pPr>
            <a:endParaRPr/>
          </a:p>
          <a:p>
            <a:pPr marL="0" lvl="0" indent="0" algn="l" rtl="0">
              <a:spcBef>
                <a:spcPts val="0"/>
              </a:spcBef>
              <a:spcAft>
                <a:spcPts val="0"/>
              </a:spcAft>
              <a:buNone/>
            </a:pPr>
            <a:r>
              <a:rPr lang="en-US"/>
              <a:t>Here’s a picture of a well that’s been installed. Notice the long metal tube. The well screen is what keeps dirt out of the water. And notice where the pump is - deep in the well.</a:t>
            </a:r>
            <a:endParaRPr/>
          </a:p>
          <a:p>
            <a:pPr marL="0" lvl="0" indent="0" algn="l" rtl="0">
              <a:spcBef>
                <a:spcPts val="0"/>
              </a:spcBef>
              <a:spcAft>
                <a:spcPts val="0"/>
              </a:spcAft>
              <a:buNone/>
            </a:pPr>
            <a:endParaRPr/>
          </a:p>
          <a:p>
            <a:pPr marL="0" lvl="0" indent="0" algn="l" rtl="0">
              <a:spcBef>
                <a:spcPts val="0"/>
              </a:spcBef>
              <a:spcAft>
                <a:spcPts val="0"/>
              </a:spcAft>
              <a:buNone/>
            </a:pPr>
            <a:r>
              <a:rPr lang="en-US"/>
              <a:t>We get water out of the ground by pumping it out. </a:t>
            </a:r>
            <a:endParaRPr/>
          </a:p>
        </p:txBody>
      </p:sp>
      <p:sp>
        <p:nvSpPr>
          <p:cNvPr id="324" name="Google Shape;32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98ca23c6b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b98ca23c6b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Font typeface="Arial"/>
              <a:buNone/>
            </a:pPr>
            <a:r>
              <a:rPr lang="en-US"/>
              <a:t>Let’s go back to your models. Let’s have our friends who don’t have models type what they notice into the chat box again. </a:t>
            </a:r>
            <a:endParaRPr/>
          </a:p>
          <a:p>
            <a:pPr marL="0" lvl="0" indent="0" algn="l" rtl="0">
              <a:spcBef>
                <a:spcPts val="0"/>
              </a:spcBef>
              <a:spcAft>
                <a:spcPts val="0"/>
              </a:spcAft>
              <a:buNone/>
            </a:pPr>
            <a:r>
              <a:rPr lang="en-US"/>
              <a:t>People with models, make sure you have a container ready to pump the water into. </a:t>
            </a:r>
            <a:endParaRPr/>
          </a:p>
          <a:p>
            <a:pPr marL="0" lvl="0" indent="0" algn="l" rtl="0">
              <a:spcBef>
                <a:spcPts val="0"/>
              </a:spcBef>
              <a:spcAft>
                <a:spcPts val="0"/>
              </a:spcAft>
              <a:buNone/>
            </a:pPr>
            <a:r>
              <a:rPr lang="en-US"/>
              <a:t>Be sure to watch what happens to the water in your model. Watch your model from the top and from the side –</a:t>
            </a:r>
            <a:r>
              <a:rPr lang="en-US" b="1"/>
              <a:t>(repeat</a:t>
            </a:r>
            <a:r>
              <a:rPr lang="en-US"/>
              <a:t>) watch from the top and from the side. </a:t>
            </a:r>
            <a:endParaRPr/>
          </a:p>
          <a:p>
            <a:pPr marL="0" lvl="0" indent="0" algn="l" rtl="0">
              <a:spcBef>
                <a:spcPts val="0"/>
              </a:spcBef>
              <a:spcAft>
                <a:spcPts val="0"/>
              </a:spcAft>
              <a:buNone/>
            </a:pPr>
            <a:endParaRPr/>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338" name="Google Shape;338;gb98ca23c6b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1" dirty="0">
                <a:highlight>
                  <a:srgbClr val="FFFF00"/>
                </a:highlight>
              </a:rPr>
              <a:t>Switch back to webcam </a:t>
            </a:r>
            <a:endParaRPr sz="1300" b="1" dirty="0">
              <a:highlight>
                <a:srgbClr val="FFFF00"/>
              </a:highlight>
            </a:endParaRPr>
          </a:p>
          <a:p>
            <a:pPr marL="0" lvl="0" indent="0" algn="l" rtl="0">
              <a:spcBef>
                <a:spcPts val="0"/>
              </a:spcBef>
              <a:spcAft>
                <a:spcPts val="0"/>
              </a:spcAft>
              <a:buClr>
                <a:schemeClr val="dk2"/>
              </a:buClr>
              <a:buFont typeface="Arial"/>
              <a:buNone/>
            </a:pPr>
            <a:r>
              <a:rPr lang="en-US" dirty="0"/>
              <a:t>I’m going to do this with you. </a:t>
            </a:r>
            <a:endParaRPr sz="1300" b="1" dirty="0">
              <a:highlight>
                <a:srgbClr val="FFFF00"/>
              </a:highlight>
            </a:endParaRPr>
          </a:p>
          <a:p>
            <a:pPr marL="0" lvl="0" indent="0" algn="l" rtl="0">
              <a:spcBef>
                <a:spcPts val="0"/>
              </a:spcBef>
              <a:spcAft>
                <a:spcPts val="0"/>
              </a:spcAft>
              <a:buNone/>
            </a:pPr>
            <a:r>
              <a:rPr lang="en-US" dirty="0"/>
              <a:t>If you have a </a:t>
            </a:r>
            <a:r>
              <a:rPr lang="en-US" b="1" dirty="0"/>
              <a:t>dry erase marker</a:t>
            </a:r>
            <a:r>
              <a:rPr lang="en-US" dirty="0"/>
              <a:t>, you can mark the water level on the side of your container and observe what happens.  Ok. </a:t>
            </a:r>
            <a:r>
              <a:rPr lang="en-US" b="1" dirty="0"/>
              <a:t>Everyone start pumping!</a:t>
            </a:r>
            <a:r>
              <a:rPr lang="en-US" dirty="0"/>
              <a:t> Be sure to watch what’s happening in your model. </a:t>
            </a:r>
            <a:endParaRPr dirty="0"/>
          </a:p>
          <a:p>
            <a:pPr marL="0" lvl="0" indent="0" algn="l" rtl="0">
              <a:spcBef>
                <a:spcPts val="0"/>
              </a:spcBef>
              <a:spcAft>
                <a:spcPts val="0"/>
              </a:spcAft>
              <a:buClr>
                <a:schemeClr val="dk2"/>
              </a:buClr>
              <a:buFont typeface="Arial"/>
              <a:buNone/>
            </a:pPr>
            <a:endParaRPr sz="1300" b="1" dirty="0">
              <a:highlight>
                <a:srgbClr val="FFFF00"/>
              </a:highlight>
            </a:endParaRPr>
          </a:p>
          <a:p>
            <a:pPr marL="0" lvl="0" indent="0" algn="l" rtl="0">
              <a:spcBef>
                <a:spcPts val="0"/>
              </a:spcBef>
              <a:spcAft>
                <a:spcPts val="0"/>
              </a:spcAft>
              <a:buClr>
                <a:schemeClr val="dk2"/>
              </a:buClr>
              <a:buFont typeface="Arial"/>
              <a:buNone/>
            </a:pPr>
            <a:r>
              <a:rPr lang="en-US" sz="1300" dirty="0"/>
              <a:t>What are you noticing??  Let’s see what happened. </a:t>
            </a:r>
            <a:r>
              <a:rPr lang="en-US" sz="1300" b="1" dirty="0"/>
              <a:t>Can everyone show their model to their camera??  </a:t>
            </a:r>
            <a:r>
              <a:rPr lang="en-US" sz="1300" b="1" dirty="0" err="1"/>
              <a:t>Oo</a:t>
            </a:r>
            <a:r>
              <a:rPr lang="en-US" sz="1300" dirty="0"/>
              <a:t> those all look great!!</a:t>
            </a:r>
            <a:endParaRPr sz="1300" dirty="0"/>
          </a:p>
          <a:p>
            <a:pPr marL="0" lvl="0" indent="0" algn="l" rtl="0">
              <a:spcBef>
                <a:spcPts val="0"/>
              </a:spcBef>
              <a:spcAft>
                <a:spcPts val="0"/>
              </a:spcAft>
              <a:buClr>
                <a:schemeClr val="dk2"/>
              </a:buClr>
              <a:buFont typeface="Arial"/>
              <a:buNone/>
            </a:pPr>
            <a:endParaRPr sz="1300" b="1" dirty="0"/>
          </a:p>
          <a:p>
            <a:pPr marL="0" lvl="0" indent="0" algn="l" rtl="0">
              <a:spcBef>
                <a:spcPts val="0"/>
              </a:spcBef>
              <a:spcAft>
                <a:spcPts val="0"/>
              </a:spcAft>
              <a:buClr>
                <a:schemeClr val="dk2"/>
              </a:buClr>
              <a:buFont typeface="Arial"/>
              <a:buNone/>
            </a:pPr>
            <a:r>
              <a:rPr lang="en-US" sz="1300" dirty="0"/>
              <a:t>Let’s talk about what happened. </a:t>
            </a:r>
            <a:endParaRPr sz="1300" dirty="0"/>
          </a:p>
          <a:p>
            <a:pPr marL="0" lvl="0" indent="0" algn="l" rtl="0">
              <a:spcBef>
                <a:spcPts val="0"/>
              </a:spcBef>
              <a:spcAft>
                <a:spcPts val="0"/>
              </a:spcAft>
              <a:buClr>
                <a:schemeClr val="dk2"/>
              </a:buClr>
              <a:buFont typeface="Arial"/>
              <a:buNone/>
            </a:pPr>
            <a:r>
              <a:rPr lang="en-US" sz="1300" dirty="0"/>
              <a:t>What did you notice  as you pump water out of the groundwater system?  (water is going down)  </a:t>
            </a:r>
            <a:r>
              <a:rPr lang="en-US" sz="1300" b="1" u="sng" dirty="0"/>
              <a:t>(Be sure to check the chat answers)</a:t>
            </a:r>
            <a:endParaRPr sz="1300" b="1" u="sng" dirty="0"/>
          </a:p>
          <a:p>
            <a:pPr marL="0" lvl="0" indent="0" algn="l" rtl="0">
              <a:spcBef>
                <a:spcPts val="0"/>
              </a:spcBef>
              <a:spcAft>
                <a:spcPts val="0"/>
              </a:spcAft>
              <a:buClr>
                <a:schemeClr val="dk2"/>
              </a:buClr>
              <a:buFont typeface="Arial"/>
              <a:buNone/>
            </a:pPr>
            <a:r>
              <a:rPr lang="en-US" sz="1300" dirty="0"/>
              <a:t> Where is it going down? (lake ) Where else? (ground)</a:t>
            </a:r>
            <a:endParaRPr sz="1300" dirty="0"/>
          </a:p>
          <a:p>
            <a:pPr marL="0" lvl="0" indent="0" algn="l" rtl="0">
              <a:spcBef>
                <a:spcPts val="0"/>
              </a:spcBef>
              <a:spcAft>
                <a:spcPts val="0"/>
              </a:spcAft>
              <a:buClr>
                <a:schemeClr val="dk2"/>
              </a:buClr>
              <a:buFont typeface="Arial"/>
              <a:buNone/>
            </a:pPr>
            <a:endParaRPr sz="1300" dirty="0"/>
          </a:p>
          <a:p>
            <a:pPr marL="0" lvl="0" indent="0" algn="l" rtl="0">
              <a:spcBef>
                <a:spcPts val="0"/>
              </a:spcBef>
              <a:spcAft>
                <a:spcPts val="0"/>
              </a:spcAft>
              <a:buClr>
                <a:schemeClr val="dk2"/>
              </a:buClr>
              <a:buFont typeface="Arial"/>
              <a:buNone/>
            </a:pPr>
            <a:r>
              <a:rPr lang="en-US" sz="1300" dirty="0"/>
              <a:t>Let’s </a:t>
            </a:r>
            <a:r>
              <a:rPr lang="en-US" sz="1300" dirty="0">
                <a:highlight>
                  <a:srgbClr val="FFFF00"/>
                </a:highlight>
              </a:rPr>
              <a:t>switch back to the presentation</a:t>
            </a:r>
            <a:r>
              <a:rPr lang="en-US" sz="1300" dirty="0"/>
              <a:t> for a moment.  (stay on this slide for them to see water level)      We started here with our water level but now… </a:t>
            </a:r>
            <a:r>
              <a:rPr lang="en-US" sz="1300" b="1" i="1" dirty="0"/>
              <a:t>(next slide)</a:t>
            </a:r>
            <a:endParaRPr b="1" i="1" dirty="0"/>
          </a:p>
          <a:p>
            <a:pPr marL="0" lvl="0" indent="0" algn="l" rtl="0">
              <a:spcBef>
                <a:spcPts val="0"/>
              </a:spcBef>
              <a:spcAft>
                <a:spcPts val="0"/>
              </a:spcAft>
              <a:buNone/>
            </a:pPr>
            <a:endParaRPr dirty="0"/>
          </a:p>
        </p:txBody>
      </p:sp>
      <p:sp>
        <p:nvSpPr>
          <p:cNvPr id="332" name="Google Shape;33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Our water level is lower. </a:t>
            </a:r>
            <a:endParaRPr/>
          </a:p>
          <a:p>
            <a:pPr marL="0" marR="0" lvl="0" indent="0" algn="l" rtl="0">
              <a:lnSpc>
                <a:spcPct val="100000"/>
              </a:lnSpc>
              <a:spcBef>
                <a:spcPts val="0"/>
              </a:spcBef>
              <a:spcAft>
                <a:spcPts val="0"/>
              </a:spcAft>
              <a:buClr>
                <a:schemeClr val="dk1"/>
              </a:buClr>
              <a:buSzPts val="1200"/>
              <a:buFont typeface="Corbel"/>
              <a:buNone/>
            </a:pPr>
            <a:r>
              <a:rPr lang="en-US"/>
              <a:t>Let’s take a closer look at what happened. (next slide)</a:t>
            </a:r>
            <a:endParaRPr/>
          </a:p>
          <a:p>
            <a:pPr marL="0" lvl="0" indent="0" algn="l" rtl="0">
              <a:spcBef>
                <a:spcPts val="0"/>
              </a:spcBef>
              <a:spcAft>
                <a:spcPts val="0"/>
              </a:spcAft>
              <a:buNone/>
            </a:pPr>
            <a:endParaRPr/>
          </a:p>
        </p:txBody>
      </p:sp>
      <p:sp>
        <p:nvSpPr>
          <p:cNvPr id="346" name="Google Shape;3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marked your container with a dry erase marker, you should have seen something like this…</a:t>
            </a:r>
            <a:endParaRPr/>
          </a:p>
          <a:p>
            <a:pPr marL="0" lvl="0" indent="0" algn="l" rtl="0">
              <a:spcBef>
                <a:spcPts val="0"/>
              </a:spcBef>
              <a:spcAft>
                <a:spcPts val="0"/>
              </a:spcAft>
              <a:buNone/>
            </a:pPr>
            <a:r>
              <a:rPr lang="en-US"/>
              <a:t>Did everyone notice the drop in water levels in the lake and the groundwater after pumping the groundwater?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orbel"/>
              <a:buNone/>
            </a:pPr>
            <a:r>
              <a:rPr lang="en-US"/>
              <a:t>Excellent! What you observed is happening throughout Arizona. The effects from overpumping groundwater can be serious.</a:t>
            </a:r>
            <a:endParaRPr/>
          </a:p>
        </p:txBody>
      </p:sp>
      <p:sp>
        <p:nvSpPr>
          <p:cNvPr id="355" name="Google Shape;35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Why did the surface water level go down when we pumped water out of the ground?  Any brave person want to raise their hand and share why this happened? You can also type your answers into the chat.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Excellent. Yes. Surface water and groundwater are connected. One influences the other. This picture best shows that groundwater and surface water are connected. </a:t>
            </a:r>
            <a:endParaRPr dirty="0"/>
          </a:p>
          <a:p>
            <a:pPr marL="0" lvl="0" indent="0" algn="l" rtl="0">
              <a:spcBef>
                <a:spcPts val="0"/>
              </a:spcBef>
              <a:spcAft>
                <a:spcPts val="0"/>
              </a:spcAft>
              <a:buNone/>
            </a:pPr>
            <a:r>
              <a:rPr lang="en-US" dirty="0">
                <a:highlight>
                  <a:srgbClr val="FFFF00"/>
                </a:highlight>
              </a:rPr>
              <a:t>((Slide is animated. Describe what’s happening on the slide as you click- click 1- curved arrow shows water moves into well and gets pumped out; click 2 straight arrow shows water level going down; click 3 water level seen moving down; click 4 curved arrow shows groundwater moving into surface water; click 5 groundwater level goes up and fills up SW; straight arrow shows surface water level is filled)</a:t>
            </a:r>
            <a:endParaRPr dirty="0">
              <a:highlight>
                <a:srgbClr val="FFFF00"/>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What will happen when it rains on the mountains again? Yes, more water enters the groundwater system and more water will fill the lake. The problem here in Arizona is it doesn’t rain very much, does it.  So because it doesn’t rain much here, our groundwater supplies are not filling back up.</a:t>
            </a:r>
            <a:endParaRPr dirty="0"/>
          </a:p>
        </p:txBody>
      </p:sp>
      <p:sp>
        <p:nvSpPr>
          <p:cNvPr id="364" name="Google Shape;36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We’re going to start off today by doing an experiment. Let’s go see our friend Liam and see if he can help us figure out if water moves through earth materials.</a:t>
            </a:r>
            <a:endParaRPr/>
          </a:p>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NOTE: this slide is animated. Solicit answers </a:t>
            </a:r>
            <a:r>
              <a:rPr lang="en-US" b="1" u="sng"/>
              <a:t>before</a:t>
            </a:r>
            <a:r>
              <a:rPr lang="en-US" b="1"/>
              <a:t> showing image. </a:t>
            </a:r>
            <a:endParaRPr/>
          </a:p>
          <a:p>
            <a:pPr marL="0" lvl="0" indent="0" algn="l" rtl="0">
              <a:spcBef>
                <a:spcPts val="0"/>
              </a:spcBef>
              <a:spcAft>
                <a:spcPts val="0"/>
              </a:spcAft>
              <a:buNone/>
            </a:pPr>
            <a:endParaRPr/>
          </a:p>
          <a:p>
            <a:pPr marL="0" lvl="0" indent="0" algn="l" rtl="0">
              <a:spcBef>
                <a:spcPts val="0"/>
              </a:spcBef>
              <a:spcAft>
                <a:spcPts val="0"/>
              </a:spcAft>
              <a:buNone/>
            </a:pPr>
            <a:r>
              <a:rPr lang="en-US"/>
              <a:t>Ok. We have just one more thing to cover and then we’re going to do a quick review.  (Do NOT click animation yet)</a:t>
            </a:r>
            <a:endParaRPr/>
          </a:p>
          <a:p>
            <a:pPr marL="0" lvl="0" indent="0" algn="l" rtl="0">
              <a:spcBef>
                <a:spcPts val="0"/>
              </a:spcBef>
              <a:spcAft>
                <a:spcPts val="0"/>
              </a:spcAft>
              <a:buNone/>
            </a:pPr>
            <a:r>
              <a:rPr lang="en-US"/>
              <a:t>Is GW part of the water cycle?  What do you think? Raise your hands or type your answer in the chat box. </a:t>
            </a:r>
            <a:endParaRPr/>
          </a:p>
          <a:p>
            <a:pPr marL="0" lvl="0" indent="0" algn="l" rtl="0">
              <a:spcBef>
                <a:spcPts val="0"/>
              </a:spcBef>
              <a:spcAft>
                <a:spcPts val="0"/>
              </a:spcAft>
              <a:buNone/>
            </a:pPr>
            <a:r>
              <a:rPr lang="en-US"/>
              <a:t>Can anyone explain how GW is part of the WC?  Raise your hand if you think you can explain how GW might be part of water cycle.</a:t>
            </a:r>
            <a:endParaRPr/>
          </a:p>
          <a:p>
            <a:pPr marL="0" lvl="0" indent="0" algn="l" rtl="0">
              <a:spcBef>
                <a:spcPts val="0"/>
              </a:spcBef>
              <a:spcAft>
                <a:spcPts val="0"/>
              </a:spcAft>
              <a:buNone/>
            </a:pPr>
            <a:r>
              <a:rPr lang="en-US"/>
              <a:t>Let’s take a look on our picture:</a:t>
            </a:r>
            <a:endParaRPr/>
          </a:p>
          <a:p>
            <a:pPr marL="0" lvl="0" indent="0" algn="l" rtl="0">
              <a:spcBef>
                <a:spcPts val="0"/>
              </a:spcBef>
              <a:spcAft>
                <a:spcPts val="0"/>
              </a:spcAft>
              <a:buNone/>
            </a:pPr>
            <a:r>
              <a:rPr lang="en-US" b="1">
                <a:highlight>
                  <a:srgbClr val="FFFF00"/>
                </a:highlight>
              </a:rPr>
              <a:t>((Start Animation Here))</a:t>
            </a:r>
            <a:endParaRPr b="1">
              <a:highlight>
                <a:srgbClr val="FFFF00"/>
              </a:highlight>
            </a:endParaRPr>
          </a:p>
          <a:p>
            <a:pPr marL="0" lvl="0" indent="0" algn="l" rtl="0">
              <a:spcBef>
                <a:spcPts val="0"/>
              </a:spcBef>
              <a:spcAft>
                <a:spcPts val="0"/>
              </a:spcAft>
              <a:buNone/>
            </a:pPr>
            <a:r>
              <a:rPr lang="en-US"/>
              <a:t>Yes, GW is part of the water cycle. As surface water evaporates, GW will move into the SW area. Water always seeks its own level. If we look at our models we can see that water in the ground is the same level as water in our lake.  </a:t>
            </a:r>
            <a:endParaRPr/>
          </a:p>
          <a:p>
            <a:pPr marL="0" lvl="0" indent="0" algn="l" rtl="0">
              <a:spcBef>
                <a:spcPts val="0"/>
              </a:spcBef>
              <a:spcAft>
                <a:spcPts val="0"/>
              </a:spcAft>
              <a:buNone/>
            </a:pPr>
            <a:endParaRPr/>
          </a:p>
          <a:p>
            <a:pPr marL="0" lvl="0" indent="0" algn="l" rtl="0">
              <a:spcBef>
                <a:spcPts val="0"/>
              </a:spcBef>
              <a:spcAft>
                <a:spcPts val="0"/>
              </a:spcAft>
              <a:buNone/>
            </a:pPr>
            <a:r>
              <a:rPr lang="en-US"/>
              <a:t>Great job everyone!! Now we’re going to go through a quick round of review questions.  Are we ready?</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380" name="Google Shape;38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b3f8b417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b3f8b417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Ok now we’re going to go over everything we have learned today really quickly. So let’s see how many of these questions we can get right!</a:t>
            </a:r>
            <a:endParaRPr/>
          </a:p>
          <a:p>
            <a:pPr marL="0" lvl="0" indent="0" algn="l" rtl="0">
              <a:spcBef>
                <a:spcPts val="0"/>
              </a:spcBef>
              <a:spcAft>
                <a:spcPts val="0"/>
              </a:spcAft>
              <a:buNone/>
            </a:pPr>
            <a:endParaRPr/>
          </a:p>
        </p:txBody>
      </p:sp>
      <p:sp>
        <p:nvSpPr>
          <p:cNvPr id="398" name="Google Shape;398;gbb3f8b417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b3f8b417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b3f8b4175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Font typeface="Arial"/>
              <a:buNone/>
            </a:pPr>
            <a:endParaRPr/>
          </a:p>
        </p:txBody>
      </p:sp>
      <p:sp>
        <p:nvSpPr>
          <p:cNvPr id="405" name="Google Shape;405;gbb3f8b4175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b3f8b4175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b3f8b4175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gravel</a:t>
            </a:r>
            <a:endParaRPr/>
          </a:p>
          <a:p>
            <a:pPr marL="0" lvl="0" indent="0" algn="l" rtl="0">
              <a:spcBef>
                <a:spcPts val="0"/>
              </a:spcBef>
              <a:spcAft>
                <a:spcPts val="0"/>
              </a:spcAft>
              <a:buNone/>
            </a:pPr>
            <a:r>
              <a:rPr lang="en-US"/>
              <a:t>Water moved faster through the gravel because there are larger spaces between the individual pieces of gravel</a:t>
            </a:r>
            <a:endParaRPr/>
          </a:p>
        </p:txBody>
      </p:sp>
      <p:sp>
        <p:nvSpPr>
          <p:cNvPr id="416" name="Google Shape;416;gbb3f8b4175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b3f8b4175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bb3f8b4175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bb3f8b4175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b3f8b417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bb3f8b4175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down</a:t>
            </a:r>
            <a:endParaRPr/>
          </a:p>
          <a:p>
            <a:pPr marL="0" lvl="0" indent="0" algn="l" rtl="0">
              <a:spcBef>
                <a:spcPts val="0"/>
              </a:spcBef>
              <a:spcAft>
                <a:spcPts val="0"/>
              </a:spcAft>
              <a:buNone/>
            </a:pPr>
            <a:r>
              <a:rPr lang="en-US"/>
              <a:t>Water moves down first via gravity, </a:t>
            </a:r>
            <a:r>
              <a:rPr lang="en-US" i="1"/>
              <a:t>then</a:t>
            </a:r>
            <a:r>
              <a:rPr lang="en-US"/>
              <a:t> moves across as water seeks its own level</a:t>
            </a:r>
            <a:endParaRPr/>
          </a:p>
        </p:txBody>
      </p:sp>
      <p:sp>
        <p:nvSpPr>
          <p:cNvPr id="440" name="Google Shape;440;gbb3f8b4175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b3f8b4175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bb3f8b4175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bb3f8b4175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bb3f8b4175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bb3f8b4175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Groundwater is found in the spaces between earth materials.</a:t>
            </a:r>
            <a:endParaRPr/>
          </a:p>
          <a:p>
            <a:pPr marL="0" lvl="0" indent="0" algn="l" rtl="0">
              <a:spcBef>
                <a:spcPts val="0"/>
              </a:spcBef>
              <a:spcAft>
                <a:spcPts val="0"/>
              </a:spcAft>
              <a:buNone/>
            </a:pPr>
            <a:endParaRPr/>
          </a:p>
        </p:txBody>
      </p:sp>
      <p:sp>
        <p:nvSpPr>
          <p:cNvPr id="470" name="Google Shape;470;gbb3f8b4175_0_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bb3f8b4175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bb3f8b4175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bb3f8b4175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bb3f8b4175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bb3f8b4175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Groundwater and surface water are connected</a:t>
            </a:r>
            <a:endParaRPr/>
          </a:p>
          <a:p>
            <a:pPr marL="0" lvl="0" indent="0" algn="l" rtl="0">
              <a:spcBef>
                <a:spcPts val="0"/>
              </a:spcBef>
              <a:spcAft>
                <a:spcPts val="0"/>
              </a:spcAft>
              <a:buNone/>
            </a:pPr>
            <a:r>
              <a:rPr lang="en-US"/>
              <a:t>Surface water does evaporate into the clouds, but that takes a long time.  In our model, the surface water went down because we pumped out groundwater, representing that groundwater and surface water are connected</a:t>
            </a:r>
            <a:endParaRPr/>
          </a:p>
        </p:txBody>
      </p:sp>
      <p:sp>
        <p:nvSpPr>
          <p:cNvPr id="504" name="Google Shape;504;gbb3f8b4175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a:t>Liam will be working with gravel and sand in earth material tubes. He wants to know if water will move through gravel. What do you think? </a:t>
            </a:r>
            <a:endParaRPr sz="1300"/>
          </a:p>
          <a:p>
            <a:pPr marL="0" lvl="0" indent="0" algn="l" rtl="0">
              <a:spcBef>
                <a:spcPts val="0"/>
              </a:spcBef>
              <a:spcAft>
                <a:spcPts val="0"/>
              </a:spcAft>
              <a:buClr>
                <a:schemeClr val="dk2"/>
              </a:buClr>
              <a:buFont typeface="Arial"/>
              <a:buNone/>
            </a:pPr>
            <a:endParaRPr sz="1300"/>
          </a:p>
          <a:p>
            <a:pPr marL="0" lvl="0" indent="0" algn="l" rtl="0">
              <a:spcBef>
                <a:spcPts val="0"/>
              </a:spcBef>
              <a:spcAft>
                <a:spcPts val="0"/>
              </a:spcAft>
              <a:buNone/>
            </a:pPr>
            <a:endParaRPr sz="1300"/>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b3f8b4175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bb3f8b4175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28" name="Google Shape;528;gbb3f8b4175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bb3f8b4175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bb3f8b4175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Yes</a:t>
            </a:r>
            <a:endParaRPr/>
          </a:p>
          <a:p>
            <a:pPr marL="0" lvl="0" indent="0" algn="l" rtl="0">
              <a:spcBef>
                <a:spcPts val="0"/>
              </a:spcBef>
              <a:spcAft>
                <a:spcPts val="0"/>
              </a:spcAft>
              <a:buNone/>
            </a:pPr>
            <a:r>
              <a:rPr lang="en-US"/>
              <a:t>Groundwater is part of the water cycle because water enters the water cycle through rain, groundwater is connected to surface water, and surface water evaporates (leading to more rain leading to more groundwater…)</a:t>
            </a:r>
            <a:endParaRPr/>
          </a:p>
        </p:txBody>
      </p:sp>
      <p:sp>
        <p:nvSpPr>
          <p:cNvPr id="543" name="Google Shape;543;gbb3f8b4175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bb3f8b4175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bb3f8b4175_0_2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70" name="Google Shape;570;gbb3f8b4175_0_2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b3f8b4175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b3f8b4175_0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CORRECT ANSWER: Because we use it</a:t>
            </a:r>
            <a:endParaRPr/>
          </a:p>
          <a:p>
            <a:pPr marL="0" lvl="0" indent="0" algn="l" rtl="0">
              <a:spcBef>
                <a:spcPts val="0"/>
              </a:spcBef>
              <a:spcAft>
                <a:spcPts val="0"/>
              </a:spcAft>
              <a:buNone/>
            </a:pPr>
            <a:r>
              <a:rPr lang="en-US"/>
              <a:t>We can’t fit between tiny earth material particles, so there is no way we can swim in groundwater.  It is NOT an underground lake.  Only microbes can swim in groundwater!</a:t>
            </a:r>
            <a:endParaRPr/>
          </a:p>
        </p:txBody>
      </p:sp>
      <p:sp>
        <p:nvSpPr>
          <p:cNvPr id="582" name="Google Shape;582;gbb3f8b4175_0_2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Does anyone have any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COPY THIS LINK into the chat to take students to the post-assessment: </a:t>
            </a:r>
            <a:r>
              <a:rPr lang="en-US" u="sng">
                <a:solidFill>
                  <a:srgbClr val="007AC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4GW-Post-Assmt</a:t>
            </a:r>
            <a:r>
              <a:rPr lang="en-US"/>
              <a:t> </a:t>
            </a:r>
            <a:r>
              <a:rPr lang="en-US" sz="1100" u="sng">
                <a:solidFill>
                  <a:schemeClr val="hlink"/>
                </a:solidFill>
                <a:latin typeface="Arial"/>
                <a:ea typeface="Arial"/>
                <a:cs typeface="Arial"/>
                <a:sym typeface="Arial"/>
                <a:hlinkClick r:id="rId3"/>
              </a:rPr>
              <a:t>https://uarizona.co1.qualtrics.com/jfe/form/SV_25pkOrfIYMfTle5</a:t>
            </a:r>
            <a:endParaRPr/>
          </a:p>
        </p:txBody>
      </p:sp>
      <p:sp>
        <p:nvSpPr>
          <p:cNvPr id="600" name="Google Shape;6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b3f8b4175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bb3f8b4175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4587"/>
                </a:solidFill>
              </a:rPr>
              <a:t>((REFERENCE-Script from video</a:t>
            </a:r>
            <a:r>
              <a:rPr lang="en-US"/>
              <a:t> …”If you answered Yes, how long will it take for all the water to come out the bottom”))</a:t>
            </a:r>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a:t>RUN VIDEO</a:t>
            </a:r>
            <a:endParaRPr sz="1300"/>
          </a:p>
          <a:p>
            <a:pPr marL="0" lvl="0" indent="0" algn="l" rtl="0">
              <a:spcBef>
                <a:spcPts val="0"/>
              </a:spcBef>
              <a:spcAft>
                <a:spcPts val="0"/>
              </a:spcAft>
              <a:buNone/>
            </a:pPr>
            <a:r>
              <a:rPr lang="en-US" sz="1300"/>
              <a:t>Let’s make a prediction. How long do you think it will take for water to move through gravel...or won’t it go through?</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34" name="Google Shape;134;gbb3f8b4175_0_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4587"/>
                </a:solidFill>
              </a:rPr>
              <a:t>((REFERENCE-Script from video</a:t>
            </a:r>
            <a:r>
              <a:rPr lang="en-US"/>
              <a:t> …”If you answered Yes, how long will it take for all the water to come out the bottom”))</a:t>
            </a:r>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a:t>RUN VIDEO</a:t>
            </a:r>
            <a:endParaRPr sz="1300"/>
          </a:p>
          <a:p>
            <a:pPr marL="0" lvl="0" indent="0" algn="l" rtl="0">
              <a:spcBef>
                <a:spcPts val="0"/>
              </a:spcBef>
              <a:spcAft>
                <a:spcPts val="0"/>
              </a:spcAft>
              <a:buNone/>
            </a:pPr>
            <a:r>
              <a:rPr lang="en-US" sz="1300"/>
              <a:t>Let’s make a prediction. How long do you think it will take for water to move through gravel...or won’t it go through?</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rbel"/>
              <a:buNone/>
            </a:pPr>
            <a:r>
              <a:rPr lang="en-US"/>
              <a:t>Wow! It only took about 3 seconds for the water to flow through the gravel. </a:t>
            </a:r>
            <a:endParaRPr/>
          </a:p>
          <a:p>
            <a:pPr marL="0" marR="0" lvl="0" indent="0" algn="l" rtl="0">
              <a:lnSpc>
                <a:spcPct val="100000"/>
              </a:lnSpc>
              <a:spcBef>
                <a:spcPts val="0"/>
              </a:spcBef>
              <a:spcAft>
                <a:spcPts val="0"/>
              </a:spcAft>
              <a:buClr>
                <a:schemeClr val="dk1"/>
              </a:buClr>
              <a:buSzPts val="1200"/>
              <a:buFont typeface="Corbel"/>
              <a:buNone/>
            </a:pPr>
            <a:endParaRPr/>
          </a:p>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long will it take for water to move through sand? </a:t>
            </a:r>
            <a:endParaRPr/>
          </a:p>
          <a:p>
            <a:pPr marL="0" lvl="0" indent="0" algn="l" rtl="0">
              <a:spcBef>
                <a:spcPts val="0"/>
              </a:spcBef>
              <a:spcAft>
                <a:spcPts val="0"/>
              </a:spcAft>
              <a:buNone/>
            </a:pPr>
            <a:endParaRPr/>
          </a:p>
        </p:txBody>
      </p:sp>
      <p:sp>
        <p:nvSpPr>
          <p:cNvPr id="162" name="Google Shape;1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000FF"/>
                </a:solidFill>
              </a:rPr>
              <a:t>((REFERENCE video script:</a:t>
            </a:r>
            <a:r>
              <a:rPr lang="en-US" dirty="0"/>
              <a:t> “We will time how long it takes to come out of the bottom…..This is so interesting. What do you observe? Is the water ever going to pass through the sand? Yea! It did!”))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see what Liam found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it seems Liam discovered it took about 15 seconds for the water to flow through the sand. </a:t>
            </a:r>
            <a:endParaRPr dirty="0"/>
          </a:p>
          <a:p>
            <a:pPr marL="0" lvl="0" indent="0" algn="l" rtl="0">
              <a:spcBef>
                <a:spcPts val="0"/>
              </a:spcBef>
              <a:spcAft>
                <a:spcPts val="0"/>
              </a:spcAft>
              <a:buNone/>
            </a:pPr>
            <a:r>
              <a:rPr lang="en-US" dirty="0"/>
              <a:t>Let’s see how everyone did on their guesses!</a:t>
            </a:r>
            <a:endParaRPr dirty="0"/>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1600200" y="0"/>
            <a:ext cx="5029200" cy="5943600"/>
          </a:xfrm>
          <a:prstGeom prst="rect">
            <a:avLst/>
          </a:prstGeom>
          <a:solidFill>
            <a:srgbClr val="68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9" name="Google Shape;19;p2"/>
          <p:cNvSpPr txBox="1">
            <a:spLocks noGrp="1"/>
          </p:cNvSpPr>
          <p:nvPr>
            <p:ph type="ctrTitle"/>
          </p:nvPr>
        </p:nvSpPr>
        <p:spPr>
          <a:xfrm>
            <a:off x="1751777" y="3019706"/>
            <a:ext cx="484632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Corbe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751777" y="5381894"/>
            <a:ext cx="4846320" cy="44805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20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400"/>
              </a:spcBef>
              <a:spcAft>
                <a:spcPts val="0"/>
              </a:spcAft>
              <a:buClr>
                <a:schemeClr val="dk1"/>
              </a:buClr>
              <a:buSzPts val="1600"/>
              <a:buNone/>
              <a:defRPr sz="1600"/>
            </a:lvl6pPr>
            <a:lvl7pPr lvl="6" algn="ctr">
              <a:lnSpc>
                <a:spcPct val="90000"/>
              </a:lnSpc>
              <a:spcBef>
                <a:spcPts val="400"/>
              </a:spcBef>
              <a:spcAft>
                <a:spcPts val="0"/>
              </a:spcAft>
              <a:buClr>
                <a:schemeClr val="dk1"/>
              </a:buClr>
              <a:buSzPts val="1600"/>
              <a:buNone/>
              <a:defRPr sz="1600"/>
            </a:lvl7pPr>
            <a:lvl8pPr lvl="7" algn="ctr">
              <a:lnSpc>
                <a:spcPct val="90000"/>
              </a:lnSpc>
              <a:spcBef>
                <a:spcPts val="400"/>
              </a:spcBef>
              <a:spcAft>
                <a:spcPts val="0"/>
              </a:spcAft>
              <a:buClr>
                <a:schemeClr val="dk1"/>
              </a:buClr>
              <a:buSzPts val="1600"/>
              <a:buNone/>
              <a:defRPr sz="1600"/>
            </a:lvl8pPr>
            <a:lvl9pPr lvl="8" algn="ctr">
              <a:lnSpc>
                <a:spcPct val="90000"/>
              </a:lnSpc>
              <a:spcBef>
                <a:spcPts val="400"/>
              </a:spcBef>
              <a:spcAft>
                <a:spcPts val="0"/>
              </a:spcAft>
              <a:buClr>
                <a:schemeClr val="dk1"/>
              </a:buClr>
              <a:buSzPts val="1600"/>
              <a:buNone/>
              <a:defRPr sz="1600"/>
            </a:lvl9pPr>
          </a:lstStyle>
          <a:p>
            <a:endParaRPr/>
          </a:p>
        </p:txBody>
      </p:sp>
      <p:pic>
        <p:nvPicPr>
          <p:cNvPr id="21" name="Google Shape;21;p2" descr="Puffy white clouds in deep blue sky"/>
          <p:cNvPicPr preferRelativeResize="0"/>
          <p:nvPr/>
        </p:nvPicPr>
        <p:blipFill rotWithShape="1">
          <a:blip r:embed="rId2">
            <a:alphaModFix/>
          </a:blip>
          <a:srcRect/>
          <a:stretch/>
        </p:blipFill>
        <p:spPr>
          <a:xfrm>
            <a:off x="0" y="2057400"/>
            <a:ext cx="1490472" cy="3886200"/>
          </a:xfrm>
          <a:prstGeom prst="rect">
            <a:avLst/>
          </a:prstGeom>
          <a:noFill/>
          <a:ln>
            <a:noFill/>
          </a:ln>
        </p:spPr>
      </p:pic>
      <p:pic>
        <p:nvPicPr>
          <p:cNvPr id="22" name="Google Shape;22;p2" descr="Closeup of plant shoot"/>
          <p:cNvPicPr preferRelativeResize="0"/>
          <p:nvPr/>
        </p:nvPicPr>
        <p:blipFill rotWithShape="1">
          <a:blip r:embed="rId3">
            <a:alphaModFix/>
          </a:blip>
          <a:srcRect/>
          <a:stretch/>
        </p:blipFill>
        <p:spPr>
          <a:xfrm>
            <a:off x="6739128" y="2057400"/>
            <a:ext cx="2060767" cy="3886200"/>
          </a:xfrm>
          <a:prstGeom prst="rect">
            <a:avLst/>
          </a:prstGeom>
          <a:noFill/>
          <a:ln>
            <a:noFill/>
          </a:ln>
        </p:spPr>
      </p:pic>
      <p:pic>
        <p:nvPicPr>
          <p:cNvPr id="23" name="Google Shape;23;p2" descr="Waves"/>
          <p:cNvPicPr preferRelativeResize="0"/>
          <p:nvPr/>
        </p:nvPicPr>
        <p:blipFill rotWithShape="1">
          <a:blip r:embed="rId4">
            <a:alphaModFix/>
          </a:blip>
          <a:srcRect/>
          <a:stretch/>
        </p:blipFill>
        <p:spPr>
          <a:xfrm>
            <a:off x="8909623" y="2057400"/>
            <a:ext cx="3282696" cy="388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785660" y="-809632"/>
            <a:ext cx="4620682" cy="93719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8" name="Google Shape;78;p11"/>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6760368" y="2155032"/>
            <a:ext cx="5986463"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712119" y="-683418"/>
            <a:ext cx="5986463"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84" name="Google Shape;84;p12"/>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12"/>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4267"/>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94" name="Google Shape;94;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
        <p:cNvGrpSpPr/>
        <p:nvPr/>
      </p:nvGrpSpPr>
      <p:grpSpPr>
        <a:xfrm>
          <a:off x="0" y="0"/>
          <a:ext cx="0" cy="0"/>
          <a:chOff x="0" y="0"/>
          <a:chExt cx="0" cy="0"/>
        </a:xfrm>
      </p:grpSpPr>
      <p:sp>
        <p:nvSpPr>
          <p:cNvPr id="25" name="Google Shape;25;p3"/>
          <p:cNvSpPr/>
          <p:nvPr/>
        </p:nvSpPr>
        <p:spPr>
          <a:xfrm>
            <a:off x="1600199" y="2059146"/>
            <a:ext cx="7199696" cy="3886200"/>
          </a:xfrm>
          <a:prstGeom prst="rect">
            <a:avLst/>
          </a:prstGeom>
          <a:solidFill>
            <a:srgbClr val="687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6" name="Google Shape;26;p3"/>
          <p:cNvSpPr txBox="1">
            <a:spLocks noGrp="1"/>
          </p:cNvSpPr>
          <p:nvPr>
            <p:ph type="title"/>
          </p:nvPr>
        </p:nvSpPr>
        <p:spPr>
          <a:xfrm>
            <a:off x="1751777" y="2263913"/>
            <a:ext cx="6949440" cy="31433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6000"/>
              <a:buFont typeface="Corbe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751777" y="5381893"/>
            <a:ext cx="6949440" cy="44952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2400"/>
              <a:buNone/>
              <a:defRPr sz="2400">
                <a:solidFill>
                  <a:schemeClr val="lt1"/>
                </a:solidFill>
              </a:defRPr>
            </a:lvl1pPr>
            <a:lvl2pPr marL="914400" lvl="1" indent="-228600" algn="l">
              <a:lnSpc>
                <a:spcPct val="90000"/>
              </a:lnSpc>
              <a:spcBef>
                <a:spcPts val="400"/>
              </a:spcBef>
              <a:spcAft>
                <a:spcPts val="0"/>
              </a:spcAft>
              <a:buClr>
                <a:schemeClr val="dk1"/>
              </a:buClr>
              <a:buSzPts val="2000"/>
              <a:buNone/>
              <a:defRPr sz="2000"/>
            </a:lvl2pPr>
            <a:lvl3pPr marL="1371600" lvl="2" indent="-228600" algn="l">
              <a:lnSpc>
                <a:spcPct val="90000"/>
              </a:lnSpc>
              <a:spcBef>
                <a:spcPts val="400"/>
              </a:spcBef>
              <a:spcAft>
                <a:spcPts val="0"/>
              </a:spcAft>
              <a:buClr>
                <a:schemeClr val="dk1"/>
              </a:buClr>
              <a:buSzPts val="1800"/>
              <a:buNone/>
              <a:defRPr sz="1800"/>
            </a:lvl3pPr>
            <a:lvl4pPr marL="1828800" lvl="3" indent="-228600" algn="l">
              <a:lnSpc>
                <a:spcPct val="90000"/>
              </a:lnSpc>
              <a:spcBef>
                <a:spcPts val="400"/>
              </a:spcBef>
              <a:spcAft>
                <a:spcPts val="0"/>
              </a:spcAft>
              <a:buClr>
                <a:schemeClr val="dk1"/>
              </a:buClr>
              <a:buSzPts val="1600"/>
              <a:buNone/>
              <a:defRPr sz="1600"/>
            </a:lvl4pPr>
            <a:lvl5pPr marL="2286000" lvl="4" indent="-228600" algn="l">
              <a:lnSpc>
                <a:spcPct val="90000"/>
              </a:lnSpc>
              <a:spcBef>
                <a:spcPts val="400"/>
              </a:spcBef>
              <a:spcAft>
                <a:spcPts val="0"/>
              </a:spcAft>
              <a:buClr>
                <a:schemeClr val="dk1"/>
              </a:buClr>
              <a:buSzPts val="1600"/>
              <a:buNone/>
              <a:defRPr sz="1600"/>
            </a:lvl5pPr>
            <a:lvl6pPr marL="2743200" lvl="5" indent="-228600" algn="l">
              <a:lnSpc>
                <a:spcPct val="90000"/>
              </a:lnSpc>
              <a:spcBef>
                <a:spcPts val="400"/>
              </a:spcBef>
              <a:spcAft>
                <a:spcPts val="0"/>
              </a:spcAft>
              <a:buClr>
                <a:schemeClr val="dk1"/>
              </a:buClr>
              <a:buSzPts val="1600"/>
              <a:buNone/>
              <a:defRPr sz="1600"/>
            </a:lvl6pPr>
            <a:lvl7pPr marL="3200400" lvl="6" indent="-228600" algn="l">
              <a:lnSpc>
                <a:spcPct val="90000"/>
              </a:lnSpc>
              <a:spcBef>
                <a:spcPts val="400"/>
              </a:spcBef>
              <a:spcAft>
                <a:spcPts val="0"/>
              </a:spcAft>
              <a:buClr>
                <a:schemeClr val="dk1"/>
              </a:buClr>
              <a:buSzPts val="1600"/>
              <a:buNone/>
              <a:defRPr sz="1600"/>
            </a:lvl7pPr>
            <a:lvl8pPr marL="3657600" lvl="7" indent="-228600" algn="l">
              <a:lnSpc>
                <a:spcPct val="90000"/>
              </a:lnSpc>
              <a:spcBef>
                <a:spcPts val="400"/>
              </a:spcBef>
              <a:spcAft>
                <a:spcPts val="0"/>
              </a:spcAft>
              <a:buClr>
                <a:schemeClr val="dk1"/>
              </a:buClr>
              <a:buSzPts val="1600"/>
              <a:buNone/>
              <a:defRPr sz="1600"/>
            </a:lvl8pPr>
            <a:lvl9pPr marL="4114800" lvl="8" indent="-228600" algn="l">
              <a:lnSpc>
                <a:spcPct val="90000"/>
              </a:lnSpc>
              <a:spcBef>
                <a:spcPts val="400"/>
              </a:spcBef>
              <a:spcAft>
                <a:spcPts val="0"/>
              </a:spcAft>
              <a:buClr>
                <a:schemeClr val="dk1"/>
              </a:buClr>
              <a:buSzPts val="1600"/>
              <a:buNone/>
              <a:defRPr sz="1600"/>
            </a:lvl9pPr>
          </a:lstStyle>
          <a:p>
            <a:endParaRPr/>
          </a:p>
        </p:txBody>
      </p:sp>
      <p:pic>
        <p:nvPicPr>
          <p:cNvPr id="28" name="Google Shape;28;p3" descr="Closeup of green plants"/>
          <p:cNvPicPr preferRelativeResize="0"/>
          <p:nvPr/>
        </p:nvPicPr>
        <p:blipFill rotWithShape="1">
          <a:blip r:embed="rId2">
            <a:alphaModFix/>
          </a:blip>
          <a:srcRect/>
          <a:stretch/>
        </p:blipFill>
        <p:spPr>
          <a:xfrm>
            <a:off x="0" y="2059146"/>
            <a:ext cx="1490472" cy="3886200"/>
          </a:xfrm>
          <a:prstGeom prst="rect">
            <a:avLst/>
          </a:prstGeom>
          <a:noFill/>
          <a:ln>
            <a:noFill/>
          </a:ln>
        </p:spPr>
      </p:pic>
      <p:pic>
        <p:nvPicPr>
          <p:cNvPr id="29" name="Google Shape;29;p3" descr="Waves"/>
          <p:cNvPicPr preferRelativeResize="0"/>
          <p:nvPr/>
        </p:nvPicPr>
        <p:blipFill rotWithShape="1">
          <a:blip r:embed="rId3">
            <a:alphaModFix/>
          </a:blip>
          <a:srcRect/>
          <a:stretch/>
        </p:blipFill>
        <p:spPr>
          <a:xfrm>
            <a:off x="8909623" y="2059146"/>
            <a:ext cx="3282696" cy="388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37" name="Google Shape;37;p5"/>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409700" y="1556281"/>
            <a:ext cx="4610099" cy="4620682"/>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48" name="Google Shape;48;p7"/>
          <p:cNvSpPr txBox="1">
            <a:spLocks noGrp="1"/>
          </p:cNvSpPr>
          <p:nvPr>
            <p:ph type="body" idx="2"/>
          </p:nvPr>
        </p:nvSpPr>
        <p:spPr>
          <a:xfrm>
            <a:off x="6172200" y="1556281"/>
            <a:ext cx="4609775" cy="4620682"/>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49" name="Google Shape;49;p7"/>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7"/>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1409699" y="1554480"/>
            <a:ext cx="4608576"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200"/>
              <a:buNone/>
              <a:defRPr sz="2200" b="1"/>
            </a:lvl1pPr>
            <a:lvl2pPr marL="914400" lvl="1" indent="-228600" algn="l">
              <a:lnSpc>
                <a:spcPct val="90000"/>
              </a:lnSpc>
              <a:spcBef>
                <a:spcPts val="400"/>
              </a:spcBef>
              <a:spcAft>
                <a:spcPts val="0"/>
              </a:spcAft>
              <a:buClr>
                <a:schemeClr val="dk1"/>
              </a:buClr>
              <a:buSzPts val="2000"/>
              <a:buNone/>
              <a:defRPr sz="2000" b="1"/>
            </a:lvl2pPr>
            <a:lvl3pPr marL="1371600" lvl="2" indent="-228600" algn="l">
              <a:lnSpc>
                <a:spcPct val="90000"/>
              </a:lnSpc>
              <a:spcBef>
                <a:spcPts val="400"/>
              </a:spcBef>
              <a:spcAft>
                <a:spcPts val="0"/>
              </a:spcAft>
              <a:buClr>
                <a:schemeClr val="dk1"/>
              </a:buClr>
              <a:buSzPts val="1800"/>
              <a:buNone/>
              <a:defRPr sz="1800" b="1"/>
            </a:lvl3pPr>
            <a:lvl4pPr marL="1828800" lvl="3" indent="-228600" algn="l">
              <a:lnSpc>
                <a:spcPct val="90000"/>
              </a:lnSpc>
              <a:spcBef>
                <a:spcPts val="400"/>
              </a:spcBef>
              <a:spcAft>
                <a:spcPts val="0"/>
              </a:spcAft>
              <a:buClr>
                <a:schemeClr val="dk1"/>
              </a:buClr>
              <a:buSzPts val="1600"/>
              <a:buNone/>
              <a:defRPr sz="1600" b="1"/>
            </a:lvl4pPr>
            <a:lvl5pPr marL="2286000" lvl="4" indent="-228600" algn="l">
              <a:lnSpc>
                <a:spcPct val="90000"/>
              </a:lnSpc>
              <a:spcBef>
                <a:spcPts val="400"/>
              </a:spcBef>
              <a:spcAft>
                <a:spcPts val="0"/>
              </a:spcAft>
              <a:buClr>
                <a:schemeClr val="dk1"/>
              </a:buClr>
              <a:buSzPts val="1600"/>
              <a:buNone/>
              <a:defRPr sz="1600" b="1"/>
            </a:lvl5pPr>
            <a:lvl6pPr marL="2743200" lvl="5" indent="-228600" algn="l">
              <a:lnSpc>
                <a:spcPct val="90000"/>
              </a:lnSpc>
              <a:spcBef>
                <a:spcPts val="400"/>
              </a:spcBef>
              <a:spcAft>
                <a:spcPts val="0"/>
              </a:spcAft>
              <a:buClr>
                <a:schemeClr val="dk1"/>
              </a:buClr>
              <a:buSzPts val="1600"/>
              <a:buNone/>
              <a:defRPr sz="1600" b="1"/>
            </a:lvl6pPr>
            <a:lvl7pPr marL="3200400" lvl="6" indent="-228600" algn="l">
              <a:lnSpc>
                <a:spcPct val="90000"/>
              </a:lnSpc>
              <a:spcBef>
                <a:spcPts val="400"/>
              </a:spcBef>
              <a:spcAft>
                <a:spcPts val="0"/>
              </a:spcAft>
              <a:buClr>
                <a:schemeClr val="dk1"/>
              </a:buClr>
              <a:buSzPts val="1600"/>
              <a:buNone/>
              <a:defRPr sz="1600" b="1"/>
            </a:lvl7pPr>
            <a:lvl8pPr marL="3657600" lvl="7" indent="-228600" algn="l">
              <a:lnSpc>
                <a:spcPct val="90000"/>
              </a:lnSpc>
              <a:spcBef>
                <a:spcPts val="400"/>
              </a:spcBef>
              <a:spcAft>
                <a:spcPts val="0"/>
              </a:spcAft>
              <a:buClr>
                <a:schemeClr val="dk1"/>
              </a:buClr>
              <a:buSzPts val="1600"/>
              <a:buNone/>
              <a:defRPr sz="1600" b="1"/>
            </a:lvl8pPr>
            <a:lvl9pPr marL="4114800" lvl="8" indent="-228600" algn="l">
              <a:lnSpc>
                <a:spcPct val="90000"/>
              </a:lnSpc>
              <a:spcBef>
                <a:spcPts val="4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1409699" y="2434147"/>
            <a:ext cx="4608576" cy="3811271"/>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56" name="Google Shape;56;p8"/>
          <p:cNvSpPr txBox="1">
            <a:spLocks noGrp="1"/>
          </p:cNvSpPr>
          <p:nvPr>
            <p:ph type="body" idx="3"/>
          </p:nvPr>
        </p:nvSpPr>
        <p:spPr>
          <a:xfrm>
            <a:off x="6172200" y="1554480"/>
            <a:ext cx="461010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200"/>
              <a:buNone/>
              <a:defRPr sz="2200" b="1"/>
            </a:lvl1pPr>
            <a:lvl2pPr marL="914400" lvl="1" indent="-228600" algn="l">
              <a:lnSpc>
                <a:spcPct val="90000"/>
              </a:lnSpc>
              <a:spcBef>
                <a:spcPts val="400"/>
              </a:spcBef>
              <a:spcAft>
                <a:spcPts val="0"/>
              </a:spcAft>
              <a:buClr>
                <a:schemeClr val="dk1"/>
              </a:buClr>
              <a:buSzPts val="2000"/>
              <a:buNone/>
              <a:defRPr sz="2000" b="1"/>
            </a:lvl2pPr>
            <a:lvl3pPr marL="1371600" lvl="2" indent="-228600" algn="l">
              <a:lnSpc>
                <a:spcPct val="90000"/>
              </a:lnSpc>
              <a:spcBef>
                <a:spcPts val="400"/>
              </a:spcBef>
              <a:spcAft>
                <a:spcPts val="0"/>
              </a:spcAft>
              <a:buClr>
                <a:schemeClr val="dk1"/>
              </a:buClr>
              <a:buSzPts val="1800"/>
              <a:buNone/>
              <a:defRPr sz="1800" b="1"/>
            </a:lvl3pPr>
            <a:lvl4pPr marL="1828800" lvl="3" indent="-228600" algn="l">
              <a:lnSpc>
                <a:spcPct val="90000"/>
              </a:lnSpc>
              <a:spcBef>
                <a:spcPts val="400"/>
              </a:spcBef>
              <a:spcAft>
                <a:spcPts val="0"/>
              </a:spcAft>
              <a:buClr>
                <a:schemeClr val="dk1"/>
              </a:buClr>
              <a:buSzPts val="1600"/>
              <a:buNone/>
              <a:defRPr sz="1600" b="1"/>
            </a:lvl4pPr>
            <a:lvl5pPr marL="2286000" lvl="4" indent="-228600" algn="l">
              <a:lnSpc>
                <a:spcPct val="90000"/>
              </a:lnSpc>
              <a:spcBef>
                <a:spcPts val="400"/>
              </a:spcBef>
              <a:spcAft>
                <a:spcPts val="0"/>
              </a:spcAft>
              <a:buClr>
                <a:schemeClr val="dk1"/>
              </a:buClr>
              <a:buSzPts val="1600"/>
              <a:buNone/>
              <a:defRPr sz="1600" b="1"/>
            </a:lvl5pPr>
            <a:lvl6pPr marL="2743200" lvl="5" indent="-228600" algn="l">
              <a:lnSpc>
                <a:spcPct val="90000"/>
              </a:lnSpc>
              <a:spcBef>
                <a:spcPts val="400"/>
              </a:spcBef>
              <a:spcAft>
                <a:spcPts val="0"/>
              </a:spcAft>
              <a:buClr>
                <a:schemeClr val="dk1"/>
              </a:buClr>
              <a:buSzPts val="1600"/>
              <a:buNone/>
              <a:defRPr sz="1600" b="1"/>
            </a:lvl6pPr>
            <a:lvl7pPr marL="3200400" lvl="6" indent="-228600" algn="l">
              <a:lnSpc>
                <a:spcPct val="90000"/>
              </a:lnSpc>
              <a:spcBef>
                <a:spcPts val="400"/>
              </a:spcBef>
              <a:spcAft>
                <a:spcPts val="0"/>
              </a:spcAft>
              <a:buClr>
                <a:schemeClr val="dk1"/>
              </a:buClr>
              <a:buSzPts val="1600"/>
              <a:buNone/>
              <a:defRPr sz="1600" b="1"/>
            </a:lvl7pPr>
            <a:lvl8pPr marL="3657600" lvl="7" indent="-228600" algn="l">
              <a:lnSpc>
                <a:spcPct val="90000"/>
              </a:lnSpc>
              <a:spcBef>
                <a:spcPts val="400"/>
              </a:spcBef>
              <a:spcAft>
                <a:spcPts val="0"/>
              </a:spcAft>
              <a:buClr>
                <a:schemeClr val="dk1"/>
              </a:buClr>
              <a:buSzPts val="1600"/>
              <a:buNone/>
              <a:defRPr sz="1600" b="1"/>
            </a:lvl8pPr>
            <a:lvl9pPr marL="4114800" lvl="8" indent="-228600" algn="l">
              <a:lnSpc>
                <a:spcPct val="90000"/>
              </a:lnSpc>
              <a:spcBef>
                <a:spcPts val="4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6172200" y="2434147"/>
            <a:ext cx="4610100" cy="3811271"/>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58" name="Google Shape;58;p8"/>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8"/>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682434" y="919616"/>
            <a:ext cx="4155622" cy="25328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1409699" y="915923"/>
            <a:ext cx="5216979" cy="5065776"/>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100"/>
              </a:spcBef>
              <a:spcAft>
                <a:spcPts val="0"/>
              </a:spcAft>
              <a:buClr>
                <a:schemeClr val="dk1"/>
              </a:buClr>
              <a:buSzPts val="2200"/>
              <a:buChar char="•"/>
              <a:defRPr sz="2200"/>
            </a:lvl1pPr>
            <a:lvl2pPr marL="914400" lvl="1" indent="-342900" algn="l">
              <a:lnSpc>
                <a:spcPct val="90000"/>
              </a:lnSpc>
              <a:spcBef>
                <a:spcPts val="400"/>
              </a:spcBef>
              <a:spcAft>
                <a:spcPts val="0"/>
              </a:spcAft>
              <a:buClr>
                <a:schemeClr val="dk1"/>
              </a:buClr>
              <a:buSzPts val="1800"/>
              <a:buChar char="•"/>
              <a:defRPr sz="1800"/>
            </a:lvl2pPr>
            <a:lvl3pPr marL="1371600" lvl="2" indent="-330200" algn="l">
              <a:lnSpc>
                <a:spcPct val="90000"/>
              </a:lnSpc>
              <a:spcBef>
                <a:spcPts val="400"/>
              </a:spcBef>
              <a:spcAft>
                <a:spcPts val="0"/>
              </a:spcAft>
              <a:buClr>
                <a:schemeClr val="dk1"/>
              </a:buClr>
              <a:buSzPts val="1600"/>
              <a:buChar char="•"/>
              <a:defRPr sz="16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64" name="Google Shape;64;p9"/>
          <p:cNvSpPr txBox="1">
            <a:spLocks noGrp="1"/>
          </p:cNvSpPr>
          <p:nvPr>
            <p:ph type="body" idx="2"/>
          </p:nvPr>
        </p:nvSpPr>
        <p:spPr>
          <a:xfrm>
            <a:off x="6682434" y="3502152"/>
            <a:ext cx="4155622" cy="24795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00"/>
              </a:spcBef>
              <a:spcAft>
                <a:spcPts val="0"/>
              </a:spcAft>
              <a:buClr>
                <a:schemeClr val="dk1"/>
              </a:buClr>
              <a:buSzPts val="1800"/>
              <a:buNone/>
              <a:defRPr sz="1800"/>
            </a:lvl1pPr>
            <a:lvl2pPr marL="914400" lvl="1" indent="-228600" algn="l">
              <a:lnSpc>
                <a:spcPct val="90000"/>
              </a:lnSpc>
              <a:spcBef>
                <a:spcPts val="400"/>
              </a:spcBef>
              <a:spcAft>
                <a:spcPts val="0"/>
              </a:spcAft>
              <a:buClr>
                <a:schemeClr val="dk1"/>
              </a:buClr>
              <a:buSzPts val="140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400"/>
              </a:spcBef>
              <a:spcAft>
                <a:spcPts val="0"/>
              </a:spcAft>
              <a:buClr>
                <a:schemeClr val="dk1"/>
              </a:buClr>
              <a:buSzPts val="1000"/>
              <a:buNone/>
              <a:defRPr sz="1000"/>
            </a:lvl6pPr>
            <a:lvl7pPr marL="3200400" lvl="6" indent="-228600" algn="l">
              <a:lnSpc>
                <a:spcPct val="90000"/>
              </a:lnSpc>
              <a:spcBef>
                <a:spcPts val="400"/>
              </a:spcBef>
              <a:spcAft>
                <a:spcPts val="0"/>
              </a:spcAft>
              <a:buClr>
                <a:schemeClr val="dk1"/>
              </a:buClr>
              <a:buSzPts val="1000"/>
              <a:buNone/>
              <a:defRPr sz="1000"/>
            </a:lvl7pPr>
            <a:lvl8pPr marL="3657600" lvl="7" indent="-228600" algn="l">
              <a:lnSpc>
                <a:spcPct val="90000"/>
              </a:lnSpc>
              <a:spcBef>
                <a:spcPts val="400"/>
              </a:spcBef>
              <a:spcAft>
                <a:spcPts val="0"/>
              </a:spcAft>
              <a:buClr>
                <a:schemeClr val="dk1"/>
              </a:buClr>
              <a:buSzPts val="1000"/>
              <a:buNone/>
              <a:defRPr sz="1000"/>
            </a:lvl8pPr>
            <a:lvl9pPr marL="4114800" lvl="8" indent="-228600" algn="l">
              <a:lnSpc>
                <a:spcPct val="90000"/>
              </a:lnSpc>
              <a:spcBef>
                <a:spcPts val="400"/>
              </a:spcBef>
              <a:spcAft>
                <a:spcPts val="0"/>
              </a:spcAft>
              <a:buClr>
                <a:schemeClr val="dk1"/>
              </a:buClr>
              <a:buSzPts val="1000"/>
              <a:buNone/>
              <a:defRPr sz="1000"/>
            </a:lvl9pPr>
          </a:lstStyle>
          <a:p>
            <a:endParaRPr/>
          </a:p>
        </p:txBody>
      </p:sp>
      <p:sp>
        <p:nvSpPr>
          <p:cNvPr id="65" name="Google Shape;65;p9"/>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9"/>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682435" y="919616"/>
            <a:ext cx="4155622" cy="25328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87F00"/>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descr="An empty placeholder to add an image. Click on the placeholder and select the image that you wish to add"/>
          <p:cNvSpPr>
            <a:spLocks noGrp="1"/>
          </p:cNvSpPr>
          <p:nvPr>
            <p:ph type="pic" idx="2"/>
          </p:nvPr>
        </p:nvSpPr>
        <p:spPr>
          <a:xfrm>
            <a:off x="0" y="915923"/>
            <a:ext cx="6626677" cy="5065776"/>
          </a:xfrm>
          <a:prstGeom prst="rect">
            <a:avLst/>
          </a:prstGeom>
          <a:noFill/>
          <a:ln>
            <a:noFill/>
          </a:ln>
        </p:spPr>
        <p:txBody>
          <a:bodyPr spcFirstLastPara="1" wrap="square" lIns="91425" tIns="1371600" rIns="91425" bIns="45700" anchor="t" anchorCtr="0">
            <a:noAutofit/>
          </a:bodyPr>
          <a:lstStyle>
            <a:lvl1pPr marR="0" lvl="0" algn="ctr" rtl="0">
              <a:lnSpc>
                <a:spcPct val="90000"/>
              </a:lnSpc>
              <a:spcBef>
                <a:spcPts val="0"/>
              </a:spcBef>
              <a:spcAft>
                <a:spcPts val="0"/>
              </a:spcAft>
              <a:buClr>
                <a:schemeClr val="dk1"/>
              </a:buClr>
              <a:buSzPts val="2200"/>
              <a:buFont typeface="Arial"/>
              <a:buNone/>
              <a:defRPr sz="2200" b="0" i="0" u="none" strike="noStrike" cap="none">
                <a:solidFill>
                  <a:schemeClr val="dk1"/>
                </a:solidFill>
                <a:latin typeface="Corbel"/>
                <a:ea typeface="Corbel"/>
                <a:cs typeface="Corbel"/>
                <a:sym typeface="Corbel"/>
              </a:defRPr>
            </a:lvl1pPr>
            <a:lvl2pPr marR="0" lvl="1" algn="l" rtl="0">
              <a:lnSpc>
                <a:spcPct val="90000"/>
              </a:lnSpc>
              <a:spcBef>
                <a:spcPts val="40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lnSpc>
                <a:spcPct val="90000"/>
              </a:lnSpc>
              <a:spcBef>
                <a:spcPts val="40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1" name="Google Shape;71;p10"/>
          <p:cNvSpPr txBox="1">
            <a:spLocks noGrp="1"/>
          </p:cNvSpPr>
          <p:nvPr>
            <p:ph type="body" idx="1"/>
          </p:nvPr>
        </p:nvSpPr>
        <p:spPr>
          <a:xfrm>
            <a:off x="6682435" y="3502152"/>
            <a:ext cx="4155622" cy="24795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00"/>
              </a:spcBef>
              <a:spcAft>
                <a:spcPts val="0"/>
              </a:spcAft>
              <a:buClr>
                <a:schemeClr val="dk1"/>
              </a:buClr>
              <a:buSzPts val="1800"/>
              <a:buNone/>
              <a:defRPr sz="1800"/>
            </a:lvl1pPr>
            <a:lvl2pPr marL="914400" lvl="1" indent="-228600" algn="l">
              <a:lnSpc>
                <a:spcPct val="90000"/>
              </a:lnSpc>
              <a:spcBef>
                <a:spcPts val="400"/>
              </a:spcBef>
              <a:spcAft>
                <a:spcPts val="0"/>
              </a:spcAft>
              <a:buClr>
                <a:schemeClr val="dk1"/>
              </a:buClr>
              <a:buSzPts val="1400"/>
              <a:buNone/>
              <a:defRPr sz="1400"/>
            </a:lvl2pPr>
            <a:lvl3pPr marL="1371600" lvl="2" indent="-228600" algn="l">
              <a:lnSpc>
                <a:spcPct val="90000"/>
              </a:lnSpc>
              <a:spcBef>
                <a:spcPts val="400"/>
              </a:spcBef>
              <a:spcAft>
                <a:spcPts val="0"/>
              </a:spcAft>
              <a:buClr>
                <a:schemeClr val="dk1"/>
              </a:buClr>
              <a:buSzPts val="1200"/>
              <a:buNone/>
              <a:defRPr sz="1200"/>
            </a:lvl3pPr>
            <a:lvl4pPr marL="1828800" lvl="3" indent="-228600" algn="l">
              <a:lnSpc>
                <a:spcPct val="90000"/>
              </a:lnSpc>
              <a:spcBef>
                <a:spcPts val="400"/>
              </a:spcBef>
              <a:spcAft>
                <a:spcPts val="0"/>
              </a:spcAft>
              <a:buClr>
                <a:schemeClr val="dk1"/>
              </a:buClr>
              <a:buSzPts val="1000"/>
              <a:buNone/>
              <a:defRPr sz="1000"/>
            </a:lvl4pPr>
            <a:lvl5pPr marL="2286000" lvl="4" indent="-228600" algn="l">
              <a:lnSpc>
                <a:spcPct val="90000"/>
              </a:lnSpc>
              <a:spcBef>
                <a:spcPts val="400"/>
              </a:spcBef>
              <a:spcAft>
                <a:spcPts val="0"/>
              </a:spcAft>
              <a:buClr>
                <a:schemeClr val="dk1"/>
              </a:buClr>
              <a:buSzPts val="1000"/>
              <a:buNone/>
              <a:defRPr sz="1000"/>
            </a:lvl5pPr>
            <a:lvl6pPr marL="2743200" lvl="5" indent="-228600" algn="l">
              <a:lnSpc>
                <a:spcPct val="90000"/>
              </a:lnSpc>
              <a:spcBef>
                <a:spcPts val="400"/>
              </a:spcBef>
              <a:spcAft>
                <a:spcPts val="0"/>
              </a:spcAft>
              <a:buClr>
                <a:schemeClr val="dk1"/>
              </a:buClr>
              <a:buSzPts val="1000"/>
              <a:buNone/>
              <a:defRPr sz="1000"/>
            </a:lvl6pPr>
            <a:lvl7pPr marL="3200400" lvl="6" indent="-228600" algn="l">
              <a:lnSpc>
                <a:spcPct val="90000"/>
              </a:lnSpc>
              <a:spcBef>
                <a:spcPts val="400"/>
              </a:spcBef>
              <a:spcAft>
                <a:spcPts val="0"/>
              </a:spcAft>
              <a:buClr>
                <a:schemeClr val="dk1"/>
              </a:buClr>
              <a:buSzPts val="1000"/>
              <a:buNone/>
              <a:defRPr sz="1000"/>
            </a:lvl7pPr>
            <a:lvl8pPr marL="3657600" lvl="7" indent="-228600" algn="l">
              <a:lnSpc>
                <a:spcPct val="90000"/>
              </a:lnSpc>
              <a:spcBef>
                <a:spcPts val="400"/>
              </a:spcBef>
              <a:spcAft>
                <a:spcPts val="0"/>
              </a:spcAft>
              <a:buClr>
                <a:schemeClr val="dk1"/>
              </a:buClr>
              <a:buSzPts val="1000"/>
              <a:buNone/>
              <a:defRPr sz="1000"/>
            </a:lvl8pPr>
            <a:lvl9pPr marL="4114800" lvl="8" indent="-228600" algn="l">
              <a:lnSpc>
                <a:spcPct val="90000"/>
              </a:lnSpc>
              <a:spcBef>
                <a:spcPts val="400"/>
              </a:spcBef>
              <a:spcAft>
                <a:spcPts val="0"/>
              </a:spcAft>
              <a:buClr>
                <a:schemeClr val="dk1"/>
              </a:buClr>
              <a:buSzPts val="1000"/>
              <a:buNone/>
              <a:defRPr sz="1000"/>
            </a:lvl9pPr>
          </a:lstStyle>
          <a:p>
            <a:endParaRPr/>
          </a:p>
        </p:txBody>
      </p:sp>
      <p:sp>
        <p:nvSpPr>
          <p:cNvPr id="72" name="Google Shape;72;p10"/>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10"/>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629400"/>
            <a:ext cx="1499616" cy="228600"/>
          </a:xfrm>
          <a:prstGeom prst="rect">
            <a:avLst/>
          </a:prstGeom>
          <a:gradFill>
            <a:gsLst>
              <a:gs pos="0">
                <a:srgbClr val="F4FFCB"/>
              </a:gs>
              <a:gs pos="100000">
                <a:srgbClr val="F4FFC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1"/>
          <p:cNvSpPr/>
          <p:nvPr/>
        </p:nvSpPr>
        <p:spPr>
          <a:xfrm>
            <a:off x="1609344" y="6629400"/>
            <a:ext cx="10582656" cy="228600"/>
          </a:xfrm>
          <a:prstGeom prst="rect">
            <a:avLst/>
          </a:prstGeom>
          <a:gradFill>
            <a:gsLst>
              <a:gs pos="0">
                <a:srgbClr val="E8FF87"/>
              </a:gs>
              <a:gs pos="100000">
                <a:srgbClr val="E8FF8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87F00"/>
              </a:solidFill>
              <a:latin typeface="Corbel"/>
              <a:ea typeface="Corbel"/>
              <a:cs typeface="Corbel"/>
              <a:sym typeface="Corbel"/>
            </a:endParaRPr>
          </a:p>
        </p:txBody>
      </p:sp>
      <p:sp>
        <p:nvSpPr>
          <p:cNvPr id="12" name="Google Shape;12;p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87F00"/>
              </a:buClr>
              <a:buSzPts val="3400"/>
              <a:buFont typeface="Corbel"/>
              <a:buNone/>
              <a:defRPr sz="3400" b="0" i="0" u="none" strike="noStrike" cap="none">
                <a:solidFill>
                  <a:srgbClr val="687F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455500"/>
                </a:solidFill>
                <a:latin typeface="Corbel"/>
                <a:ea typeface="Corbel"/>
                <a:cs typeface="Corbel"/>
                <a:sym typeface="Corbel"/>
              </a:defRPr>
            </a:lvl1pPr>
            <a:lvl2pPr marL="0" marR="0" lvl="1" indent="0" algn="r" rtl="0">
              <a:spcBef>
                <a:spcPts val="0"/>
              </a:spcBef>
              <a:buNone/>
              <a:defRPr sz="1100" b="0" i="0" u="none" strike="noStrike" cap="none">
                <a:solidFill>
                  <a:srgbClr val="455500"/>
                </a:solidFill>
                <a:latin typeface="Corbel"/>
                <a:ea typeface="Corbel"/>
                <a:cs typeface="Corbel"/>
                <a:sym typeface="Corbel"/>
              </a:defRPr>
            </a:lvl2pPr>
            <a:lvl3pPr marL="0" marR="0" lvl="2" indent="0" algn="r" rtl="0">
              <a:spcBef>
                <a:spcPts val="0"/>
              </a:spcBef>
              <a:buNone/>
              <a:defRPr sz="1100" b="0" i="0" u="none" strike="noStrike" cap="none">
                <a:solidFill>
                  <a:srgbClr val="455500"/>
                </a:solidFill>
                <a:latin typeface="Corbel"/>
                <a:ea typeface="Corbel"/>
                <a:cs typeface="Corbel"/>
                <a:sym typeface="Corbel"/>
              </a:defRPr>
            </a:lvl3pPr>
            <a:lvl4pPr marL="0" marR="0" lvl="3" indent="0" algn="r" rtl="0">
              <a:spcBef>
                <a:spcPts val="0"/>
              </a:spcBef>
              <a:buNone/>
              <a:defRPr sz="1100" b="0" i="0" u="none" strike="noStrike" cap="none">
                <a:solidFill>
                  <a:srgbClr val="455500"/>
                </a:solidFill>
                <a:latin typeface="Corbel"/>
                <a:ea typeface="Corbel"/>
                <a:cs typeface="Corbel"/>
                <a:sym typeface="Corbel"/>
              </a:defRPr>
            </a:lvl4pPr>
            <a:lvl5pPr marL="0" marR="0" lvl="4" indent="0" algn="r" rtl="0">
              <a:spcBef>
                <a:spcPts val="0"/>
              </a:spcBef>
              <a:buNone/>
              <a:defRPr sz="1100" b="0" i="0" u="none" strike="noStrike" cap="none">
                <a:solidFill>
                  <a:srgbClr val="455500"/>
                </a:solidFill>
                <a:latin typeface="Corbel"/>
                <a:ea typeface="Corbel"/>
                <a:cs typeface="Corbel"/>
                <a:sym typeface="Corbel"/>
              </a:defRPr>
            </a:lvl5pPr>
            <a:lvl6pPr marL="0" marR="0" lvl="5" indent="0" algn="r" rtl="0">
              <a:spcBef>
                <a:spcPts val="0"/>
              </a:spcBef>
              <a:buNone/>
              <a:defRPr sz="1100" b="0" i="0" u="none" strike="noStrike" cap="none">
                <a:solidFill>
                  <a:srgbClr val="455500"/>
                </a:solidFill>
                <a:latin typeface="Corbel"/>
                <a:ea typeface="Corbel"/>
                <a:cs typeface="Corbel"/>
                <a:sym typeface="Corbel"/>
              </a:defRPr>
            </a:lvl6pPr>
            <a:lvl7pPr marL="0" marR="0" lvl="6" indent="0" algn="r" rtl="0">
              <a:spcBef>
                <a:spcPts val="0"/>
              </a:spcBef>
              <a:buNone/>
              <a:defRPr sz="1100" b="0" i="0" u="none" strike="noStrike" cap="none">
                <a:solidFill>
                  <a:srgbClr val="455500"/>
                </a:solidFill>
                <a:latin typeface="Corbel"/>
                <a:ea typeface="Corbel"/>
                <a:cs typeface="Corbel"/>
                <a:sym typeface="Corbel"/>
              </a:defRPr>
            </a:lvl7pPr>
            <a:lvl8pPr marL="0" marR="0" lvl="7" indent="0" algn="r" rtl="0">
              <a:spcBef>
                <a:spcPts val="0"/>
              </a:spcBef>
              <a:buNone/>
              <a:defRPr sz="1100" b="0" i="0" u="none" strike="noStrike" cap="none">
                <a:solidFill>
                  <a:srgbClr val="455500"/>
                </a:solidFill>
                <a:latin typeface="Corbel"/>
                <a:ea typeface="Corbel"/>
                <a:cs typeface="Corbel"/>
                <a:sym typeface="Corbel"/>
              </a:defRPr>
            </a:lvl8pPr>
            <a:lvl9pPr marL="0" marR="0" lvl="8" indent="0" algn="r" rtl="0">
              <a:spcBef>
                <a:spcPts val="0"/>
              </a:spcBef>
              <a:buNone/>
              <a:defRPr sz="1100" b="0" i="0" u="none" strike="noStrike" cap="none">
                <a:solidFill>
                  <a:srgbClr val="4555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4555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4555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4E5F5"/>
            </a:gs>
            <a:gs pos="100000">
              <a:srgbClr val="70A4D5"/>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creativecommons.org/licenses/by-nc-sa/3.0/" TargetMode="External"/><Relationship Id="rId4" Type="http://schemas.openxmlformats.org/officeDocument/2006/relationships/hyperlink" Target="http://shroomery.org/forums/showflat.php/number/19630011" TargetMode="External"/><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15.png"/><Relationship Id="rId4" Type="http://schemas.openxmlformats.org/officeDocument/2006/relationships/image" Target="../media/image39.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KbUdxF9mzwcOcEWNK9g04Wh8RNR8maE-/view"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mNcvc_D1g5A1ZvznemHBr7hBM0OK3aWQ/vie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LDNtv1wuvsEknGgbXE6LIVymAw-rVPC0/view"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1725272" y="1041400"/>
            <a:ext cx="484632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orbel"/>
              <a:buNone/>
            </a:pPr>
            <a:r>
              <a:rPr lang="en-US" dirty="0"/>
              <a:t>Build Your Own Groundwater Model</a:t>
            </a:r>
            <a:endParaRPr dirty="0"/>
          </a:p>
        </p:txBody>
      </p:sp>
      <p:pic>
        <p:nvPicPr>
          <p:cNvPr id="101" name="Google Shape;101;p15"/>
          <p:cNvPicPr preferRelativeResize="0"/>
          <p:nvPr/>
        </p:nvPicPr>
        <p:blipFill rotWithShape="1">
          <a:blip r:embed="rId3">
            <a:alphaModFix/>
          </a:blip>
          <a:srcRect/>
          <a:stretch/>
        </p:blipFill>
        <p:spPr>
          <a:xfrm>
            <a:off x="1853639" y="4465674"/>
            <a:ext cx="4431948" cy="9651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167976" y="1719662"/>
            <a:ext cx="9372000" cy="1183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Does water move through earth materials?</a:t>
            </a:r>
            <a:endParaRPr/>
          </a:p>
        </p:txBody>
      </p:sp>
      <p:sp>
        <p:nvSpPr>
          <p:cNvPr id="183" name="Google Shape;183;p24"/>
          <p:cNvSpPr txBox="1"/>
          <p:nvPr/>
        </p:nvSpPr>
        <p:spPr>
          <a:xfrm>
            <a:off x="2110984" y="2643882"/>
            <a:ext cx="1620000" cy="1183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687F00"/>
              </a:buClr>
              <a:buSzPts val="3400"/>
              <a:buFont typeface="Corbel"/>
              <a:buNone/>
            </a:pPr>
            <a:r>
              <a:rPr lang="en-US" sz="3400" b="1" i="1">
                <a:solidFill>
                  <a:srgbClr val="687F00"/>
                </a:solidFill>
                <a:latin typeface="Corbel"/>
                <a:ea typeface="Corbel"/>
                <a:cs typeface="Corbel"/>
                <a:sym typeface="Corbel"/>
              </a:rPr>
              <a:t>YES!!</a:t>
            </a:r>
            <a:endParaRPr b="1"/>
          </a:p>
        </p:txBody>
      </p:sp>
      <p:sp>
        <p:nvSpPr>
          <p:cNvPr id="184" name="Google Shape;184;p24"/>
          <p:cNvSpPr/>
          <p:nvPr/>
        </p:nvSpPr>
        <p:spPr>
          <a:xfrm>
            <a:off x="-125" y="0"/>
            <a:ext cx="12192000" cy="15543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txBox="1"/>
          <p:nvPr/>
        </p:nvSpPr>
        <p:spPr>
          <a:xfrm>
            <a:off x="1167979" y="4182144"/>
            <a:ext cx="9372000" cy="1183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687F00"/>
              </a:buClr>
              <a:buSzPts val="3400"/>
              <a:buFont typeface="Corbel"/>
              <a:buNone/>
            </a:pPr>
            <a:r>
              <a:rPr lang="en-US" sz="3400">
                <a:solidFill>
                  <a:srgbClr val="687F00"/>
                </a:solidFill>
                <a:latin typeface="Corbel"/>
                <a:ea typeface="Corbel"/>
                <a:cs typeface="Corbel"/>
                <a:sym typeface="Corbel"/>
              </a:rPr>
              <a:t>Does water move through earth materials at the same rate?</a:t>
            </a:r>
            <a:endParaRPr/>
          </a:p>
        </p:txBody>
      </p:sp>
      <p:sp>
        <p:nvSpPr>
          <p:cNvPr id="186" name="Google Shape;186;p24"/>
          <p:cNvSpPr txBox="1"/>
          <p:nvPr/>
        </p:nvSpPr>
        <p:spPr>
          <a:xfrm>
            <a:off x="2110980" y="5021543"/>
            <a:ext cx="1620000" cy="1183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687F00"/>
              </a:buClr>
              <a:buSzPts val="3400"/>
              <a:buFont typeface="Corbel"/>
              <a:buNone/>
            </a:pPr>
            <a:r>
              <a:rPr lang="en-US" sz="3400" b="1" i="1">
                <a:solidFill>
                  <a:srgbClr val="687F00"/>
                </a:solidFill>
                <a:latin typeface="Corbel"/>
                <a:ea typeface="Corbel"/>
                <a:cs typeface="Corbel"/>
                <a:sym typeface="Corbel"/>
              </a:rPr>
              <a:t>No!!</a:t>
            </a:r>
            <a:endParaRPr b="1"/>
          </a:p>
        </p:txBody>
      </p:sp>
      <p:sp>
        <p:nvSpPr>
          <p:cNvPr id="187" name="Google Shape;187;p24"/>
          <p:cNvSpPr txBox="1"/>
          <p:nvPr/>
        </p:nvSpPr>
        <p:spPr>
          <a:xfrm>
            <a:off x="642475" y="376950"/>
            <a:ext cx="9517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FFFFFF"/>
                </a:solidFill>
                <a:latin typeface="Corbel"/>
                <a:ea typeface="Corbel"/>
                <a:cs typeface="Corbel"/>
                <a:sym typeface="Corbel"/>
              </a:rPr>
              <a:t>What did our experiment show?</a:t>
            </a:r>
            <a:endParaRPr sz="4000" b="1">
              <a:solidFill>
                <a:srgbClr val="FFFFFF"/>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500"/>
                                        <p:tgtEl>
                                          <p:spTgt spid="1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1035300" y="625300"/>
            <a:ext cx="10121400" cy="118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i="1"/>
              <a:t>Why do you think water moves faster through gravel than through sand? </a:t>
            </a:r>
            <a:endParaRPr i="1"/>
          </a:p>
        </p:txBody>
      </p:sp>
      <p:pic>
        <p:nvPicPr>
          <p:cNvPr id="194" name="Google Shape;194;p25"/>
          <p:cNvPicPr preferRelativeResize="0"/>
          <p:nvPr/>
        </p:nvPicPr>
        <p:blipFill>
          <a:blip r:embed="rId3">
            <a:alphaModFix/>
          </a:blip>
          <a:stretch>
            <a:fillRect/>
          </a:stretch>
        </p:blipFill>
        <p:spPr>
          <a:xfrm>
            <a:off x="6228625" y="2347224"/>
            <a:ext cx="5099775" cy="3819902"/>
          </a:xfrm>
          <a:prstGeom prst="rect">
            <a:avLst/>
          </a:prstGeom>
          <a:noFill/>
          <a:ln>
            <a:noFill/>
          </a:ln>
        </p:spPr>
      </p:pic>
      <p:pic>
        <p:nvPicPr>
          <p:cNvPr id="195" name="Google Shape;195;p25"/>
          <p:cNvPicPr preferRelativeResize="0"/>
          <p:nvPr/>
        </p:nvPicPr>
        <p:blipFill>
          <a:blip r:embed="rId4">
            <a:alphaModFix/>
          </a:blip>
          <a:stretch>
            <a:fillRect/>
          </a:stretch>
        </p:blipFill>
        <p:spPr>
          <a:xfrm>
            <a:off x="607750" y="2347224"/>
            <a:ext cx="5099775" cy="3819900"/>
          </a:xfrm>
          <a:prstGeom prst="rect">
            <a:avLst/>
          </a:prstGeom>
          <a:noFill/>
          <a:ln>
            <a:noFill/>
          </a:ln>
        </p:spPr>
      </p:pic>
      <p:pic>
        <p:nvPicPr>
          <p:cNvPr id="196" name="Google Shape;196;p25"/>
          <p:cNvPicPr preferRelativeResize="0"/>
          <p:nvPr/>
        </p:nvPicPr>
        <p:blipFill>
          <a:blip r:embed="rId5">
            <a:alphaModFix/>
          </a:blip>
          <a:stretch>
            <a:fillRect/>
          </a:stretch>
        </p:blipFill>
        <p:spPr>
          <a:xfrm>
            <a:off x="11459390" y="1479090"/>
            <a:ext cx="501250" cy="501250"/>
          </a:xfrm>
          <a:prstGeom prst="rect">
            <a:avLst/>
          </a:prstGeom>
          <a:noFill/>
          <a:ln>
            <a:noFill/>
          </a:ln>
        </p:spPr>
      </p:pic>
      <p:sp>
        <p:nvSpPr>
          <p:cNvPr id="197" name="Google Shape;197;p25"/>
          <p:cNvSpPr txBox="1"/>
          <p:nvPr/>
        </p:nvSpPr>
        <p:spPr>
          <a:xfrm>
            <a:off x="9189900" y="1515925"/>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1751777" y="2263913"/>
            <a:ext cx="6949500" cy="3143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6000"/>
              <a:buFont typeface="Corbel"/>
              <a:buNone/>
            </a:pPr>
            <a:r>
              <a:rPr lang="en-US" b="1"/>
              <a:t>How Does the Groundwater System Work?</a:t>
            </a:r>
            <a:endParaRPr b="1"/>
          </a:p>
        </p:txBody>
      </p:sp>
      <p:sp>
        <p:nvSpPr>
          <p:cNvPr id="204" name="Google Shape;204;p26"/>
          <p:cNvSpPr txBox="1"/>
          <p:nvPr/>
        </p:nvSpPr>
        <p:spPr>
          <a:xfrm>
            <a:off x="2928475" y="836700"/>
            <a:ext cx="10354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i="1">
                <a:latin typeface="Corbel"/>
                <a:ea typeface="Corbel"/>
                <a:cs typeface="Corbel"/>
                <a:sym typeface="Corbel"/>
              </a:rPr>
              <a:t>Let’s use our models...</a:t>
            </a:r>
            <a:endParaRPr sz="6000" i="1">
              <a:latin typeface="Corbel"/>
              <a:ea typeface="Corbel"/>
              <a:cs typeface="Corbel"/>
              <a:sym typeface="Corbel"/>
            </a:endParaRPr>
          </a:p>
        </p:txBody>
      </p:sp>
      <p:pic>
        <p:nvPicPr>
          <p:cNvPr id="205" name="Google Shape;205;p26" descr="Flask outline"/>
          <p:cNvPicPr preferRelativeResize="0"/>
          <p:nvPr/>
        </p:nvPicPr>
        <p:blipFill rotWithShape="1">
          <a:blip r:embed="rId3">
            <a:alphaModFix/>
          </a:blip>
          <a:srcRect/>
          <a:stretch/>
        </p:blipFill>
        <p:spPr>
          <a:xfrm>
            <a:off x="9789451" y="164350"/>
            <a:ext cx="1619625" cy="1619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7" descr="A picture containing dishware, tableware, plastic, square&#10;&#10;Description automatically generated"/>
          <p:cNvPicPr preferRelativeResize="0"/>
          <p:nvPr/>
        </p:nvPicPr>
        <p:blipFill rotWithShape="1">
          <a:blip r:embed="rId3">
            <a:alphaModFix/>
          </a:blip>
          <a:srcRect l="5491" r="5500"/>
          <a:stretch/>
        </p:blipFill>
        <p:spPr>
          <a:xfrm>
            <a:off x="610650" y="1704150"/>
            <a:ext cx="2278200" cy="2559450"/>
          </a:xfrm>
          <a:prstGeom prst="rect">
            <a:avLst/>
          </a:prstGeom>
          <a:noFill/>
          <a:ln>
            <a:noFill/>
          </a:ln>
        </p:spPr>
      </p:pic>
      <p:sp>
        <p:nvSpPr>
          <p:cNvPr id="212" name="Google Shape;212;p27"/>
          <p:cNvSpPr txBox="1"/>
          <p:nvPr/>
        </p:nvSpPr>
        <p:spPr>
          <a:xfrm>
            <a:off x="224000" y="4388888"/>
            <a:ext cx="4064100"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rgbClr val="D9D9D9"/>
                </a:solidFill>
                <a:latin typeface="Corbel"/>
                <a:ea typeface="Corbel"/>
                <a:cs typeface="Corbel"/>
                <a:sym typeface="Corbel"/>
                <a:hlinkClick r:id="rId4">
                  <a:extLst>
                    <a:ext uri="{A12FA001-AC4F-418D-AE19-62706E023703}">
                      <ahyp:hlinkClr xmlns:ahyp="http://schemas.microsoft.com/office/drawing/2018/hyperlinkcolor" val="tx"/>
                    </a:ext>
                  </a:extLst>
                </a:hlinkClick>
              </a:rPr>
              <a:t>This Photo</a:t>
            </a:r>
            <a:r>
              <a:rPr lang="en-US" sz="900">
                <a:solidFill>
                  <a:srgbClr val="D9D9D9"/>
                </a:solidFill>
                <a:latin typeface="Corbel"/>
                <a:ea typeface="Corbel"/>
                <a:cs typeface="Corbel"/>
                <a:sym typeface="Corbel"/>
              </a:rPr>
              <a:t> by Unknown Author is licensed under </a:t>
            </a:r>
            <a:r>
              <a:rPr lang="en-US" sz="900" u="sng">
                <a:solidFill>
                  <a:srgbClr val="D9D9D9"/>
                </a:solidFill>
                <a:latin typeface="Corbel"/>
                <a:ea typeface="Corbel"/>
                <a:cs typeface="Corbel"/>
                <a:sym typeface="Corbel"/>
                <a:hlinkClick r:id="rId5">
                  <a:extLst>
                    <a:ext uri="{A12FA001-AC4F-418D-AE19-62706E023703}">
                      <ahyp:hlinkClr xmlns:ahyp="http://schemas.microsoft.com/office/drawing/2018/hyperlinkcolor" val="tx"/>
                    </a:ext>
                  </a:extLst>
                </a:hlinkClick>
              </a:rPr>
              <a:t>CC BY-SA-NC</a:t>
            </a:r>
            <a:endParaRPr sz="900">
              <a:solidFill>
                <a:srgbClr val="D9D9D9"/>
              </a:solidFill>
              <a:latin typeface="Corbel"/>
              <a:ea typeface="Corbel"/>
              <a:cs typeface="Corbel"/>
              <a:sym typeface="Corbel"/>
            </a:endParaRPr>
          </a:p>
        </p:txBody>
      </p:sp>
      <p:pic>
        <p:nvPicPr>
          <p:cNvPr id="213" name="Google Shape;213;p27"/>
          <p:cNvPicPr preferRelativeResize="0"/>
          <p:nvPr/>
        </p:nvPicPr>
        <p:blipFill rotWithShape="1">
          <a:blip r:embed="rId6">
            <a:alphaModFix/>
          </a:blip>
          <a:srcRect/>
          <a:stretch/>
        </p:blipFill>
        <p:spPr>
          <a:xfrm>
            <a:off x="5205324" y="1779812"/>
            <a:ext cx="2408150" cy="2408150"/>
          </a:xfrm>
          <a:prstGeom prst="rect">
            <a:avLst/>
          </a:prstGeom>
          <a:noFill/>
          <a:ln>
            <a:noFill/>
          </a:ln>
        </p:spPr>
      </p:pic>
      <p:sp>
        <p:nvSpPr>
          <p:cNvPr id="214" name="Google Shape;214;p27"/>
          <p:cNvSpPr txBox="1"/>
          <p:nvPr/>
        </p:nvSpPr>
        <p:spPr>
          <a:xfrm>
            <a:off x="4017567" y="307970"/>
            <a:ext cx="52698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1">
                <a:solidFill>
                  <a:srgbClr val="455500"/>
                </a:solidFill>
                <a:latin typeface="Corbel"/>
                <a:ea typeface="Corbel"/>
                <a:cs typeface="Corbel"/>
                <a:sym typeface="Corbel"/>
              </a:rPr>
              <a:t>You will need…</a:t>
            </a:r>
            <a:endParaRPr/>
          </a:p>
        </p:txBody>
      </p:sp>
      <p:pic>
        <p:nvPicPr>
          <p:cNvPr id="215" name="Google Shape;215;p27"/>
          <p:cNvPicPr preferRelativeResize="0"/>
          <p:nvPr/>
        </p:nvPicPr>
        <p:blipFill rotWithShape="1">
          <a:blip r:embed="rId7">
            <a:alphaModFix/>
          </a:blip>
          <a:srcRect r="29133"/>
          <a:stretch/>
        </p:blipFill>
        <p:spPr>
          <a:xfrm>
            <a:off x="3170113" y="1779800"/>
            <a:ext cx="2278317" cy="2408150"/>
          </a:xfrm>
          <a:prstGeom prst="rect">
            <a:avLst/>
          </a:prstGeom>
          <a:noFill/>
          <a:ln>
            <a:noFill/>
          </a:ln>
        </p:spPr>
      </p:pic>
      <p:pic>
        <p:nvPicPr>
          <p:cNvPr id="216" name="Google Shape;216;p27"/>
          <p:cNvPicPr preferRelativeResize="0"/>
          <p:nvPr/>
        </p:nvPicPr>
        <p:blipFill>
          <a:blip r:embed="rId8">
            <a:alphaModFix/>
          </a:blip>
          <a:stretch>
            <a:fillRect/>
          </a:stretch>
        </p:blipFill>
        <p:spPr>
          <a:xfrm>
            <a:off x="9287322" y="1958851"/>
            <a:ext cx="2408141" cy="2050026"/>
          </a:xfrm>
          <a:prstGeom prst="rect">
            <a:avLst/>
          </a:prstGeom>
          <a:noFill/>
          <a:ln>
            <a:noFill/>
          </a:ln>
        </p:spPr>
      </p:pic>
      <p:sp>
        <p:nvSpPr>
          <p:cNvPr id="217" name="Google Shape;217;p27"/>
          <p:cNvSpPr txBox="1"/>
          <p:nvPr/>
        </p:nvSpPr>
        <p:spPr>
          <a:xfrm>
            <a:off x="9417325" y="4828775"/>
            <a:ext cx="22782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900" b="1">
                <a:solidFill>
                  <a:srgbClr val="261F17"/>
                </a:solidFill>
                <a:latin typeface="Corbel"/>
                <a:ea typeface="Corbel"/>
                <a:cs typeface="Corbel"/>
                <a:sym typeface="Corbel"/>
              </a:rPr>
              <a:t>Dry erase marker</a:t>
            </a:r>
            <a:endParaRPr sz="700"/>
          </a:p>
        </p:txBody>
      </p:sp>
      <p:sp>
        <p:nvSpPr>
          <p:cNvPr id="218" name="Google Shape;218;p27"/>
          <p:cNvSpPr txBox="1"/>
          <p:nvPr/>
        </p:nvSpPr>
        <p:spPr>
          <a:xfrm>
            <a:off x="7204038" y="4828775"/>
            <a:ext cx="22782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900" b="1">
                <a:solidFill>
                  <a:srgbClr val="261F17"/>
                </a:solidFill>
                <a:latin typeface="Corbel"/>
                <a:ea typeface="Corbel"/>
                <a:cs typeface="Corbel"/>
                <a:sym typeface="Corbel"/>
              </a:rPr>
              <a:t>Water</a:t>
            </a:r>
            <a:endParaRPr sz="700"/>
          </a:p>
        </p:txBody>
      </p:sp>
      <p:sp>
        <p:nvSpPr>
          <p:cNvPr id="219" name="Google Shape;219;p27"/>
          <p:cNvSpPr txBox="1"/>
          <p:nvPr/>
        </p:nvSpPr>
        <p:spPr>
          <a:xfrm>
            <a:off x="5270288" y="4828775"/>
            <a:ext cx="22782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900" b="1">
                <a:solidFill>
                  <a:srgbClr val="261F17"/>
                </a:solidFill>
                <a:latin typeface="Corbel"/>
                <a:ea typeface="Corbel"/>
                <a:cs typeface="Corbel"/>
                <a:sym typeface="Corbel"/>
              </a:rPr>
              <a:t>Pump from soap bottle</a:t>
            </a:r>
            <a:endParaRPr sz="700"/>
          </a:p>
        </p:txBody>
      </p:sp>
      <p:sp>
        <p:nvSpPr>
          <p:cNvPr id="220" name="Google Shape;220;p27"/>
          <p:cNvSpPr txBox="1"/>
          <p:nvPr/>
        </p:nvSpPr>
        <p:spPr>
          <a:xfrm>
            <a:off x="3170175" y="4820550"/>
            <a:ext cx="22782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900" b="1">
                <a:solidFill>
                  <a:srgbClr val="261F17"/>
                </a:solidFill>
                <a:latin typeface="Corbel"/>
                <a:ea typeface="Corbel"/>
                <a:cs typeface="Corbel"/>
                <a:sym typeface="Corbel"/>
              </a:rPr>
              <a:t>Gravel or sand</a:t>
            </a:r>
            <a:endParaRPr sz="700"/>
          </a:p>
        </p:txBody>
      </p:sp>
      <p:sp>
        <p:nvSpPr>
          <p:cNvPr id="221" name="Google Shape;221;p27"/>
          <p:cNvSpPr txBox="1"/>
          <p:nvPr/>
        </p:nvSpPr>
        <p:spPr>
          <a:xfrm>
            <a:off x="610650" y="4828775"/>
            <a:ext cx="22782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900" b="1">
                <a:solidFill>
                  <a:srgbClr val="261F17"/>
                </a:solidFill>
                <a:latin typeface="Corbel"/>
                <a:ea typeface="Corbel"/>
                <a:cs typeface="Corbel"/>
                <a:sym typeface="Corbel"/>
              </a:rPr>
              <a:t>See-through container</a:t>
            </a:r>
            <a:endParaRPr sz="700"/>
          </a:p>
        </p:txBody>
      </p:sp>
      <p:pic>
        <p:nvPicPr>
          <p:cNvPr id="222" name="Google Shape;222;p27" descr="A glass of water&#10;&#10;Description automatically generated with medium confidence"/>
          <p:cNvPicPr preferRelativeResize="0"/>
          <p:nvPr/>
        </p:nvPicPr>
        <p:blipFill rotWithShape="1">
          <a:blip r:embed="rId9">
            <a:alphaModFix/>
          </a:blip>
          <a:srcRect l="32304" r="16258"/>
          <a:stretch/>
        </p:blipFill>
        <p:spPr>
          <a:xfrm>
            <a:off x="7398947" y="1524412"/>
            <a:ext cx="1888375" cy="2918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1410025" y="276076"/>
            <a:ext cx="9372000" cy="700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2-D Picture Model</a:t>
            </a:r>
            <a:endParaRPr/>
          </a:p>
        </p:txBody>
      </p:sp>
      <p:sp>
        <p:nvSpPr>
          <p:cNvPr id="229" name="Google Shape;229;p28"/>
          <p:cNvSpPr/>
          <p:nvPr/>
        </p:nvSpPr>
        <p:spPr>
          <a:xfrm>
            <a:off x="6471811" y="5116749"/>
            <a:ext cx="228599" cy="45719"/>
          </a:xfrm>
          <a:prstGeom prst="arc">
            <a:avLst>
              <a:gd name="adj1" fmla="val 16200000"/>
              <a:gd name="adj2" fmla="val 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pic>
        <p:nvPicPr>
          <p:cNvPr id="230" name="Google Shape;230;p28"/>
          <p:cNvPicPr preferRelativeResize="0"/>
          <p:nvPr/>
        </p:nvPicPr>
        <p:blipFill>
          <a:blip r:embed="rId3">
            <a:alphaModFix/>
          </a:blip>
          <a:stretch>
            <a:fillRect/>
          </a:stretch>
        </p:blipFill>
        <p:spPr>
          <a:xfrm>
            <a:off x="1385287" y="1076062"/>
            <a:ext cx="9649126" cy="5453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1410025" y="-37887"/>
            <a:ext cx="9371949" cy="11835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87F00"/>
              </a:buClr>
              <a:buSzPts val="3400"/>
              <a:buFont typeface="Corbel"/>
              <a:buNone/>
            </a:pPr>
            <a:r>
              <a:rPr lang="en-US"/>
              <a:t>Create a mountain in your model</a:t>
            </a:r>
            <a:endParaRPr/>
          </a:p>
        </p:txBody>
      </p:sp>
      <p:pic>
        <p:nvPicPr>
          <p:cNvPr id="237" name="Google Shape;237;p29"/>
          <p:cNvPicPr preferRelativeResize="0"/>
          <p:nvPr/>
        </p:nvPicPr>
        <p:blipFill rotWithShape="1">
          <a:blip r:embed="rId3">
            <a:alphaModFix/>
          </a:blip>
          <a:srcRect/>
          <a:stretch/>
        </p:blipFill>
        <p:spPr>
          <a:xfrm>
            <a:off x="2211421" y="1236055"/>
            <a:ext cx="7878950" cy="5302969"/>
          </a:xfrm>
          <a:prstGeom prst="rect">
            <a:avLst/>
          </a:prstGeom>
          <a:noFill/>
          <a:ln>
            <a:noFill/>
          </a:ln>
        </p:spPr>
      </p:pic>
      <p:sp>
        <p:nvSpPr>
          <p:cNvPr id="238" name="Google Shape;238;p29"/>
          <p:cNvSpPr/>
          <p:nvPr/>
        </p:nvSpPr>
        <p:spPr>
          <a:xfrm>
            <a:off x="7525256" y="4269108"/>
            <a:ext cx="2455323" cy="917079"/>
          </a:xfrm>
          <a:prstGeom prst="leftArrow">
            <a:avLst>
              <a:gd name="adj1" fmla="val 50000"/>
              <a:gd name="adj2" fmla="val 50000"/>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High point</a:t>
            </a:r>
            <a:endParaRPr/>
          </a:p>
        </p:txBody>
      </p:sp>
      <p:sp>
        <p:nvSpPr>
          <p:cNvPr id="239" name="Google Shape;239;p29"/>
          <p:cNvSpPr/>
          <p:nvPr/>
        </p:nvSpPr>
        <p:spPr>
          <a:xfrm>
            <a:off x="1435542" y="5380737"/>
            <a:ext cx="2101175" cy="917079"/>
          </a:xfrm>
          <a:prstGeom prst="rightArrow">
            <a:avLst>
              <a:gd name="adj1" fmla="val 50000"/>
              <a:gd name="adj2" fmla="val 50000"/>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Low point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229825" y="276080"/>
            <a:ext cx="9372000" cy="681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How does water get into the ground?</a:t>
            </a:r>
            <a:endParaRPr/>
          </a:p>
        </p:txBody>
      </p:sp>
      <p:sp>
        <p:nvSpPr>
          <p:cNvPr id="246" name="Google Shape;246;p30"/>
          <p:cNvSpPr/>
          <p:nvPr/>
        </p:nvSpPr>
        <p:spPr>
          <a:xfrm>
            <a:off x="6471811" y="5116749"/>
            <a:ext cx="228600" cy="45600"/>
          </a:xfrm>
          <a:prstGeom prst="arc">
            <a:avLst>
              <a:gd name="adj1" fmla="val 16200000"/>
              <a:gd name="adj2" fmla="val 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pic>
        <p:nvPicPr>
          <p:cNvPr id="247" name="Google Shape;247;p30"/>
          <p:cNvPicPr preferRelativeResize="0"/>
          <p:nvPr/>
        </p:nvPicPr>
        <p:blipFill>
          <a:blip r:embed="rId3">
            <a:alphaModFix/>
          </a:blip>
          <a:stretch>
            <a:fillRect/>
          </a:stretch>
        </p:blipFill>
        <p:spPr>
          <a:xfrm>
            <a:off x="1350301" y="1145425"/>
            <a:ext cx="9719100" cy="5493401"/>
          </a:xfrm>
          <a:prstGeom prst="rect">
            <a:avLst/>
          </a:prstGeom>
          <a:noFill/>
          <a:ln>
            <a:noFill/>
          </a:ln>
        </p:spPr>
      </p:pic>
      <p:pic>
        <p:nvPicPr>
          <p:cNvPr id="248" name="Google Shape;248;p30"/>
          <p:cNvPicPr preferRelativeResize="0"/>
          <p:nvPr/>
        </p:nvPicPr>
        <p:blipFill>
          <a:blip r:embed="rId4">
            <a:alphaModFix/>
          </a:blip>
          <a:stretch>
            <a:fillRect/>
          </a:stretch>
        </p:blipFill>
        <p:spPr>
          <a:xfrm>
            <a:off x="11467465" y="412328"/>
            <a:ext cx="501250" cy="501250"/>
          </a:xfrm>
          <a:prstGeom prst="rect">
            <a:avLst/>
          </a:prstGeom>
          <a:noFill/>
          <a:ln>
            <a:noFill/>
          </a:ln>
        </p:spPr>
      </p:pic>
      <p:sp>
        <p:nvSpPr>
          <p:cNvPr id="249" name="Google Shape;249;p30"/>
          <p:cNvSpPr txBox="1"/>
          <p:nvPr/>
        </p:nvSpPr>
        <p:spPr>
          <a:xfrm>
            <a:off x="9197975" y="449163"/>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1410025" y="276080"/>
            <a:ext cx="9372000" cy="651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Make it rain on your model….</a:t>
            </a:r>
            <a:endParaRPr/>
          </a:p>
        </p:txBody>
      </p:sp>
      <p:pic>
        <p:nvPicPr>
          <p:cNvPr id="256" name="Google Shape;256;p31"/>
          <p:cNvPicPr preferRelativeResize="0"/>
          <p:nvPr/>
        </p:nvPicPr>
        <p:blipFill rotWithShape="1">
          <a:blip r:embed="rId3">
            <a:alphaModFix/>
          </a:blip>
          <a:srcRect/>
          <a:stretch/>
        </p:blipFill>
        <p:spPr>
          <a:xfrm>
            <a:off x="2158725" y="1063000"/>
            <a:ext cx="7874550" cy="5420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How Does Water Get Into the Groundwater System?</a:t>
            </a:r>
            <a:endParaRPr/>
          </a:p>
        </p:txBody>
      </p:sp>
      <p:pic>
        <p:nvPicPr>
          <p:cNvPr id="263" name="Google Shape;263;p32"/>
          <p:cNvPicPr preferRelativeResize="0"/>
          <p:nvPr/>
        </p:nvPicPr>
        <p:blipFill>
          <a:blip r:embed="rId3">
            <a:alphaModFix/>
          </a:blip>
          <a:stretch>
            <a:fillRect/>
          </a:stretch>
        </p:blipFill>
        <p:spPr>
          <a:xfrm>
            <a:off x="1906238" y="1459653"/>
            <a:ext cx="8607215" cy="4864947"/>
          </a:xfrm>
          <a:prstGeom prst="rect">
            <a:avLst/>
          </a:prstGeom>
          <a:noFill/>
          <a:ln>
            <a:noFill/>
          </a:ln>
        </p:spPr>
      </p:pic>
      <p:pic>
        <p:nvPicPr>
          <p:cNvPr id="264" name="Google Shape;264;p32"/>
          <p:cNvPicPr preferRelativeResize="0"/>
          <p:nvPr/>
        </p:nvPicPr>
        <p:blipFill>
          <a:blip r:embed="rId4">
            <a:alphaModFix/>
          </a:blip>
          <a:stretch>
            <a:fillRect/>
          </a:stretch>
        </p:blipFill>
        <p:spPr>
          <a:xfrm>
            <a:off x="2091700" y="2646400"/>
            <a:ext cx="865500" cy="821425"/>
          </a:xfrm>
          <a:prstGeom prst="rect">
            <a:avLst/>
          </a:prstGeom>
          <a:noFill/>
          <a:ln>
            <a:noFill/>
          </a:ln>
        </p:spPr>
      </p:pic>
      <p:pic>
        <p:nvPicPr>
          <p:cNvPr id="265" name="Google Shape;265;p32"/>
          <p:cNvPicPr preferRelativeResize="0"/>
          <p:nvPr/>
        </p:nvPicPr>
        <p:blipFill>
          <a:blip r:embed="rId5">
            <a:alphaModFix/>
          </a:blip>
          <a:stretch>
            <a:fillRect/>
          </a:stretch>
        </p:blipFill>
        <p:spPr>
          <a:xfrm>
            <a:off x="3048750" y="3467826"/>
            <a:ext cx="542325" cy="1242250"/>
          </a:xfrm>
          <a:prstGeom prst="rect">
            <a:avLst/>
          </a:prstGeom>
          <a:noFill/>
          <a:ln>
            <a:noFill/>
          </a:ln>
        </p:spPr>
      </p:pic>
      <p:pic>
        <p:nvPicPr>
          <p:cNvPr id="266" name="Google Shape;266;p32"/>
          <p:cNvPicPr preferRelativeResize="0"/>
          <p:nvPr/>
        </p:nvPicPr>
        <p:blipFill>
          <a:blip r:embed="rId4">
            <a:alphaModFix/>
          </a:blip>
          <a:stretch>
            <a:fillRect/>
          </a:stretch>
        </p:blipFill>
        <p:spPr>
          <a:xfrm>
            <a:off x="3591075" y="4710075"/>
            <a:ext cx="865500" cy="821425"/>
          </a:xfrm>
          <a:prstGeom prst="rect">
            <a:avLst/>
          </a:prstGeom>
          <a:noFill/>
          <a:ln>
            <a:noFill/>
          </a:ln>
        </p:spPr>
      </p:pic>
      <p:sp>
        <p:nvSpPr>
          <p:cNvPr id="267" name="Google Shape;267;p32"/>
          <p:cNvSpPr/>
          <p:nvPr/>
        </p:nvSpPr>
        <p:spPr>
          <a:xfrm>
            <a:off x="1906300" y="5990975"/>
            <a:ext cx="8607300" cy="334500"/>
          </a:xfrm>
          <a:prstGeom prst="rect">
            <a:avLst/>
          </a:prstGeom>
          <a:solidFill>
            <a:srgbClr val="00B0F0">
              <a:alpha val="273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1906300" y="5726850"/>
            <a:ext cx="8607300" cy="264000"/>
          </a:xfrm>
          <a:prstGeom prst="rect">
            <a:avLst/>
          </a:prstGeom>
          <a:solidFill>
            <a:srgbClr val="00B0F0">
              <a:alpha val="273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1906200" y="5392350"/>
            <a:ext cx="8607300" cy="334500"/>
          </a:xfrm>
          <a:prstGeom prst="rect">
            <a:avLst/>
          </a:prstGeom>
          <a:solidFill>
            <a:srgbClr val="00B0F0">
              <a:alpha val="273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1906200" y="5057838"/>
            <a:ext cx="8607300" cy="334500"/>
          </a:xfrm>
          <a:prstGeom prst="rect">
            <a:avLst/>
          </a:prstGeom>
          <a:solidFill>
            <a:srgbClr val="00B0F0">
              <a:alpha val="2737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32"/>
          <p:cNvPicPr preferRelativeResize="0"/>
          <p:nvPr/>
        </p:nvPicPr>
        <p:blipFill>
          <a:blip r:embed="rId6">
            <a:alphaModFix/>
          </a:blip>
          <a:stretch>
            <a:fillRect/>
          </a:stretch>
        </p:blipFill>
        <p:spPr>
          <a:xfrm>
            <a:off x="11355840" y="914903"/>
            <a:ext cx="501250" cy="501250"/>
          </a:xfrm>
          <a:prstGeom prst="rect">
            <a:avLst/>
          </a:prstGeom>
          <a:noFill/>
          <a:ln>
            <a:noFill/>
          </a:ln>
        </p:spPr>
      </p:pic>
      <p:sp>
        <p:nvSpPr>
          <p:cNvPr id="272" name="Google Shape;272;p32"/>
          <p:cNvSpPr txBox="1"/>
          <p:nvPr/>
        </p:nvSpPr>
        <p:spPr>
          <a:xfrm>
            <a:off x="9086350" y="951738"/>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1000"/>
                                        <p:tgtEl>
                                          <p:spTgt spid="26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68"/>
                                        </p:tgtEl>
                                        <p:attrNameLst>
                                          <p:attrName>style.visibility</p:attrName>
                                        </p:attrNameLst>
                                      </p:cBhvr>
                                      <p:to>
                                        <p:strVal val="visible"/>
                                      </p:to>
                                    </p:set>
                                    <p:animEffect transition="in" filter="fade">
                                      <p:cBhvr>
                                        <p:cTn id="26" dur="1000"/>
                                        <p:tgtEl>
                                          <p:spTgt spid="268"/>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69"/>
                                        </p:tgtEl>
                                        <p:attrNameLst>
                                          <p:attrName>style.visibility</p:attrName>
                                        </p:attrNameLst>
                                      </p:cBhvr>
                                      <p:to>
                                        <p:strVal val="visible"/>
                                      </p:to>
                                    </p:set>
                                    <p:animEffect transition="in" filter="fade">
                                      <p:cBhvr>
                                        <p:cTn id="30" dur="1000"/>
                                        <p:tgtEl>
                                          <p:spTgt spid="26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70"/>
                                        </p:tgtEl>
                                        <p:attrNameLst>
                                          <p:attrName>style.visibility</p:attrName>
                                        </p:attrNameLst>
                                      </p:cBhvr>
                                      <p:to>
                                        <p:strVal val="visible"/>
                                      </p:to>
                                    </p:set>
                                    <p:animEffect transition="in" filter="fade">
                                      <p:cBhvr>
                                        <p:cTn id="34"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Groundwater moves through spaces between the earth materials.</a:t>
            </a:r>
            <a:endParaRPr/>
          </a:p>
        </p:txBody>
      </p:sp>
      <p:pic>
        <p:nvPicPr>
          <p:cNvPr id="279" name="Google Shape;279;p33"/>
          <p:cNvPicPr preferRelativeResize="0"/>
          <p:nvPr/>
        </p:nvPicPr>
        <p:blipFill>
          <a:blip r:embed="rId3">
            <a:alphaModFix/>
          </a:blip>
          <a:stretch>
            <a:fillRect/>
          </a:stretch>
        </p:blipFill>
        <p:spPr>
          <a:xfrm>
            <a:off x="1906238" y="1459653"/>
            <a:ext cx="8607215" cy="4864947"/>
          </a:xfrm>
          <a:prstGeom prst="rect">
            <a:avLst/>
          </a:prstGeom>
          <a:noFill/>
          <a:ln>
            <a:noFill/>
          </a:ln>
        </p:spPr>
      </p:pic>
      <p:pic>
        <p:nvPicPr>
          <p:cNvPr id="280" name="Google Shape;280;p33"/>
          <p:cNvPicPr preferRelativeResize="0"/>
          <p:nvPr/>
        </p:nvPicPr>
        <p:blipFill>
          <a:blip r:embed="rId4">
            <a:alphaModFix/>
          </a:blip>
          <a:stretch>
            <a:fillRect/>
          </a:stretch>
        </p:blipFill>
        <p:spPr>
          <a:xfrm>
            <a:off x="5255275" y="2196625"/>
            <a:ext cx="1681450" cy="1523000"/>
          </a:xfrm>
          <a:prstGeom prst="rect">
            <a:avLst/>
          </a:prstGeom>
          <a:noFill/>
          <a:ln>
            <a:noFill/>
          </a:ln>
        </p:spPr>
      </p:pic>
      <p:sp>
        <p:nvSpPr>
          <p:cNvPr id="281" name="Google Shape;281;p33"/>
          <p:cNvSpPr/>
          <p:nvPr/>
        </p:nvSpPr>
        <p:spPr>
          <a:xfrm>
            <a:off x="1909575" y="5141000"/>
            <a:ext cx="8607300" cy="1183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5881688" y="5528600"/>
            <a:ext cx="410400" cy="408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3"/>
          <p:cNvCxnSpPr/>
          <p:nvPr/>
        </p:nvCxnSpPr>
        <p:spPr>
          <a:xfrm rot="10800000">
            <a:off x="5426150" y="3741600"/>
            <a:ext cx="331500" cy="1803300"/>
          </a:xfrm>
          <a:prstGeom prst="straightConnector1">
            <a:avLst/>
          </a:prstGeom>
          <a:noFill/>
          <a:ln w="76200" cap="flat" cmpd="sng">
            <a:solidFill>
              <a:schemeClr val="dk2"/>
            </a:solidFill>
            <a:prstDash val="solid"/>
            <a:round/>
            <a:headEnd type="none" w="med" len="med"/>
            <a:tailEnd type="none" w="med" len="med"/>
          </a:ln>
        </p:spPr>
      </p:cxnSp>
      <p:cxnSp>
        <p:nvCxnSpPr>
          <p:cNvPr id="284" name="Google Shape;284;p33"/>
          <p:cNvCxnSpPr/>
          <p:nvPr/>
        </p:nvCxnSpPr>
        <p:spPr>
          <a:xfrm rot="10800000" flipH="1">
            <a:off x="6392950" y="3800125"/>
            <a:ext cx="465000" cy="16902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84"/>
                                        </p:tgtEl>
                                        <p:attrNameLst>
                                          <p:attrName>style.visibility</p:attrName>
                                        </p:attrNameLst>
                                      </p:cBhvr>
                                      <p:to>
                                        <p:strVal val="visible"/>
                                      </p:to>
                                    </p:set>
                                    <p:animEffect transition="in" filter="fade">
                                      <p:cBhvr>
                                        <p:cTn id="13" dur="1000"/>
                                        <p:tgtEl>
                                          <p:spTgt spid="284"/>
                                        </p:tgtEl>
                                      </p:cBhvr>
                                    </p:animEffect>
                                  </p:childTnLst>
                                </p:cTn>
                              </p:par>
                              <p:par>
                                <p:cTn id="14" presetID="10" presetClass="entr" presetSubtype="0"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fade">
                                      <p:cBhvr>
                                        <p:cTn id="16"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Ground Rules</a:t>
            </a:r>
            <a:endParaRPr/>
          </a:p>
        </p:txBody>
      </p:sp>
      <p:sp>
        <p:nvSpPr>
          <p:cNvPr id="108" name="Google Shape;108;p16"/>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AutoNum type="arabicPeriod"/>
            </a:pPr>
            <a:r>
              <a:rPr lang="en-US" sz="3000">
                <a:solidFill>
                  <a:srgbClr val="000000"/>
                </a:solidFill>
              </a:rPr>
              <a:t>Only unmute when called on</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US" sz="3000">
                <a:solidFill>
                  <a:srgbClr val="000000"/>
                </a:solidFill>
              </a:rPr>
              <a:t>Use the chat respectfully</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US" sz="3000">
                <a:solidFill>
                  <a:srgbClr val="000000"/>
                </a:solidFill>
              </a:rPr>
              <a:t>Cameras on for more fun!</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US" sz="3000">
                <a:solidFill>
                  <a:srgbClr val="000000"/>
                </a:solidFill>
              </a:rPr>
              <a:t>Participate</a:t>
            </a:r>
            <a:endParaRPr sz="3000">
              <a:solidFill>
                <a:srgbClr val="000000"/>
              </a:solidFill>
            </a:endParaRPr>
          </a:p>
          <a:p>
            <a:pPr marL="0" lvl="0" indent="0" algn="l" rtl="0">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109" name="Google Shape;109;p1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a:t>
            </a:fld>
            <a:endParaRPr/>
          </a:p>
        </p:txBody>
      </p:sp>
      <p:pic>
        <p:nvPicPr>
          <p:cNvPr id="110" name="Google Shape;110;p16"/>
          <p:cNvPicPr preferRelativeResize="0"/>
          <p:nvPr/>
        </p:nvPicPr>
        <p:blipFill>
          <a:blip r:embed="rId3">
            <a:alphaModFix/>
          </a:blip>
          <a:stretch>
            <a:fillRect/>
          </a:stretch>
        </p:blipFill>
        <p:spPr>
          <a:xfrm>
            <a:off x="6096000" y="281925"/>
            <a:ext cx="5715001" cy="6858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591900" y="276150"/>
            <a:ext cx="110082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Low points in the ground become filled with water. In nature, what do we call these low points now filled with water?</a:t>
            </a:r>
            <a:endParaRPr/>
          </a:p>
        </p:txBody>
      </p:sp>
      <p:pic>
        <p:nvPicPr>
          <p:cNvPr id="291" name="Google Shape;291;p34"/>
          <p:cNvPicPr preferRelativeResize="0"/>
          <p:nvPr/>
        </p:nvPicPr>
        <p:blipFill>
          <a:blip r:embed="rId3">
            <a:alphaModFix/>
          </a:blip>
          <a:stretch>
            <a:fillRect/>
          </a:stretch>
        </p:blipFill>
        <p:spPr>
          <a:xfrm>
            <a:off x="1906238" y="1459653"/>
            <a:ext cx="8607215" cy="4864947"/>
          </a:xfrm>
          <a:prstGeom prst="rect">
            <a:avLst/>
          </a:prstGeom>
          <a:noFill/>
          <a:ln>
            <a:noFill/>
          </a:ln>
        </p:spPr>
      </p:pic>
      <p:sp>
        <p:nvSpPr>
          <p:cNvPr id="292" name="Google Shape;292;p34"/>
          <p:cNvSpPr/>
          <p:nvPr/>
        </p:nvSpPr>
        <p:spPr>
          <a:xfrm>
            <a:off x="1909575" y="5141000"/>
            <a:ext cx="8607300" cy="1183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6588395" y="4006918"/>
            <a:ext cx="2276400" cy="20427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294" name="Google Shape;294;p34"/>
          <p:cNvPicPr preferRelativeResize="0"/>
          <p:nvPr/>
        </p:nvPicPr>
        <p:blipFill>
          <a:blip r:embed="rId4">
            <a:alphaModFix/>
          </a:blip>
          <a:stretch>
            <a:fillRect/>
          </a:stretch>
        </p:blipFill>
        <p:spPr>
          <a:xfrm>
            <a:off x="11435590" y="1552853"/>
            <a:ext cx="501250" cy="501250"/>
          </a:xfrm>
          <a:prstGeom prst="rect">
            <a:avLst/>
          </a:prstGeom>
          <a:noFill/>
          <a:ln>
            <a:noFill/>
          </a:ln>
        </p:spPr>
      </p:pic>
      <p:sp>
        <p:nvSpPr>
          <p:cNvPr id="295" name="Google Shape;295;p34"/>
          <p:cNvSpPr txBox="1"/>
          <p:nvPr/>
        </p:nvSpPr>
        <p:spPr>
          <a:xfrm>
            <a:off x="9166100" y="1589688"/>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3"/>
                                        </p:tgtEl>
                                        <p:attrNameLst>
                                          <p:attrName>style.visibility</p:attrName>
                                        </p:attrNameLst>
                                      </p:cBhvr>
                                      <p:to>
                                        <p:strVal val="visible"/>
                                      </p:to>
                                    </p:set>
                                    <p:animEffect transition="in" filter="fade">
                                      <p:cBhvr>
                                        <p:cTn id="16" dur="12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1790687" y="2302824"/>
            <a:ext cx="6949440" cy="314339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6000"/>
              <a:buFont typeface="Corbel"/>
              <a:buNone/>
            </a:pPr>
            <a:r>
              <a:rPr lang="en-US"/>
              <a:t>So why do we care about groundwater??</a:t>
            </a:r>
            <a:endParaRPr/>
          </a:p>
        </p:txBody>
      </p:sp>
      <p:pic>
        <p:nvPicPr>
          <p:cNvPr id="302" name="Google Shape;302;p35"/>
          <p:cNvPicPr preferRelativeResize="0"/>
          <p:nvPr/>
        </p:nvPicPr>
        <p:blipFill>
          <a:blip r:embed="rId3">
            <a:alphaModFix/>
          </a:blip>
          <a:stretch>
            <a:fillRect/>
          </a:stretch>
        </p:blipFill>
        <p:spPr>
          <a:xfrm>
            <a:off x="11348865" y="6130178"/>
            <a:ext cx="501250" cy="501250"/>
          </a:xfrm>
          <a:prstGeom prst="rect">
            <a:avLst/>
          </a:prstGeom>
          <a:noFill/>
          <a:ln>
            <a:noFill/>
          </a:ln>
        </p:spPr>
      </p:pic>
      <p:sp>
        <p:nvSpPr>
          <p:cNvPr id="303" name="Google Shape;303;p35"/>
          <p:cNvSpPr txBox="1"/>
          <p:nvPr/>
        </p:nvSpPr>
        <p:spPr>
          <a:xfrm>
            <a:off x="9079375" y="6167013"/>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4000"/>
              <a:buFont typeface="Corbel"/>
              <a:buNone/>
            </a:pPr>
            <a:r>
              <a:rPr lang="en-US" sz="4000"/>
              <a:t>We use groundwater!</a:t>
            </a:r>
            <a:endParaRPr sz="4000"/>
          </a:p>
        </p:txBody>
      </p:sp>
      <p:pic>
        <p:nvPicPr>
          <p:cNvPr id="310" name="Google Shape;310;p36"/>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311" name="Google Shape;311;p36"/>
          <p:cNvSpPr/>
          <p:nvPr/>
        </p:nvSpPr>
        <p:spPr>
          <a:xfrm>
            <a:off x="1792350" y="5762075"/>
            <a:ext cx="8607300" cy="7149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36"/>
          <p:cNvPicPr preferRelativeResize="0"/>
          <p:nvPr/>
        </p:nvPicPr>
        <p:blipFill>
          <a:blip r:embed="rId4">
            <a:alphaModFix/>
          </a:blip>
          <a:stretch>
            <a:fillRect/>
          </a:stretch>
        </p:blipFill>
        <p:spPr>
          <a:xfrm>
            <a:off x="8834875" y="3494219"/>
            <a:ext cx="1069400" cy="2982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title"/>
          </p:nvPr>
        </p:nvSpPr>
        <p:spPr>
          <a:xfrm>
            <a:off x="1410026" y="23172"/>
            <a:ext cx="9371949" cy="11835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87F00"/>
              </a:buClr>
              <a:buSzPts val="3400"/>
              <a:buFont typeface="Corbel"/>
              <a:buNone/>
            </a:pPr>
            <a:r>
              <a:rPr lang="en-US" b="1"/>
              <a:t>How</a:t>
            </a:r>
            <a:r>
              <a:rPr lang="en-US"/>
              <a:t> do we get water </a:t>
            </a:r>
            <a:r>
              <a:rPr lang="en-US" b="1"/>
              <a:t>out of the ground</a:t>
            </a:r>
            <a:r>
              <a:rPr lang="en-US"/>
              <a:t> to use it? </a:t>
            </a:r>
            <a:endParaRPr/>
          </a:p>
        </p:txBody>
      </p:sp>
      <p:pic>
        <p:nvPicPr>
          <p:cNvPr id="319" name="Google Shape;319;p37" descr="Diagram&#10;&#10;Description automatically generated"/>
          <p:cNvPicPr preferRelativeResize="0"/>
          <p:nvPr/>
        </p:nvPicPr>
        <p:blipFill rotWithShape="1">
          <a:blip r:embed="rId3">
            <a:alphaModFix/>
          </a:blip>
          <a:srcRect/>
          <a:stretch/>
        </p:blipFill>
        <p:spPr>
          <a:xfrm>
            <a:off x="1753942" y="1206750"/>
            <a:ext cx="3895725" cy="5438775"/>
          </a:xfrm>
          <a:prstGeom prst="rect">
            <a:avLst/>
          </a:prstGeom>
          <a:noFill/>
          <a:ln>
            <a:noFill/>
          </a:ln>
        </p:spPr>
      </p:pic>
      <p:pic>
        <p:nvPicPr>
          <p:cNvPr id="320" name="Google Shape;320;p37"/>
          <p:cNvPicPr preferRelativeResize="0"/>
          <p:nvPr/>
        </p:nvPicPr>
        <p:blipFill rotWithShape="1">
          <a:blip r:embed="rId4">
            <a:alphaModFix/>
          </a:blip>
          <a:srcRect/>
          <a:stretch/>
        </p:blipFill>
        <p:spPr>
          <a:xfrm>
            <a:off x="6681661" y="1206750"/>
            <a:ext cx="3957735" cy="5438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8" descr="Timeline&#10;&#10;Description automatically generated"/>
          <p:cNvPicPr preferRelativeResize="0"/>
          <p:nvPr/>
        </p:nvPicPr>
        <p:blipFill rotWithShape="1">
          <a:blip r:embed="rId3">
            <a:alphaModFix/>
          </a:blip>
          <a:srcRect/>
          <a:stretch/>
        </p:blipFill>
        <p:spPr>
          <a:xfrm>
            <a:off x="3524250" y="0"/>
            <a:ext cx="5143500" cy="6858000"/>
          </a:xfrm>
          <a:prstGeom prst="rect">
            <a:avLst/>
          </a:prstGeom>
          <a:noFill/>
          <a:ln>
            <a:noFill/>
          </a:ln>
        </p:spPr>
      </p:pic>
      <p:sp>
        <p:nvSpPr>
          <p:cNvPr id="327" name="Google Shape;327;p38"/>
          <p:cNvSpPr/>
          <p:nvPr/>
        </p:nvSpPr>
        <p:spPr>
          <a:xfrm>
            <a:off x="5376775" y="3998675"/>
            <a:ext cx="2644500" cy="1113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5744250" y="4985325"/>
            <a:ext cx="709500" cy="8856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1000"/>
                                        <p:tgtEl>
                                          <p:spTgt spid="32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 calcmode="lin" valueType="num">
                                      <p:cBhvr additive="base">
                                        <p:cTn id="12" dur="1000"/>
                                        <p:tgtEl>
                                          <p:spTgt spid="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0"/>
          <p:cNvPicPr preferRelativeResize="0"/>
          <p:nvPr/>
        </p:nvPicPr>
        <p:blipFill rotWithShape="1">
          <a:blip r:embed="rId3">
            <a:alphaModFix/>
          </a:blip>
          <a:srcRect/>
          <a:stretch/>
        </p:blipFill>
        <p:spPr>
          <a:xfrm>
            <a:off x="2024569" y="1521462"/>
            <a:ext cx="6158419" cy="4762209"/>
          </a:xfrm>
          <a:prstGeom prst="rect">
            <a:avLst/>
          </a:prstGeom>
          <a:noFill/>
          <a:ln>
            <a:noFill/>
          </a:ln>
        </p:spPr>
      </p:pic>
      <p:sp>
        <p:nvSpPr>
          <p:cNvPr id="341" name="Google Shape;341;p40"/>
          <p:cNvSpPr txBox="1"/>
          <p:nvPr/>
        </p:nvSpPr>
        <p:spPr>
          <a:xfrm>
            <a:off x="1938049" y="255423"/>
            <a:ext cx="81039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orbel"/>
                <a:ea typeface="Corbel"/>
                <a:cs typeface="Corbel"/>
                <a:sym typeface="Corbel"/>
              </a:rPr>
              <a:t>Dig in</a:t>
            </a:r>
            <a:r>
              <a:rPr lang="en-US" sz="3600" dirty="0">
                <a:solidFill>
                  <a:schemeClr val="dk1"/>
                </a:solidFill>
                <a:latin typeface="Corbel"/>
                <a:ea typeface="Corbel"/>
                <a:cs typeface="Corbel"/>
                <a:sym typeface="Corbel"/>
              </a:rPr>
              <a:t> to your mountain with your pump.</a:t>
            </a:r>
            <a:endParaRPr dirty="0"/>
          </a:p>
        </p:txBody>
      </p:sp>
      <p:sp>
        <p:nvSpPr>
          <p:cNvPr id="342" name="Google Shape;342;p40"/>
          <p:cNvSpPr txBox="1"/>
          <p:nvPr/>
        </p:nvSpPr>
        <p:spPr>
          <a:xfrm>
            <a:off x="8754894" y="2300354"/>
            <a:ext cx="31713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orbel"/>
                <a:ea typeface="Corbel"/>
                <a:cs typeface="Corbel"/>
                <a:sym typeface="Corbel"/>
              </a:rPr>
              <a:t>We will use the pump to get water </a:t>
            </a:r>
            <a:r>
              <a:rPr lang="en-US" sz="3600" b="1">
                <a:solidFill>
                  <a:schemeClr val="dk1"/>
                </a:solidFill>
                <a:latin typeface="Corbel"/>
                <a:ea typeface="Corbel"/>
                <a:cs typeface="Corbel"/>
                <a:sym typeface="Corbel"/>
              </a:rPr>
              <a:t>out of the ground</a:t>
            </a:r>
            <a:r>
              <a:rPr lang="en-US" sz="3600">
                <a:solidFill>
                  <a:schemeClr val="dk1"/>
                </a:solidFill>
                <a:latin typeface="Corbel"/>
                <a:ea typeface="Corbel"/>
                <a:cs typeface="Corbel"/>
                <a:sym typeface="Corbe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9"/>
          <p:cNvPicPr preferRelativeResize="0"/>
          <p:nvPr/>
        </p:nvPicPr>
        <p:blipFill rotWithShape="1">
          <a:blip r:embed="rId3">
            <a:alphaModFix/>
          </a:blip>
          <a:srcRect/>
          <a:stretch/>
        </p:blipFill>
        <p:spPr>
          <a:xfrm>
            <a:off x="923925" y="461962"/>
            <a:ext cx="10344150" cy="593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87F00"/>
              </a:buClr>
              <a:buSzPts val="3400"/>
              <a:buFont typeface="Corbel"/>
              <a:buNone/>
            </a:pPr>
            <a:r>
              <a:rPr lang="en-US"/>
              <a:t>What did you observe?</a:t>
            </a:r>
            <a:endParaRPr/>
          </a:p>
        </p:txBody>
      </p:sp>
      <p:pic>
        <p:nvPicPr>
          <p:cNvPr id="349" name="Google Shape;349;p41"/>
          <p:cNvPicPr preferRelativeResize="0"/>
          <p:nvPr/>
        </p:nvPicPr>
        <p:blipFill rotWithShape="1">
          <a:blip r:embed="rId3">
            <a:alphaModFix/>
          </a:blip>
          <a:srcRect/>
          <a:stretch/>
        </p:blipFill>
        <p:spPr>
          <a:xfrm>
            <a:off x="1410025" y="1459656"/>
            <a:ext cx="8853942" cy="5071432"/>
          </a:xfrm>
          <a:prstGeom prst="rect">
            <a:avLst/>
          </a:prstGeom>
          <a:noFill/>
          <a:ln>
            <a:noFill/>
          </a:ln>
        </p:spPr>
      </p:pic>
      <p:pic>
        <p:nvPicPr>
          <p:cNvPr id="350" name="Google Shape;350;p41"/>
          <p:cNvPicPr preferRelativeResize="0"/>
          <p:nvPr/>
        </p:nvPicPr>
        <p:blipFill>
          <a:blip r:embed="rId4">
            <a:alphaModFix/>
          </a:blip>
          <a:stretch>
            <a:fillRect/>
          </a:stretch>
        </p:blipFill>
        <p:spPr>
          <a:xfrm>
            <a:off x="11420465" y="595490"/>
            <a:ext cx="501250" cy="501250"/>
          </a:xfrm>
          <a:prstGeom prst="rect">
            <a:avLst/>
          </a:prstGeom>
          <a:noFill/>
          <a:ln>
            <a:noFill/>
          </a:ln>
        </p:spPr>
      </p:pic>
      <p:sp>
        <p:nvSpPr>
          <p:cNvPr id="351" name="Google Shape;351;p41"/>
          <p:cNvSpPr txBox="1"/>
          <p:nvPr/>
        </p:nvSpPr>
        <p:spPr>
          <a:xfrm>
            <a:off x="9150975" y="632325"/>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2"/>
          <p:cNvPicPr preferRelativeResize="0"/>
          <p:nvPr/>
        </p:nvPicPr>
        <p:blipFill rotWithShape="1">
          <a:blip r:embed="rId3">
            <a:alphaModFix/>
          </a:blip>
          <a:srcRect l="3105" t="38114" r="24484" b="6805"/>
          <a:stretch/>
        </p:blipFill>
        <p:spPr>
          <a:xfrm>
            <a:off x="0" y="0"/>
            <a:ext cx="7490298" cy="3268493"/>
          </a:xfrm>
          <a:prstGeom prst="rect">
            <a:avLst/>
          </a:prstGeom>
          <a:noFill/>
          <a:ln>
            <a:noFill/>
          </a:ln>
        </p:spPr>
      </p:pic>
      <p:pic>
        <p:nvPicPr>
          <p:cNvPr id="358" name="Google Shape;358;p42"/>
          <p:cNvPicPr preferRelativeResize="0"/>
          <p:nvPr/>
        </p:nvPicPr>
        <p:blipFill rotWithShape="1">
          <a:blip r:embed="rId4">
            <a:alphaModFix/>
          </a:blip>
          <a:srcRect t="35743" r="23636" b="4507"/>
          <a:stretch/>
        </p:blipFill>
        <p:spPr>
          <a:xfrm>
            <a:off x="4920716" y="3117034"/>
            <a:ext cx="7271284" cy="3258766"/>
          </a:xfrm>
          <a:prstGeom prst="rect">
            <a:avLst/>
          </a:prstGeom>
          <a:noFill/>
          <a:ln>
            <a:noFill/>
          </a:ln>
        </p:spPr>
      </p:pic>
      <p:sp>
        <p:nvSpPr>
          <p:cNvPr id="359" name="Google Shape;359;p42"/>
          <p:cNvSpPr/>
          <p:nvPr/>
        </p:nvSpPr>
        <p:spPr>
          <a:xfrm>
            <a:off x="4920717" y="1830397"/>
            <a:ext cx="4291300" cy="1650742"/>
          </a:xfrm>
          <a:prstGeom prst="leftArrow">
            <a:avLst>
              <a:gd name="adj1" fmla="val 50000"/>
              <a:gd name="adj2" fmla="val 50000"/>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Water level is at top of the line before pumping</a:t>
            </a:r>
            <a:endParaRPr/>
          </a:p>
        </p:txBody>
      </p:sp>
      <p:sp>
        <p:nvSpPr>
          <p:cNvPr id="360" name="Google Shape;360;p42"/>
          <p:cNvSpPr/>
          <p:nvPr/>
        </p:nvSpPr>
        <p:spPr>
          <a:xfrm>
            <a:off x="1674205" y="5283720"/>
            <a:ext cx="4141888" cy="1650742"/>
          </a:xfrm>
          <a:prstGeom prst="rightArrow">
            <a:avLst>
              <a:gd name="adj1" fmla="val 50000"/>
              <a:gd name="adj2" fmla="val 50000"/>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Water level dropped below the line after pumping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Why did the surface water level go down when we pumped water out of the ground? </a:t>
            </a:r>
            <a:endParaRPr/>
          </a:p>
        </p:txBody>
      </p:sp>
      <p:pic>
        <p:nvPicPr>
          <p:cNvPr id="367" name="Google Shape;367;p43"/>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368" name="Google Shape;368;p43"/>
          <p:cNvSpPr/>
          <p:nvPr/>
        </p:nvSpPr>
        <p:spPr>
          <a:xfrm>
            <a:off x="1792350" y="5788475"/>
            <a:ext cx="8607300" cy="688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43"/>
          <p:cNvPicPr preferRelativeResize="0"/>
          <p:nvPr/>
        </p:nvPicPr>
        <p:blipFill>
          <a:blip r:embed="rId4">
            <a:alphaModFix/>
          </a:blip>
          <a:stretch>
            <a:fillRect/>
          </a:stretch>
        </p:blipFill>
        <p:spPr>
          <a:xfrm>
            <a:off x="8834875" y="3494219"/>
            <a:ext cx="1069400" cy="2982775"/>
          </a:xfrm>
          <a:prstGeom prst="rect">
            <a:avLst/>
          </a:prstGeom>
          <a:noFill/>
          <a:ln>
            <a:noFill/>
          </a:ln>
        </p:spPr>
      </p:pic>
      <p:sp>
        <p:nvSpPr>
          <p:cNvPr id="370" name="Google Shape;370;p43"/>
          <p:cNvSpPr/>
          <p:nvPr/>
        </p:nvSpPr>
        <p:spPr>
          <a:xfrm>
            <a:off x="1792350" y="5207725"/>
            <a:ext cx="8607300" cy="5808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43"/>
          <p:cNvPicPr preferRelativeResize="0"/>
          <p:nvPr/>
        </p:nvPicPr>
        <p:blipFill>
          <a:blip r:embed="rId5">
            <a:alphaModFix/>
          </a:blip>
          <a:stretch>
            <a:fillRect/>
          </a:stretch>
        </p:blipFill>
        <p:spPr>
          <a:xfrm>
            <a:off x="7730763" y="4983576"/>
            <a:ext cx="446988" cy="1306050"/>
          </a:xfrm>
          <a:prstGeom prst="rect">
            <a:avLst/>
          </a:prstGeom>
          <a:noFill/>
          <a:ln>
            <a:noFill/>
          </a:ln>
        </p:spPr>
      </p:pic>
      <p:pic>
        <p:nvPicPr>
          <p:cNvPr id="372" name="Google Shape;372;p43"/>
          <p:cNvPicPr preferRelativeResize="0"/>
          <p:nvPr/>
        </p:nvPicPr>
        <p:blipFill>
          <a:blip r:embed="rId6">
            <a:alphaModFix/>
          </a:blip>
          <a:stretch>
            <a:fillRect/>
          </a:stretch>
        </p:blipFill>
        <p:spPr>
          <a:xfrm>
            <a:off x="7283775" y="4983576"/>
            <a:ext cx="446988" cy="1306050"/>
          </a:xfrm>
          <a:prstGeom prst="rect">
            <a:avLst/>
          </a:prstGeom>
          <a:noFill/>
          <a:ln>
            <a:noFill/>
          </a:ln>
        </p:spPr>
      </p:pic>
      <p:pic>
        <p:nvPicPr>
          <p:cNvPr id="373" name="Google Shape;373;p43"/>
          <p:cNvPicPr preferRelativeResize="0"/>
          <p:nvPr/>
        </p:nvPicPr>
        <p:blipFill>
          <a:blip r:embed="rId7">
            <a:alphaModFix/>
          </a:blip>
          <a:stretch>
            <a:fillRect/>
          </a:stretch>
        </p:blipFill>
        <p:spPr>
          <a:xfrm>
            <a:off x="8177749" y="5594804"/>
            <a:ext cx="1226500" cy="580746"/>
          </a:xfrm>
          <a:prstGeom prst="rect">
            <a:avLst/>
          </a:prstGeom>
          <a:noFill/>
          <a:ln>
            <a:noFill/>
          </a:ln>
        </p:spPr>
      </p:pic>
      <p:pic>
        <p:nvPicPr>
          <p:cNvPr id="374" name="Google Shape;374;p43"/>
          <p:cNvPicPr preferRelativeResize="0"/>
          <p:nvPr/>
        </p:nvPicPr>
        <p:blipFill>
          <a:blip r:embed="rId7">
            <a:alphaModFix/>
          </a:blip>
          <a:stretch>
            <a:fillRect/>
          </a:stretch>
        </p:blipFill>
        <p:spPr>
          <a:xfrm>
            <a:off x="5847149" y="5594804"/>
            <a:ext cx="1226500" cy="580746"/>
          </a:xfrm>
          <a:prstGeom prst="rect">
            <a:avLst/>
          </a:prstGeom>
          <a:noFill/>
          <a:ln>
            <a:noFill/>
          </a:ln>
        </p:spPr>
      </p:pic>
      <p:pic>
        <p:nvPicPr>
          <p:cNvPr id="375" name="Google Shape;375;p43"/>
          <p:cNvPicPr preferRelativeResize="0"/>
          <p:nvPr/>
        </p:nvPicPr>
        <p:blipFill>
          <a:blip r:embed="rId8">
            <a:alphaModFix/>
          </a:blip>
          <a:stretch>
            <a:fillRect/>
          </a:stretch>
        </p:blipFill>
        <p:spPr>
          <a:xfrm>
            <a:off x="11511290" y="914903"/>
            <a:ext cx="501250" cy="501250"/>
          </a:xfrm>
          <a:prstGeom prst="rect">
            <a:avLst/>
          </a:prstGeom>
          <a:noFill/>
          <a:ln>
            <a:noFill/>
          </a:ln>
        </p:spPr>
      </p:pic>
      <p:sp>
        <p:nvSpPr>
          <p:cNvPr id="376" name="Google Shape;376;p43"/>
          <p:cNvSpPr txBox="1"/>
          <p:nvPr/>
        </p:nvSpPr>
        <p:spPr>
          <a:xfrm>
            <a:off x="9241800" y="951738"/>
            <a:ext cx="2269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Raise your hand!</a:t>
            </a:r>
            <a:endParaRPr sz="2100" b="1">
              <a:highlight>
                <a:srgbClr val="6D9EEB"/>
              </a:highlight>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10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70"/>
                                        </p:tgtEl>
                                      </p:cBhvr>
                                    </p:animEffect>
                                    <p:set>
                                      <p:cBhvr>
                                        <p:cTn id="17" dur="1" fill="hold">
                                          <p:stCondLst>
                                            <p:cond delay="1000"/>
                                          </p:stCondLst>
                                        </p:cTn>
                                        <p:tgtEl>
                                          <p:spTgt spid="37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10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2"/>
                                        </p:tgtEl>
                                        <p:attrNameLst>
                                          <p:attrName>style.visibility</p:attrName>
                                        </p:attrNameLst>
                                      </p:cBhvr>
                                      <p:to>
                                        <p:strVal val="visible"/>
                                      </p:to>
                                    </p:set>
                                    <p:animEffect transition="in" filter="fade">
                                      <p:cBhvr>
                                        <p:cTn id="32" dur="1000"/>
                                        <p:tgtEl>
                                          <p:spTgt spid="3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4"/>
                                        </p:tgtEl>
                                        <p:attrNameLst>
                                          <p:attrName>style.visibility</p:attrName>
                                        </p:attrNameLst>
                                      </p:cBhvr>
                                      <p:to>
                                        <p:strVal val="visible"/>
                                      </p:to>
                                    </p:set>
                                    <p:animEffect transition="in" filter="fade">
                                      <p:cBhvr>
                                        <p:cTn id="3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738524" y="2365253"/>
            <a:ext cx="6949440" cy="31433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6000"/>
              <a:buFont typeface="Corbel"/>
              <a:buNone/>
            </a:pPr>
            <a:r>
              <a:rPr lang="en-US" b="1"/>
              <a:t>Does water move through earth materials?</a:t>
            </a:r>
            <a:endParaRPr b="1"/>
          </a:p>
        </p:txBody>
      </p:sp>
      <p:pic>
        <p:nvPicPr>
          <p:cNvPr id="117" name="Google Shape;117;p17" descr="Flask outline"/>
          <p:cNvPicPr preferRelativeResize="0"/>
          <p:nvPr/>
        </p:nvPicPr>
        <p:blipFill rotWithShape="1">
          <a:blip r:embed="rId3">
            <a:alphaModFix/>
          </a:blip>
          <a:srcRect/>
          <a:stretch/>
        </p:blipFill>
        <p:spPr>
          <a:xfrm>
            <a:off x="9789451" y="188250"/>
            <a:ext cx="1595725" cy="1595725"/>
          </a:xfrm>
          <a:prstGeom prst="rect">
            <a:avLst/>
          </a:prstGeom>
          <a:noFill/>
          <a:ln>
            <a:noFill/>
          </a:ln>
        </p:spPr>
      </p:pic>
      <p:pic>
        <p:nvPicPr>
          <p:cNvPr id="118" name="Google Shape;118;p17" descr="Test tubes with solid fill"/>
          <p:cNvPicPr preferRelativeResize="0"/>
          <p:nvPr/>
        </p:nvPicPr>
        <p:blipFill rotWithShape="1">
          <a:blip r:embed="rId4">
            <a:alphaModFix/>
          </a:blip>
          <a:srcRect/>
          <a:stretch/>
        </p:blipFill>
        <p:spPr>
          <a:xfrm>
            <a:off x="7296642" y="4632976"/>
            <a:ext cx="1108750" cy="1108750"/>
          </a:xfrm>
          <a:prstGeom prst="rect">
            <a:avLst/>
          </a:prstGeom>
          <a:noFill/>
          <a:ln>
            <a:noFill/>
          </a:ln>
        </p:spPr>
      </p:pic>
      <p:sp>
        <p:nvSpPr>
          <p:cNvPr id="119" name="Google Shape;119;p17"/>
          <p:cNvSpPr txBox="1"/>
          <p:nvPr/>
        </p:nvSpPr>
        <p:spPr>
          <a:xfrm>
            <a:off x="950259" y="-205677"/>
            <a:ext cx="10291482" cy="31433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6000"/>
              <a:buFont typeface="Corbel"/>
              <a:buNone/>
            </a:pPr>
            <a:r>
              <a:rPr lang="en-US" sz="6000" b="0" i="1" u="none" strike="noStrike" cap="none">
                <a:solidFill>
                  <a:schemeClr val="dk2"/>
                </a:solidFill>
                <a:latin typeface="Corbel"/>
                <a:ea typeface="Corbel"/>
                <a:cs typeface="Corbel"/>
                <a:sym typeface="Corbel"/>
              </a:rPr>
              <a:t>Let’s do an experiment…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Is groundwater part of the water cycle? </a:t>
            </a:r>
            <a:endParaRPr/>
          </a:p>
        </p:txBody>
      </p:sp>
      <p:pic>
        <p:nvPicPr>
          <p:cNvPr id="383" name="Google Shape;383;p44"/>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384" name="Google Shape;384;p44"/>
          <p:cNvSpPr/>
          <p:nvPr/>
        </p:nvSpPr>
        <p:spPr>
          <a:xfrm>
            <a:off x="1792350" y="5788475"/>
            <a:ext cx="8607300" cy="688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4"/>
          <p:cNvSpPr/>
          <p:nvPr/>
        </p:nvSpPr>
        <p:spPr>
          <a:xfrm>
            <a:off x="1792350" y="5207725"/>
            <a:ext cx="8607300" cy="5808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4"/>
          <p:cNvPicPr preferRelativeResize="0"/>
          <p:nvPr/>
        </p:nvPicPr>
        <p:blipFill>
          <a:blip r:embed="rId4">
            <a:alphaModFix/>
          </a:blip>
          <a:stretch>
            <a:fillRect/>
          </a:stretch>
        </p:blipFill>
        <p:spPr>
          <a:xfrm>
            <a:off x="6794020" y="3244250"/>
            <a:ext cx="1644050" cy="2019025"/>
          </a:xfrm>
          <a:prstGeom prst="rect">
            <a:avLst/>
          </a:prstGeom>
          <a:noFill/>
          <a:ln>
            <a:noFill/>
          </a:ln>
        </p:spPr>
      </p:pic>
      <p:pic>
        <p:nvPicPr>
          <p:cNvPr id="387" name="Google Shape;387;p44"/>
          <p:cNvPicPr preferRelativeResize="0"/>
          <p:nvPr/>
        </p:nvPicPr>
        <p:blipFill>
          <a:blip r:embed="rId5">
            <a:alphaModFix/>
          </a:blip>
          <a:stretch>
            <a:fillRect/>
          </a:stretch>
        </p:blipFill>
        <p:spPr>
          <a:xfrm>
            <a:off x="8281550" y="1612050"/>
            <a:ext cx="1699600" cy="1494275"/>
          </a:xfrm>
          <a:prstGeom prst="rect">
            <a:avLst/>
          </a:prstGeom>
          <a:noFill/>
          <a:ln>
            <a:noFill/>
          </a:ln>
        </p:spPr>
      </p:pic>
      <p:pic>
        <p:nvPicPr>
          <p:cNvPr id="388" name="Google Shape;388;p44"/>
          <p:cNvPicPr preferRelativeResize="0"/>
          <p:nvPr/>
        </p:nvPicPr>
        <p:blipFill>
          <a:blip r:embed="rId6">
            <a:alphaModFix/>
          </a:blip>
          <a:stretch>
            <a:fillRect/>
          </a:stretch>
        </p:blipFill>
        <p:spPr>
          <a:xfrm>
            <a:off x="4309975" y="1926625"/>
            <a:ext cx="2441600" cy="753400"/>
          </a:xfrm>
          <a:prstGeom prst="rect">
            <a:avLst/>
          </a:prstGeom>
          <a:noFill/>
          <a:ln>
            <a:noFill/>
          </a:ln>
        </p:spPr>
      </p:pic>
      <p:pic>
        <p:nvPicPr>
          <p:cNvPr id="389" name="Google Shape;389;p44"/>
          <p:cNvPicPr preferRelativeResize="0"/>
          <p:nvPr/>
        </p:nvPicPr>
        <p:blipFill>
          <a:blip r:embed="rId7">
            <a:alphaModFix/>
          </a:blip>
          <a:stretch>
            <a:fillRect/>
          </a:stretch>
        </p:blipFill>
        <p:spPr>
          <a:xfrm>
            <a:off x="2998575" y="2787103"/>
            <a:ext cx="587050" cy="2420625"/>
          </a:xfrm>
          <a:prstGeom prst="rect">
            <a:avLst/>
          </a:prstGeom>
          <a:noFill/>
          <a:ln>
            <a:noFill/>
          </a:ln>
        </p:spPr>
      </p:pic>
      <p:pic>
        <p:nvPicPr>
          <p:cNvPr id="390" name="Google Shape;390;p44"/>
          <p:cNvPicPr preferRelativeResize="0"/>
          <p:nvPr/>
        </p:nvPicPr>
        <p:blipFill>
          <a:blip r:embed="rId8">
            <a:alphaModFix/>
          </a:blip>
          <a:stretch>
            <a:fillRect/>
          </a:stretch>
        </p:blipFill>
        <p:spPr>
          <a:xfrm>
            <a:off x="3339650" y="5304545"/>
            <a:ext cx="1725657" cy="954975"/>
          </a:xfrm>
          <a:prstGeom prst="rect">
            <a:avLst/>
          </a:prstGeom>
          <a:noFill/>
          <a:ln>
            <a:noFill/>
          </a:ln>
        </p:spPr>
      </p:pic>
      <p:pic>
        <p:nvPicPr>
          <p:cNvPr id="391" name="Google Shape;391;p44"/>
          <p:cNvPicPr preferRelativeResize="0"/>
          <p:nvPr/>
        </p:nvPicPr>
        <p:blipFill>
          <a:blip r:embed="rId9">
            <a:alphaModFix/>
          </a:blip>
          <a:stretch>
            <a:fillRect/>
          </a:stretch>
        </p:blipFill>
        <p:spPr>
          <a:xfrm>
            <a:off x="5404797" y="5491450"/>
            <a:ext cx="2297550" cy="810075"/>
          </a:xfrm>
          <a:prstGeom prst="rect">
            <a:avLst/>
          </a:prstGeom>
          <a:noFill/>
          <a:ln>
            <a:noFill/>
          </a:ln>
        </p:spPr>
      </p:pic>
      <p:grpSp>
        <p:nvGrpSpPr>
          <p:cNvPr id="392" name="Google Shape;392;p44"/>
          <p:cNvGrpSpPr/>
          <p:nvPr/>
        </p:nvGrpSpPr>
        <p:grpSpPr>
          <a:xfrm>
            <a:off x="10399600" y="304425"/>
            <a:ext cx="1551600" cy="1126800"/>
            <a:chOff x="7763800" y="3958650"/>
            <a:chExt cx="1551600" cy="1126800"/>
          </a:xfrm>
        </p:grpSpPr>
        <p:sp>
          <p:nvSpPr>
            <p:cNvPr id="393" name="Google Shape;393;p44"/>
            <p:cNvSpPr txBox="1"/>
            <p:nvPr/>
          </p:nvSpPr>
          <p:spPr>
            <a:xfrm>
              <a:off x="7763800" y="3958650"/>
              <a:ext cx="1551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Just say it!</a:t>
              </a:r>
              <a:endParaRPr sz="2100" b="1">
                <a:highlight>
                  <a:srgbClr val="6D9EEB"/>
                </a:highlight>
                <a:latin typeface="Playfair Display"/>
                <a:ea typeface="Playfair Display"/>
                <a:cs typeface="Playfair Display"/>
                <a:sym typeface="Playfair Display"/>
              </a:endParaRPr>
            </a:p>
          </p:txBody>
        </p:sp>
        <p:pic>
          <p:nvPicPr>
            <p:cNvPr id="394" name="Google Shape;394;p44"/>
            <p:cNvPicPr preferRelativeResize="0"/>
            <p:nvPr/>
          </p:nvPicPr>
          <p:blipFill>
            <a:blip r:embed="rId10">
              <a:alphaModFix/>
            </a:blip>
            <a:stretch>
              <a:fillRect/>
            </a:stretch>
          </p:blipFill>
          <p:spPr>
            <a:xfrm>
              <a:off x="7803725" y="4422625"/>
              <a:ext cx="1242799" cy="66282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1000"/>
                                        <p:tgtEl>
                                          <p:spTgt spid="38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10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10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1000"/>
                                        <p:tgtEl>
                                          <p:spTgt spid="3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gtEl>
                                        <p:attrNameLst>
                                          <p:attrName>style.visibility</p:attrName>
                                        </p:attrNameLst>
                                      </p:cBhvr>
                                      <p:to>
                                        <p:strVal val="visible"/>
                                      </p:to>
                                    </p:set>
                                    <p:animEffect transition="in" filter="fade">
                                      <p:cBhvr>
                                        <p:cTn id="27" dur="1000"/>
                                        <p:tgtEl>
                                          <p:spTgt spid="3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gtEl>
                                        <p:attrNameLst>
                                          <p:attrName>style.visibility</p:attrName>
                                        </p:attrNameLst>
                                      </p:cBhvr>
                                      <p:to>
                                        <p:strVal val="visible"/>
                                      </p:to>
                                    </p:set>
                                    <p:animEffect transition="in" filter="fade">
                                      <p:cBhvr>
                                        <p:cTn id="3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p:nvPr>
        </p:nvSpPr>
        <p:spPr>
          <a:xfrm>
            <a:off x="1751777" y="2263913"/>
            <a:ext cx="6949500" cy="3143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Let’s Review What We Have Learned!</a:t>
            </a:r>
            <a:endParaRPr/>
          </a:p>
        </p:txBody>
      </p:sp>
      <p:sp>
        <p:nvSpPr>
          <p:cNvPr id="401" name="Google Shape;401;p45"/>
          <p:cNvSpPr txBox="1">
            <a:spLocks noGrp="1"/>
          </p:cNvSpPr>
          <p:nvPr>
            <p:ph type="body" idx="1"/>
          </p:nvPr>
        </p:nvSpPr>
        <p:spPr>
          <a:xfrm>
            <a:off x="1751777" y="5381893"/>
            <a:ext cx="6949500" cy="44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6"/>
          <p:cNvSpPr txBox="1">
            <a:spLocks noGrp="1"/>
          </p:cNvSpPr>
          <p:nvPr>
            <p:ph type="title"/>
          </p:nvPr>
        </p:nvSpPr>
        <p:spPr>
          <a:xfrm>
            <a:off x="1035300" y="625300"/>
            <a:ext cx="10121400" cy="118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i="1"/>
              <a:t>Did the water move faster through the </a:t>
            </a:r>
            <a:r>
              <a:rPr lang="en-US" b="1" i="1"/>
              <a:t>gravel </a:t>
            </a:r>
            <a:r>
              <a:rPr lang="en-US" i="1"/>
              <a:t>or </a:t>
            </a:r>
            <a:r>
              <a:rPr lang="en-US" b="1" i="1"/>
              <a:t>sand</a:t>
            </a:r>
            <a:r>
              <a:rPr lang="en-US" i="1"/>
              <a:t>?</a:t>
            </a:r>
            <a:endParaRPr i="1"/>
          </a:p>
        </p:txBody>
      </p:sp>
      <p:pic>
        <p:nvPicPr>
          <p:cNvPr id="408" name="Google Shape;408;p46"/>
          <p:cNvPicPr preferRelativeResize="0"/>
          <p:nvPr/>
        </p:nvPicPr>
        <p:blipFill>
          <a:blip r:embed="rId3">
            <a:alphaModFix/>
          </a:blip>
          <a:stretch>
            <a:fillRect/>
          </a:stretch>
        </p:blipFill>
        <p:spPr>
          <a:xfrm>
            <a:off x="6228625" y="2347224"/>
            <a:ext cx="5099775" cy="3819902"/>
          </a:xfrm>
          <a:prstGeom prst="rect">
            <a:avLst/>
          </a:prstGeom>
          <a:noFill/>
          <a:ln>
            <a:noFill/>
          </a:ln>
        </p:spPr>
      </p:pic>
      <p:pic>
        <p:nvPicPr>
          <p:cNvPr id="409" name="Google Shape;409;p46"/>
          <p:cNvPicPr preferRelativeResize="0"/>
          <p:nvPr/>
        </p:nvPicPr>
        <p:blipFill>
          <a:blip r:embed="rId4">
            <a:alphaModFix/>
          </a:blip>
          <a:stretch>
            <a:fillRect/>
          </a:stretch>
        </p:blipFill>
        <p:spPr>
          <a:xfrm>
            <a:off x="607750" y="2347224"/>
            <a:ext cx="5099775" cy="3819900"/>
          </a:xfrm>
          <a:prstGeom prst="rect">
            <a:avLst/>
          </a:prstGeom>
          <a:noFill/>
          <a:ln>
            <a:noFill/>
          </a:ln>
        </p:spPr>
      </p:pic>
      <p:grpSp>
        <p:nvGrpSpPr>
          <p:cNvPr id="410" name="Google Shape;410;p46"/>
          <p:cNvGrpSpPr/>
          <p:nvPr/>
        </p:nvGrpSpPr>
        <p:grpSpPr>
          <a:xfrm>
            <a:off x="10688867" y="138377"/>
            <a:ext cx="1407045" cy="1438908"/>
            <a:chOff x="4908450" y="2496041"/>
            <a:chExt cx="1977575" cy="2022359"/>
          </a:xfrm>
        </p:grpSpPr>
        <p:sp>
          <p:nvSpPr>
            <p:cNvPr id="411" name="Google Shape;411;p46"/>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12" name="Google Shape;412;p46"/>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GRAVEL</a:t>
            </a:r>
            <a:endParaRPr/>
          </a:p>
        </p:txBody>
      </p:sp>
      <p:sp>
        <p:nvSpPr>
          <p:cNvPr id="419" name="Google Shape;419;p47"/>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SAND</a:t>
            </a:r>
            <a:endParaRPr/>
          </a:p>
        </p:txBody>
      </p:sp>
      <p:sp>
        <p:nvSpPr>
          <p:cNvPr id="420" name="Google Shape;420;p47"/>
          <p:cNvSpPr txBox="1">
            <a:spLocks noGrp="1"/>
          </p:cNvSpPr>
          <p:nvPr>
            <p:ph type="title"/>
          </p:nvPr>
        </p:nvSpPr>
        <p:spPr>
          <a:xfrm>
            <a:off x="1187700" y="478875"/>
            <a:ext cx="10121400" cy="118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i="1"/>
              <a:t>Did the water move faster through the </a:t>
            </a:r>
            <a:r>
              <a:rPr lang="en-US" b="1" i="1"/>
              <a:t>gravel </a:t>
            </a:r>
            <a:r>
              <a:rPr lang="en-US" i="1"/>
              <a:t>or </a:t>
            </a:r>
            <a:r>
              <a:rPr lang="en-US" b="1" i="1"/>
              <a:t>sand</a:t>
            </a:r>
            <a:r>
              <a:rPr lang="en-US" i="1"/>
              <a:t>?</a:t>
            </a:r>
            <a:endParaRPr i="1"/>
          </a:p>
        </p:txBody>
      </p:sp>
      <p:pic>
        <p:nvPicPr>
          <p:cNvPr id="421" name="Google Shape;421;p47"/>
          <p:cNvPicPr preferRelativeResize="0"/>
          <p:nvPr/>
        </p:nvPicPr>
        <p:blipFill>
          <a:blip r:embed="rId3">
            <a:alphaModFix/>
          </a:blip>
          <a:stretch>
            <a:fillRect/>
          </a:stretch>
        </p:blipFill>
        <p:spPr>
          <a:xfrm>
            <a:off x="1409700" y="2477025"/>
            <a:ext cx="4608600" cy="3451994"/>
          </a:xfrm>
          <a:prstGeom prst="rect">
            <a:avLst/>
          </a:prstGeom>
          <a:noFill/>
          <a:ln>
            <a:noFill/>
          </a:ln>
        </p:spPr>
      </p:pic>
      <p:pic>
        <p:nvPicPr>
          <p:cNvPr id="422" name="Google Shape;422;p47"/>
          <p:cNvPicPr preferRelativeResize="0"/>
          <p:nvPr/>
        </p:nvPicPr>
        <p:blipFill>
          <a:blip r:embed="rId4">
            <a:alphaModFix/>
          </a:blip>
          <a:stretch>
            <a:fillRect/>
          </a:stretch>
        </p:blipFill>
        <p:spPr>
          <a:xfrm>
            <a:off x="6172200" y="2476462"/>
            <a:ext cx="4610100" cy="3453114"/>
          </a:xfrm>
          <a:prstGeom prst="rect">
            <a:avLst/>
          </a:prstGeom>
          <a:noFill/>
          <a:ln>
            <a:noFill/>
          </a:ln>
        </p:spPr>
      </p:pic>
      <p:grpSp>
        <p:nvGrpSpPr>
          <p:cNvPr id="423" name="Google Shape;423;p47"/>
          <p:cNvGrpSpPr/>
          <p:nvPr/>
        </p:nvGrpSpPr>
        <p:grpSpPr>
          <a:xfrm>
            <a:off x="10688867" y="138377"/>
            <a:ext cx="1407045" cy="1438908"/>
            <a:chOff x="4908450" y="2496041"/>
            <a:chExt cx="1977575" cy="2022359"/>
          </a:xfrm>
        </p:grpSpPr>
        <p:sp>
          <p:nvSpPr>
            <p:cNvPr id="424" name="Google Shape;424;p47"/>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25" name="Google Shape;425;p47"/>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9"/>
                                        </p:tgtEl>
                                      </p:cBhvr>
                                    </p:animEffect>
                                    <p:set>
                                      <p:cBhvr>
                                        <p:cTn id="7" dur="1" fill="hold">
                                          <p:stCondLst>
                                            <p:cond delay="1000"/>
                                          </p:stCondLst>
                                        </p:cTn>
                                        <p:tgtEl>
                                          <p:spTgt spid="4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22"/>
                                        </p:tgtEl>
                                      </p:cBhvr>
                                    </p:animEffect>
                                    <p:set>
                                      <p:cBhvr>
                                        <p:cTn id="10" dur="1" fill="hold">
                                          <p:stCondLst>
                                            <p:cond delay="1000"/>
                                          </p:stCondLst>
                                        </p:cTn>
                                        <p:tgtEl>
                                          <p:spTgt spid="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8"/>
          <p:cNvSpPr txBox="1">
            <a:spLocks noGrp="1"/>
          </p:cNvSpPr>
          <p:nvPr>
            <p:ph type="title"/>
          </p:nvPr>
        </p:nvSpPr>
        <p:spPr>
          <a:xfrm>
            <a:off x="1410025" y="276075"/>
            <a:ext cx="9372000" cy="1130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When it rained, which direction did the water flow FIRST? </a:t>
            </a:r>
            <a:endParaRPr/>
          </a:p>
        </p:txBody>
      </p:sp>
      <p:sp>
        <p:nvSpPr>
          <p:cNvPr id="432" name="Google Shape;432;p48"/>
          <p:cNvSpPr/>
          <p:nvPr/>
        </p:nvSpPr>
        <p:spPr>
          <a:xfrm>
            <a:off x="6471811" y="5116749"/>
            <a:ext cx="228600" cy="45600"/>
          </a:xfrm>
          <a:prstGeom prst="arc">
            <a:avLst>
              <a:gd name="adj1" fmla="val 16200000"/>
              <a:gd name="adj2" fmla="val 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pic>
        <p:nvPicPr>
          <p:cNvPr id="433" name="Google Shape;433;p48"/>
          <p:cNvPicPr preferRelativeResize="0"/>
          <p:nvPr/>
        </p:nvPicPr>
        <p:blipFill>
          <a:blip r:embed="rId3">
            <a:alphaModFix/>
          </a:blip>
          <a:stretch>
            <a:fillRect/>
          </a:stretch>
        </p:blipFill>
        <p:spPr>
          <a:xfrm>
            <a:off x="1762975" y="1471700"/>
            <a:ext cx="8864750" cy="5010526"/>
          </a:xfrm>
          <a:prstGeom prst="rect">
            <a:avLst/>
          </a:prstGeom>
          <a:noFill/>
          <a:ln>
            <a:noFill/>
          </a:ln>
        </p:spPr>
      </p:pic>
      <p:grpSp>
        <p:nvGrpSpPr>
          <p:cNvPr id="434" name="Google Shape;434;p48"/>
          <p:cNvGrpSpPr/>
          <p:nvPr/>
        </p:nvGrpSpPr>
        <p:grpSpPr>
          <a:xfrm>
            <a:off x="10688867" y="138377"/>
            <a:ext cx="1407045" cy="1438908"/>
            <a:chOff x="4908450" y="2496041"/>
            <a:chExt cx="1977575" cy="2022359"/>
          </a:xfrm>
        </p:grpSpPr>
        <p:sp>
          <p:nvSpPr>
            <p:cNvPr id="435" name="Google Shape;435;p48"/>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36" name="Google Shape;436;p48"/>
            <p:cNvPicPr preferRelativeResize="0"/>
            <p:nvPr/>
          </p:nvPicPr>
          <p:blipFill>
            <a:blip r:embed="rId4">
              <a:alphaModFix/>
            </a:blip>
            <a:stretch>
              <a:fillRect/>
            </a:stretch>
          </p:blipFill>
          <p:spPr>
            <a:xfrm>
              <a:off x="4908450" y="2496041"/>
              <a:ext cx="1876801" cy="8541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9"/>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DOWN</a:t>
            </a:r>
            <a:endParaRPr/>
          </a:p>
        </p:txBody>
      </p:sp>
      <p:sp>
        <p:nvSpPr>
          <p:cNvPr id="443" name="Google Shape;443;p49"/>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ACROSS</a:t>
            </a:r>
            <a:endParaRPr/>
          </a:p>
        </p:txBody>
      </p:sp>
      <p:pic>
        <p:nvPicPr>
          <p:cNvPr id="444" name="Google Shape;444;p49"/>
          <p:cNvPicPr preferRelativeResize="0"/>
          <p:nvPr/>
        </p:nvPicPr>
        <p:blipFill rotWithShape="1">
          <a:blip r:embed="rId3">
            <a:alphaModFix/>
          </a:blip>
          <a:srcRect l="7718" t="1940" r="23914" b="5235"/>
          <a:stretch/>
        </p:blipFill>
        <p:spPr>
          <a:xfrm>
            <a:off x="1408950" y="2434150"/>
            <a:ext cx="4610100" cy="3537751"/>
          </a:xfrm>
          <a:prstGeom prst="rect">
            <a:avLst/>
          </a:prstGeom>
          <a:noFill/>
          <a:ln w="38100" cap="flat" cmpd="sng">
            <a:solidFill>
              <a:srgbClr val="000000"/>
            </a:solidFill>
            <a:prstDash val="solid"/>
            <a:round/>
            <a:headEnd type="none" w="sm" len="sm"/>
            <a:tailEnd type="none" w="sm" len="sm"/>
          </a:ln>
        </p:spPr>
      </p:pic>
      <p:pic>
        <p:nvPicPr>
          <p:cNvPr id="445" name="Google Shape;445;p49"/>
          <p:cNvPicPr preferRelativeResize="0"/>
          <p:nvPr/>
        </p:nvPicPr>
        <p:blipFill rotWithShape="1">
          <a:blip r:embed="rId3">
            <a:alphaModFix/>
          </a:blip>
          <a:srcRect l="7718" t="1940" r="23914" b="5235"/>
          <a:stretch/>
        </p:blipFill>
        <p:spPr>
          <a:xfrm>
            <a:off x="6172200" y="2434150"/>
            <a:ext cx="4610100" cy="3537751"/>
          </a:xfrm>
          <a:prstGeom prst="rect">
            <a:avLst/>
          </a:prstGeom>
          <a:noFill/>
          <a:ln w="38100" cap="flat" cmpd="sng">
            <a:solidFill>
              <a:srgbClr val="000000"/>
            </a:solidFill>
            <a:prstDash val="solid"/>
            <a:round/>
            <a:headEnd type="none" w="sm" len="sm"/>
            <a:tailEnd type="none" w="sm" len="sm"/>
          </a:ln>
        </p:spPr>
      </p:pic>
      <p:sp>
        <p:nvSpPr>
          <p:cNvPr id="446" name="Google Shape;446;p49"/>
          <p:cNvSpPr txBox="1">
            <a:spLocks noGrp="1"/>
          </p:cNvSpPr>
          <p:nvPr>
            <p:ph type="title"/>
          </p:nvPr>
        </p:nvSpPr>
        <p:spPr>
          <a:xfrm>
            <a:off x="1410000" y="525550"/>
            <a:ext cx="9372000" cy="1130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When it rained, which direction did the water flow FIRST? </a:t>
            </a:r>
            <a:endParaRPr/>
          </a:p>
        </p:txBody>
      </p:sp>
      <p:pic>
        <p:nvPicPr>
          <p:cNvPr id="447" name="Google Shape;447;p49"/>
          <p:cNvPicPr preferRelativeResize="0"/>
          <p:nvPr/>
        </p:nvPicPr>
        <p:blipFill>
          <a:blip r:embed="rId4">
            <a:alphaModFix/>
          </a:blip>
          <a:stretch>
            <a:fillRect/>
          </a:stretch>
        </p:blipFill>
        <p:spPr>
          <a:xfrm>
            <a:off x="2085150" y="3356913"/>
            <a:ext cx="410400" cy="1692232"/>
          </a:xfrm>
          <a:prstGeom prst="rect">
            <a:avLst/>
          </a:prstGeom>
          <a:noFill/>
          <a:ln>
            <a:noFill/>
          </a:ln>
        </p:spPr>
      </p:pic>
      <p:pic>
        <p:nvPicPr>
          <p:cNvPr id="448" name="Google Shape;448;p49"/>
          <p:cNvPicPr preferRelativeResize="0"/>
          <p:nvPr/>
        </p:nvPicPr>
        <p:blipFill>
          <a:blip r:embed="rId4">
            <a:alphaModFix/>
          </a:blip>
          <a:stretch>
            <a:fillRect/>
          </a:stretch>
        </p:blipFill>
        <p:spPr>
          <a:xfrm rot="-4489126">
            <a:off x="7348275" y="3501876"/>
            <a:ext cx="410400" cy="1692231"/>
          </a:xfrm>
          <a:prstGeom prst="rect">
            <a:avLst/>
          </a:prstGeom>
          <a:noFill/>
          <a:ln>
            <a:noFill/>
          </a:ln>
        </p:spPr>
      </p:pic>
      <p:grpSp>
        <p:nvGrpSpPr>
          <p:cNvPr id="449" name="Google Shape;449;p49"/>
          <p:cNvGrpSpPr/>
          <p:nvPr/>
        </p:nvGrpSpPr>
        <p:grpSpPr>
          <a:xfrm>
            <a:off x="10688867" y="138377"/>
            <a:ext cx="1407045" cy="1438908"/>
            <a:chOff x="4908450" y="2496041"/>
            <a:chExt cx="1977575" cy="2022359"/>
          </a:xfrm>
        </p:grpSpPr>
        <p:sp>
          <p:nvSpPr>
            <p:cNvPr id="450" name="Google Shape;450;p49"/>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51" name="Google Shape;451;p49"/>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43"/>
                                        </p:tgtEl>
                                      </p:cBhvr>
                                    </p:animEffect>
                                    <p:set>
                                      <p:cBhvr>
                                        <p:cTn id="7" dur="1" fill="hold">
                                          <p:stCondLst>
                                            <p:cond delay="1000"/>
                                          </p:stCondLst>
                                        </p:cTn>
                                        <p:tgtEl>
                                          <p:spTgt spid="44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45"/>
                                        </p:tgtEl>
                                      </p:cBhvr>
                                    </p:animEffect>
                                    <p:set>
                                      <p:cBhvr>
                                        <p:cTn id="10" dur="1" fill="hold">
                                          <p:stCondLst>
                                            <p:cond delay="1000"/>
                                          </p:stCondLst>
                                        </p:cTn>
                                        <p:tgtEl>
                                          <p:spTgt spid="44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48"/>
                                        </p:tgtEl>
                                      </p:cBhvr>
                                    </p:animEffect>
                                    <p:set>
                                      <p:cBhvr>
                                        <p:cTn id="13" dur="1" fill="hold">
                                          <p:stCondLst>
                                            <p:cond delay="1000"/>
                                          </p:stCondLst>
                                        </p:cTn>
                                        <p:tgtEl>
                                          <p:spTgt spid="4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0"/>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What does this picture show about groundwater?</a:t>
            </a:r>
            <a:endParaRPr/>
          </a:p>
        </p:txBody>
      </p:sp>
      <p:pic>
        <p:nvPicPr>
          <p:cNvPr id="458" name="Google Shape;458;p50"/>
          <p:cNvPicPr preferRelativeResize="0"/>
          <p:nvPr/>
        </p:nvPicPr>
        <p:blipFill>
          <a:blip r:embed="rId3">
            <a:alphaModFix/>
          </a:blip>
          <a:stretch>
            <a:fillRect/>
          </a:stretch>
        </p:blipFill>
        <p:spPr>
          <a:xfrm>
            <a:off x="1906238" y="1459653"/>
            <a:ext cx="8607215" cy="4864947"/>
          </a:xfrm>
          <a:prstGeom prst="rect">
            <a:avLst/>
          </a:prstGeom>
          <a:noFill/>
          <a:ln>
            <a:noFill/>
          </a:ln>
        </p:spPr>
      </p:pic>
      <p:pic>
        <p:nvPicPr>
          <p:cNvPr id="459" name="Google Shape;459;p50"/>
          <p:cNvPicPr preferRelativeResize="0"/>
          <p:nvPr/>
        </p:nvPicPr>
        <p:blipFill>
          <a:blip r:embed="rId4">
            <a:alphaModFix/>
          </a:blip>
          <a:stretch>
            <a:fillRect/>
          </a:stretch>
        </p:blipFill>
        <p:spPr>
          <a:xfrm>
            <a:off x="5255275" y="2196625"/>
            <a:ext cx="1681450" cy="1523000"/>
          </a:xfrm>
          <a:prstGeom prst="rect">
            <a:avLst/>
          </a:prstGeom>
          <a:noFill/>
          <a:ln>
            <a:noFill/>
          </a:ln>
        </p:spPr>
      </p:pic>
      <p:sp>
        <p:nvSpPr>
          <p:cNvPr id="460" name="Google Shape;460;p50"/>
          <p:cNvSpPr/>
          <p:nvPr/>
        </p:nvSpPr>
        <p:spPr>
          <a:xfrm>
            <a:off x="1909575" y="5141000"/>
            <a:ext cx="8607300" cy="1183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0"/>
          <p:cNvSpPr/>
          <p:nvPr/>
        </p:nvSpPr>
        <p:spPr>
          <a:xfrm>
            <a:off x="5881688" y="5528600"/>
            <a:ext cx="410400" cy="408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 name="Google Shape;462;p50"/>
          <p:cNvCxnSpPr/>
          <p:nvPr/>
        </p:nvCxnSpPr>
        <p:spPr>
          <a:xfrm rot="10800000">
            <a:off x="5426150" y="3741600"/>
            <a:ext cx="331500" cy="1803300"/>
          </a:xfrm>
          <a:prstGeom prst="straightConnector1">
            <a:avLst/>
          </a:prstGeom>
          <a:noFill/>
          <a:ln w="76200" cap="flat" cmpd="sng">
            <a:solidFill>
              <a:schemeClr val="dk2"/>
            </a:solidFill>
            <a:prstDash val="solid"/>
            <a:round/>
            <a:headEnd type="none" w="med" len="med"/>
            <a:tailEnd type="none" w="med" len="med"/>
          </a:ln>
        </p:spPr>
      </p:cxnSp>
      <p:cxnSp>
        <p:nvCxnSpPr>
          <p:cNvPr id="463" name="Google Shape;463;p50"/>
          <p:cNvCxnSpPr/>
          <p:nvPr/>
        </p:nvCxnSpPr>
        <p:spPr>
          <a:xfrm rot="10800000" flipH="1">
            <a:off x="6392950" y="3800125"/>
            <a:ext cx="465000" cy="1690200"/>
          </a:xfrm>
          <a:prstGeom prst="straightConnector1">
            <a:avLst/>
          </a:prstGeom>
          <a:noFill/>
          <a:ln w="76200" cap="flat" cmpd="sng">
            <a:solidFill>
              <a:schemeClr val="dk2"/>
            </a:solidFill>
            <a:prstDash val="solid"/>
            <a:round/>
            <a:headEnd type="none" w="med" len="med"/>
            <a:tailEnd type="none" w="med" len="med"/>
          </a:ln>
        </p:spPr>
      </p:cxnSp>
      <p:grpSp>
        <p:nvGrpSpPr>
          <p:cNvPr id="464" name="Google Shape;464;p50"/>
          <p:cNvGrpSpPr/>
          <p:nvPr/>
        </p:nvGrpSpPr>
        <p:grpSpPr>
          <a:xfrm>
            <a:off x="10688867" y="138377"/>
            <a:ext cx="1407045" cy="1438908"/>
            <a:chOff x="4908450" y="2496041"/>
            <a:chExt cx="1977575" cy="2022359"/>
          </a:xfrm>
        </p:grpSpPr>
        <p:sp>
          <p:nvSpPr>
            <p:cNvPr id="465" name="Google Shape;465;p50"/>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66" name="Google Shape;466;p50"/>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1"/>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Groundwater has earth materials like gravel and sand floating in it.</a:t>
            </a:r>
            <a:endParaRPr/>
          </a:p>
        </p:txBody>
      </p:sp>
      <p:sp>
        <p:nvSpPr>
          <p:cNvPr id="473" name="Google Shape;473;p51"/>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Groundwater is found in the spaces between earth materials.</a:t>
            </a:r>
            <a:endParaRPr/>
          </a:p>
        </p:txBody>
      </p:sp>
      <p:pic>
        <p:nvPicPr>
          <p:cNvPr id="474" name="Google Shape;474;p51"/>
          <p:cNvPicPr preferRelativeResize="0"/>
          <p:nvPr/>
        </p:nvPicPr>
        <p:blipFill rotWithShape="1">
          <a:blip r:embed="rId3">
            <a:alphaModFix/>
          </a:blip>
          <a:srcRect l="7718" t="1940" r="23914" b="5235"/>
          <a:stretch/>
        </p:blipFill>
        <p:spPr>
          <a:xfrm>
            <a:off x="1408950" y="2434150"/>
            <a:ext cx="4610100" cy="3537751"/>
          </a:xfrm>
          <a:prstGeom prst="rect">
            <a:avLst/>
          </a:prstGeom>
          <a:noFill/>
          <a:ln w="38100" cap="flat" cmpd="sng">
            <a:solidFill>
              <a:srgbClr val="000000"/>
            </a:solidFill>
            <a:prstDash val="solid"/>
            <a:round/>
            <a:headEnd type="none" w="sm" len="sm"/>
            <a:tailEnd type="none" w="sm" len="sm"/>
          </a:ln>
        </p:spPr>
      </p:pic>
      <p:pic>
        <p:nvPicPr>
          <p:cNvPr id="475" name="Google Shape;475;p51"/>
          <p:cNvPicPr preferRelativeResize="0"/>
          <p:nvPr/>
        </p:nvPicPr>
        <p:blipFill rotWithShape="1">
          <a:blip r:embed="rId3">
            <a:alphaModFix/>
          </a:blip>
          <a:srcRect l="7718" t="1940" r="23914" b="5235"/>
          <a:stretch/>
        </p:blipFill>
        <p:spPr>
          <a:xfrm>
            <a:off x="6172200" y="2434150"/>
            <a:ext cx="4610100" cy="3537751"/>
          </a:xfrm>
          <a:prstGeom prst="rect">
            <a:avLst/>
          </a:prstGeom>
          <a:noFill/>
          <a:ln w="38100" cap="flat" cmpd="sng">
            <a:solidFill>
              <a:srgbClr val="000000"/>
            </a:solidFill>
            <a:prstDash val="solid"/>
            <a:round/>
            <a:headEnd type="none" w="sm" len="sm"/>
            <a:tailEnd type="none" w="sm" len="sm"/>
          </a:ln>
        </p:spPr>
      </p:pic>
      <p:sp>
        <p:nvSpPr>
          <p:cNvPr id="476" name="Google Shape;476;p51"/>
          <p:cNvSpPr txBox="1">
            <a:spLocks noGrp="1"/>
          </p:cNvSpPr>
          <p:nvPr>
            <p:ph type="title"/>
          </p:nvPr>
        </p:nvSpPr>
        <p:spPr>
          <a:xfrm>
            <a:off x="1410000" y="0"/>
            <a:ext cx="9372000" cy="1130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What does this picture show about groundwater?</a:t>
            </a:r>
            <a:endParaRPr/>
          </a:p>
        </p:txBody>
      </p:sp>
      <p:pic>
        <p:nvPicPr>
          <p:cNvPr id="477" name="Google Shape;477;p51"/>
          <p:cNvPicPr preferRelativeResize="0"/>
          <p:nvPr/>
        </p:nvPicPr>
        <p:blipFill>
          <a:blip r:embed="rId4">
            <a:alphaModFix/>
          </a:blip>
          <a:stretch>
            <a:fillRect/>
          </a:stretch>
        </p:blipFill>
        <p:spPr>
          <a:xfrm>
            <a:off x="3513350" y="2988749"/>
            <a:ext cx="1237949" cy="1121279"/>
          </a:xfrm>
          <a:prstGeom prst="rect">
            <a:avLst/>
          </a:prstGeom>
          <a:noFill/>
          <a:ln>
            <a:noFill/>
          </a:ln>
        </p:spPr>
      </p:pic>
      <p:sp>
        <p:nvSpPr>
          <p:cNvPr id="478" name="Google Shape;478;p51"/>
          <p:cNvSpPr/>
          <p:nvPr/>
        </p:nvSpPr>
        <p:spPr>
          <a:xfrm>
            <a:off x="3974539" y="5441852"/>
            <a:ext cx="302400" cy="300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9" name="Google Shape;479;p51"/>
          <p:cNvCxnSpPr/>
          <p:nvPr/>
        </p:nvCxnSpPr>
        <p:spPr>
          <a:xfrm rot="10800000">
            <a:off x="3639018" y="4126353"/>
            <a:ext cx="244200" cy="1327500"/>
          </a:xfrm>
          <a:prstGeom prst="straightConnector1">
            <a:avLst/>
          </a:prstGeom>
          <a:noFill/>
          <a:ln w="76200" cap="flat" cmpd="sng">
            <a:solidFill>
              <a:schemeClr val="dk2"/>
            </a:solidFill>
            <a:prstDash val="solid"/>
            <a:round/>
            <a:headEnd type="none" w="med" len="med"/>
            <a:tailEnd type="none" w="med" len="med"/>
          </a:ln>
        </p:spPr>
      </p:cxnSp>
      <p:cxnSp>
        <p:nvCxnSpPr>
          <p:cNvPr id="480" name="Google Shape;480;p51"/>
          <p:cNvCxnSpPr/>
          <p:nvPr/>
        </p:nvCxnSpPr>
        <p:spPr>
          <a:xfrm rot="10800000" flipH="1">
            <a:off x="4350950" y="4168973"/>
            <a:ext cx="342300" cy="1244700"/>
          </a:xfrm>
          <a:prstGeom prst="straightConnector1">
            <a:avLst/>
          </a:prstGeom>
          <a:noFill/>
          <a:ln w="76200" cap="flat" cmpd="sng">
            <a:solidFill>
              <a:schemeClr val="dk2"/>
            </a:solidFill>
            <a:prstDash val="solid"/>
            <a:round/>
            <a:headEnd type="none" w="med" len="med"/>
            <a:tailEnd type="none" w="med" len="med"/>
          </a:ln>
        </p:spPr>
      </p:cxnSp>
      <p:pic>
        <p:nvPicPr>
          <p:cNvPr id="481" name="Google Shape;481;p51"/>
          <p:cNvPicPr preferRelativeResize="0"/>
          <p:nvPr/>
        </p:nvPicPr>
        <p:blipFill>
          <a:blip r:embed="rId4">
            <a:alphaModFix/>
          </a:blip>
          <a:stretch>
            <a:fillRect/>
          </a:stretch>
        </p:blipFill>
        <p:spPr>
          <a:xfrm>
            <a:off x="8309475" y="2988749"/>
            <a:ext cx="1237949" cy="1121279"/>
          </a:xfrm>
          <a:prstGeom prst="rect">
            <a:avLst/>
          </a:prstGeom>
          <a:noFill/>
          <a:ln>
            <a:noFill/>
          </a:ln>
        </p:spPr>
      </p:pic>
      <p:sp>
        <p:nvSpPr>
          <p:cNvPr id="482" name="Google Shape;482;p51"/>
          <p:cNvSpPr/>
          <p:nvPr/>
        </p:nvSpPr>
        <p:spPr>
          <a:xfrm>
            <a:off x="8770664" y="5441852"/>
            <a:ext cx="302400" cy="300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3" name="Google Shape;483;p51"/>
          <p:cNvCxnSpPr/>
          <p:nvPr/>
        </p:nvCxnSpPr>
        <p:spPr>
          <a:xfrm rot="10800000">
            <a:off x="8435143" y="4126353"/>
            <a:ext cx="244200" cy="1327500"/>
          </a:xfrm>
          <a:prstGeom prst="straightConnector1">
            <a:avLst/>
          </a:prstGeom>
          <a:noFill/>
          <a:ln w="76200" cap="flat" cmpd="sng">
            <a:solidFill>
              <a:schemeClr val="dk2"/>
            </a:solidFill>
            <a:prstDash val="solid"/>
            <a:round/>
            <a:headEnd type="none" w="med" len="med"/>
            <a:tailEnd type="none" w="med" len="med"/>
          </a:ln>
        </p:spPr>
      </p:cxnSp>
      <p:cxnSp>
        <p:nvCxnSpPr>
          <p:cNvPr id="484" name="Google Shape;484;p51"/>
          <p:cNvCxnSpPr/>
          <p:nvPr/>
        </p:nvCxnSpPr>
        <p:spPr>
          <a:xfrm rot="10800000" flipH="1">
            <a:off x="9147075" y="4168973"/>
            <a:ext cx="342300" cy="1244700"/>
          </a:xfrm>
          <a:prstGeom prst="straightConnector1">
            <a:avLst/>
          </a:prstGeom>
          <a:noFill/>
          <a:ln w="76200" cap="flat" cmpd="sng">
            <a:solidFill>
              <a:schemeClr val="dk2"/>
            </a:solidFill>
            <a:prstDash val="solid"/>
            <a:round/>
            <a:headEnd type="none" w="med" len="med"/>
            <a:tailEnd type="none" w="med" len="med"/>
          </a:ln>
        </p:spPr>
      </p:cxnSp>
      <p:grpSp>
        <p:nvGrpSpPr>
          <p:cNvPr id="485" name="Google Shape;485;p51"/>
          <p:cNvGrpSpPr/>
          <p:nvPr/>
        </p:nvGrpSpPr>
        <p:grpSpPr>
          <a:xfrm>
            <a:off x="10688867" y="138377"/>
            <a:ext cx="1407045" cy="1438908"/>
            <a:chOff x="4908450" y="2496041"/>
            <a:chExt cx="1977575" cy="2022359"/>
          </a:xfrm>
        </p:grpSpPr>
        <p:sp>
          <p:nvSpPr>
            <p:cNvPr id="486" name="Google Shape;486;p51"/>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487" name="Google Shape;487;p51"/>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72"/>
                                        </p:tgtEl>
                                      </p:cBhvr>
                                    </p:animEffect>
                                    <p:set>
                                      <p:cBhvr>
                                        <p:cTn id="7" dur="1" fill="hold">
                                          <p:stCondLst>
                                            <p:cond delay="1000"/>
                                          </p:stCondLst>
                                        </p:cTn>
                                        <p:tgtEl>
                                          <p:spTgt spid="47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74"/>
                                        </p:tgtEl>
                                      </p:cBhvr>
                                    </p:animEffect>
                                    <p:set>
                                      <p:cBhvr>
                                        <p:cTn id="10" dur="1" fill="hold">
                                          <p:stCondLst>
                                            <p:cond delay="1000"/>
                                          </p:stCondLst>
                                        </p:cTn>
                                        <p:tgtEl>
                                          <p:spTgt spid="47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77"/>
                                        </p:tgtEl>
                                      </p:cBhvr>
                                    </p:animEffect>
                                    <p:set>
                                      <p:cBhvr>
                                        <p:cTn id="13" dur="1" fill="hold">
                                          <p:stCondLst>
                                            <p:cond delay="1000"/>
                                          </p:stCondLst>
                                        </p:cTn>
                                        <p:tgtEl>
                                          <p:spTgt spid="47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478"/>
                                        </p:tgtEl>
                                      </p:cBhvr>
                                    </p:animEffect>
                                    <p:set>
                                      <p:cBhvr>
                                        <p:cTn id="16" dur="1" fill="hold">
                                          <p:stCondLst>
                                            <p:cond delay="1000"/>
                                          </p:stCondLst>
                                        </p:cTn>
                                        <p:tgtEl>
                                          <p:spTgt spid="47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479"/>
                                        </p:tgtEl>
                                      </p:cBhvr>
                                    </p:animEffect>
                                    <p:set>
                                      <p:cBhvr>
                                        <p:cTn id="19" dur="1" fill="hold">
                                          <p:stCondLst>
                                            <p:cond delay="1000"/>
                                          </p:stCondLst>
                                        </p:cTn>
                                        <p:tgtEl>
                                          <p:spTgt spid="47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480"/>
                                        </p:tgtEl>
                                      </p:cBhvr>
                                    </p:animEffect>
                                    <p:set>
                                      <p:cBhvr>
                                        <p:cTn id="22" dur="1" fill="hold">
                                          <p:stCondLst>
                                            <p:cond delay="1000"/>
                                          </p:stCondLst>
                                        </p:cTn>
                                        <p:tgtEl>
                                          <p:spTgt spid="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Why did the surface water level go down when we pumped water out of the ground? </a:t>
            </a:r>
            <a:endParaRPr/>
          </a:p>
        </p:txBody>
      </p:sp>
      <p:pic>
        <p:nvPicPr>
          <p:cNvPr id="494" name="Google Shape;494;p52"/>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495" name="Google Shape;495;p52"/>
          <p:cNvSpPr/>
          <p:nvPr/>
        </p:nvSpPr>
        <p:spPr>
          <a:xfrm>
            <a:off x="1792350" y="5788475"/>
            <a:ext cx="8607300" cy="688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p52"/>
          <p:cNvPicPr preferRelativeResize="0"/>
          <p:nvPr/>
        </p:nvPicPr>
        <p:blipFill>
          <a:blip r:embed="rId4">
            <a:alphaModFix/>
          </a:blip>
          <a:stretch>
            <a:fillRect/>
          </a:stretch>
        </p:blipFill>
        <p:spPr>
          <a:xfrm>
            <a:off x="8834875" y="3494219"/>
            <a:ext cx="1069400" cy="2982775"/>
          </a:xfrm>
          <a:prstGeom prst="rect">
            <a:avLst/>
          </a:prstGeom>
          <a:noFill/>
          <a:ln>
            <a:noFill/>
          </a:ln>
        </p:spPr>
      </p:pic>
      <p:sp>
        <p:nvSpPr>
          <p:cNvPr id="497" name="Google Shape;497;p52"/>
          <p:cNvSpPr/>
          <p:nvPr/>
        </p:nvSpPr>
        <p:spPr>
          <a:xfrm>
            <a:off x="1792350" y="5207725"/>
            <a:ext cx="8607300" cy="5808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52"/>
          <p:cNvGrpSpPr/>
          <p:nvPr/>
        </p:nvGrpSpPr>
        <p:grpSpPr>
          <a:xfrm>
            <a:off x="10688867" y="138377"/>
            <a:ext cx="1407045" cy="1438908"/>
            <a:chOff x="4908450" y="2496041"/>
            <a:chExt cx="1977575" cy="2022359"/>
          </a:xfrm>
        </p:grpSpPr>
        <p:sp>
          <p:nvSpPr>
            <p:cNvPr id="499" name="Google Shape;499;p52"/>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00" name="Google Shape;500;p52"/>
            <p:cNvPicPr preferRelativeResize="0"/>
            <p:nvPr/>
          </p:nvPicPr>
          <p:blipFill>
            <a:blip r:embed="rId5">
              <a:alphaModFix/>
            </a:blip>
            <a:stretch>
              <a:fillRect/>
            </a:stretch>
          </p:blipFill>
          <p:spPr>
            <a:xfrm>
              <a:off x="4908450" y="2496041"/>
              <a:ext cx="1876801" cy="8541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97"/>
                                        </p:tgtEl>
                                      </p:cBhvr>
                                    </p:animEffect>
                                    <p:set>
                                      <p:cBhvr>
                                        <p:cTn id="7" dur="1" fill="hold">
                                          <p:stCondLst>
                                            <p:cond delay="1000"/>
                                          </p:stCondLst>
                                        </p:cTn>
                                        <p:tgtEl>
                                          <p:spTgt spid="49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10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3"/>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Groundwater and surface water are connected.</a:t>
            </a:r>
            <a:endParaRPr/>
          </a:p>
        </p:txBody>
      </p:sp>
      <p:sp>
        <p:nvSpPr>
          <p:cNvPr id="507" name="Google Shape;507;p53"/>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surface water evaporated into the clouds.</a:t>
            </a:r>
            <a:endParaRPr/>
          </a:p>
        </p:txBody>
      </p:sp>
      <p:pic>
        <p:nvPicPr>
          <p:cNvPr id="508" name="Google Shape;508;p53"/>
          <p:cNvPicPr preferRelativeResize="0"/>
          <p:nvPr/>
        </p:nvPicPr>
        <p:blipFill rotWithShape="1">
          <a:blip r:embed="rId3">
            <a:alphaModFix/>
          </a:blip>
          <a:srcRect l="26553" t="1940" r="5079" b="5235"/>
          <a:stretch/>
        </p:blipFill>
        <p:spPr>
          <a:xfrm>
            <a:off x="1408950" y="2434150"/>
            <a:ext cx="4610100" cy="3537751"/>
          </a:xfrm>
          <a:prstGeom prst="rect">
            <a:avLst/>
          </a:prstGeom>
          <a:noFill/>
          <a:ln w="38100" cap="flat" cmpd="sng">
            <a:solidFill>
              <a:srgbClr val="000000"/>
            </a:solidFill>
            <a:prstDash val="solid"/>
            <a:round/>
            <a:headEnd type="none" w="sm" len="sm"/>
            <a:tailEnd type="none" w="sm" len="sm"/>
          </a:ln>
        </p:spPr>
      </p:pic>
      <p:sp>
        <p:nvSpPr>
          <p:cNvPr id="509" name="Google Shape;509;p53"/>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Why did the surface water level go down when we pumped water out of the ground? </a:t>
            </a:r>
            <a:endParaRPr/>
          </a:p>
        </p:txBody>
      </p:sp>
      <p:pic>
        <p:nvPicPr>
          <p:cNvPr id="510" name="Google Shape;510;p53"/>
          <p:cNvPicPr preferRelativeResize="0"/>
          <p:nvPr/>
        </p:nvPicPr>
        <p:blipFill rotWithShape="1">
          <a:blip r:embed="rId3">
            <a:alphaModFix/>
          </a:blip>
          <a:srcRect l="26553" t="1940" r="5079" b="5235"/>
          <a:stretch/>
        </p:blipFill>
        <p:spPr>
          <a:xfrm>
            <a:off x="6264825" y="2434150"/>
            <a:ext cx="4610100" cy="3537751"/>
          </a:xfrm>
          <a:prstGeom prst="rect">
            <a:avLst/>
          </a:prstGeom>
          <a:noFill/>
          <a:ln w="38100" cap="flat" cmpd="sng">
            <a:solidFill>
              <a:srgbClr val="000000"/>
            </a:solidFill>
            <a:prstDash val="solid"/>
            <a:round/>
            <a:headEnd type="none" w="sm" len="sm"/>
            <a:tailEnd type="none" w="sm" len="sm"/>
          </a:ln>
        </p:spPr>
      </p:pic>
      <p:sp>
        <p:nvSpPr>
          <p:cNvPr id="511" name="Google Shape;511;p53"/>
          <p:cNvSpPr/>
          <p:nvPr/>
        </p:nvSpPr>
        <p:spPr>
          <a:xfrm>
            <a:off x="1410450"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 name="Google Shape;512;p53"/>
          <p:cNvPicPr preferRelativeResize="0"/>
          <p:nvPr/>
        </p:nvPicPr>
        <p:blipFill>
          <a:blip r:embed="rId4">
            <a:alphaModFix/>
          </a:blip>
          <a:stretch>
            <a:fillRect/>
          </a:stretch>
        </p:blipFill>
        <p:spPr>
          <a:xfrm>
            <a:off x="4887144" y="3959400"/>
            <a:ext cx="721494" cy="2012399"/>
          </a:xfrm>
          <a:prstGeom prst="rect">
            <a:avLst/>
          </a:prstGeom>
          <a:noFill/>
          <a:ln>
            <a:noFill/>
          </a:ln>
        </p:spPr>
      </p:pic>
      <p:sp>
        <p:nvSpPr>
          <p:cNvPr id="513" name="Google Shape;513;p53"/>
          <p:cNvSpPr/>
          <p:nvPr/>
        </p:nvSpPr>
        <p:spPr>
          <a:xfrm>
            <a:off x="1410450"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53"/>
          <p:cNvPicPr preferRelativeResize="0"/>
          <p:nvPr/>
        </p:nvPicPr>
        <p:blipFill>
          <a:blip r:embed="rId5">
            <a:alphaModFix/>
          </a:blip>
          <a:stretch>
            <a:fillRect/>
          </a:stretch>
        </p:blipFill>
        <p:spPr>
          <a:xfrm>
            <a:off x="4142230" y="4964230"/>
            <a:ext cx="301570" cy="881158"/>
          </a:xfrm>
          <a:prstGeom prst="rect">
            <a:avLst/>
          </a:prstGeom>
          <a:noFill/>
          <a:ln>
            <a:noFill/>
          </a:ln>
        </p:spPr>
      </p:pic>
      <p:pic>
        <p:nvPicPr>
          <p:cNvPr id="515" name="Google Shape;515;p53"/>
          <p:cNvPicPr preferRelativeResize="0"/>
          <p:nvPr/>
        </p:nvPicPr>
        <p:blipFill>
          <a:blip r:embed="rId6">
            <a:alphaModFix/>
          </a:blip>
          <a:stretch>
            <a:fillRect/>
          </a:stretch>
        </p:blipFill>
        <p:spPr>
          <a:xfrm>
            <a:off x="3840660" y="4964230"/>
            <a:ext cx="301570" cy="881158"/>
          </a:xfrm>
          <a:prstGeom prst="rect">
            <a:avLst/>
          </a:prstGeom>
          <a:noFill/>
          <a:ln>
            <a:noFill/>
          </a:ln>
        </p:spPr>
      </p:pic>
      <p:pic>
        <p:nvPicPr>
          <p:cNvPr id="516" name="Google Shape;516;p53"/>
          <p:cNvPicPr preferRelativeResize="0"/>
          <p:nvPr/>
        </p:nvPicPr>
        <p:blipFill>
          <a:blip r:embed="rId7">
            <a:alphaModFix/>
          </a:blip>
          <a:stretch>
            <a:fillRect/>
          </a:stretch>
        </p:blipFill>
        <p:spPr>
          <a:xfrm>
            <a:off x="4443799" y="5376609"/>
            <a:ext cx="827485" cy="391814"/>
          </a:xfrm>
          <a:prstGeom prst="rect">
            <a:avLst/>
          </a:prstGeom>
          <a:noFill/>
          <a:ln>
            <a:noFill/>
          </a:ln>
        </p:spPr>
      </p:pic>
      <p:pic>
        <p:nvPicPr>
          <p:cNvPr id="517" name="Google Shape;517;p53"/>
          <p:cNvPicPr preferRelativeResize="0"/>
          <p:nvPr/>
        </p:nvPicPr>
        <p:blipFill>
          <a:blip r:embed="rId7">
            <a:alphaModFix/>
          </a:blip>
          <a:stretch>
            <a:fillRect/>
          </a:stretch>
        </p:blipFill>
        <p:spPr>
          <a:xfrm>
            <a:off x="2871409" y="5376609"/>
            <a:ext cx="827485" cy="391814"/>
          </a:xfrm>
          <a:prstGeom prst="rect">
            <a:avLst/>
          </a:prstGeom>
          <a:noFill/>
          <a:ln>
            <a:noFill/>
          </a:ln>
        </p:spPr>
      </p:pic>
      <p:sp>
        <p:nvSpPr>
          <p:cNvPr id="518" name="Google Shape;518;p53"/>
          <p:cNvSpPr/>
          <p:nvPr/>
        </p:nvSpPr>
        <p:spPr>
          <a:xfrm>
            <a:off x="6264825"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3"/>
          <p:cNvSpPr/>
          <p:nvPr/>
        </p:nvSpPr>
        <p:spPr>
          <a:xfrm>
            <a:off x="6264825"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3"/>
          <p:cNvSpPr/>
          <p:nvPr/>
        </p:nvSpPr>
        <p:spPr>
          <a:xfrm>
            <a:off x="8187800" y="2631525"/>
            <a:ext cx="1658448" cy="65480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53"/>
          <p:cNvPicPr preferRelativeResize="0"/>
          <p:nvPr/>
        </p:nvPicPr>
        <p:blipFill>
          <a:blip r:embed="rId8">
            <a:alphaModFix/>
          </a:blip>
          <a:stretch>
            <a:fillRect/>
          </a:stretch>
        </p:blipFill>
        <p:spPr>
          <a:xfrm>
            <a:off x="8485988" y="3626626"/>
            <a:ext cx="1062075" cy="1540613"/>
          </a:xfrm>
          <a:prstGeom prst="rect">
            <a:avLst/>
          </a:prstGeom>
          <a:noFill/>
          <a:ln>
            <a:noFill/>
          </a:ln>
        </p:spPr>
      </p:pic>
      <p:grpSp>
        <p:nvGrpSpPr>
          <p:cNvPr id="522" name="Google Shape;522;p53"/>
          <p:cNvGrpSpPr/>
          <p:nvPr/>
        </p:nvGrpSpPr>
        <p:grpSpPr>
          <a:xfrm>
            <a:off x="10688867" y="138377"/>
            <a:ext cx="1407045" cy="1438908"/>
            <a:chOff x="4908450" y="2496041"/>
            <a:chExt cx="1977575" cy="2022359"/>
          </a:xfrm>
        </p:grpSpPr>
        <p:sp>
          <p:nvSpPr>
            <p:cNvPr id="523" name="Google Shape;523;p53"/>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24" name="Google Shape;524;p53"/>
            <p:cNvPicPr preferRelativeResize="0"/>
            <p:nvPr/>
          </p:nvPicPr>
          <p:blipFill>
            <a:blip r:embed="rId9">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07"/>
                                        </p:tgtEl>
                                      </p:cBhvr>
                                    </p:animEffect>
                                    <p:set>
                                      <p:cBhvr>
                                        <p:cTn id="7" dur="1" fill="hold">
                                          <p:stCondLst>
                                            <p:cond delay="1000"/>
                                          </p:stCondLst>
                                        </p:cTn>
                                        <p:tgtEl>
                                          <p:spTgt spid="50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10"/>
                                        </p:tgtEl>
                                      </p:cBhvr>
                                    </p:animEffect>
                                    <p:set>
                                      <p:cBhvr>
                                        <p:cTn id="10" dur="1" fill="hold">
                                          <p:stCondLst>
                                            <p:cond delay="1000"/>
                                          </p:stCondLst>
                                        </p:cTn>
                                        <p:tgtEl>
                                          <p:spTgt spid="5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18"/>
                                        </p:tgtEl>
                                      </p:cBhvr>
                                    </p:animEffect>
                                    <p:set>
                                      <p:cBhvr>
                                        <p:cTn id="13" dur="1" fill="hold">
                                          <p:stCondLst>
                                            <p:cond delay="1000"/>
                                          </p:stCondLst>
                                        </p:cTn>
                                        <p:tgtEl>
                                          <p:spTgt spid="51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19"/>
                                        </p:tgtEl>
                                      </p:cBhvr>
                                    </p:animEffect>
                                    <p:set>
                                      <p:cBhvr>
                                        <p:cTn id="16" dur="1" fill="hold">
                                          <p:stCondLst>
                                            <p:cond delay="1000"/>
                                          </p:stCondLst>
                                        </p:cTn>
                                        <p:tgtEl>
                                          <p:spTgt spid="5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520"/>
                                        </p:tgtEl>
                                      </p:cBhvr>
                                    </p:animEffect>
                                    <p:set>
                                      <p:cBhvr>
                                        <p:cTn id="19" dur="1" fill="hold">
                                          <p:stCondLst>
                                            <p:cond delay="1000"/>
                                          </p:stCondLst>
                                        </p:cTn>
                                        <p:tgtEl>
                                          <p:spTgt spid="52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521"/>
                                        </p:tgtEl>
                                      </p:cBhvr>
                                    </p:animEffect>
                                    <p:set>
                                      <p:cBhvr>
                                        <p:cTn id="22" dur="1" fill="hold">
                                          <p:stCondLst>
                                            <p:cond delay="1000"/>
                                          </p:stCondLst>
                                        </p:cTn>
                                        <p:tgtEl>
                                          <p:spTgt spid="5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a:stretch/>
        </p:blipFill>
        <p:spPr>
          <a:xfrm>
            <a:off x="3273952" y="841575"/>
            <a:ext cx="4425625" cy="4858200"/>
          </a:xfrm>
          <a:prstGeom prst="rect">
            <a:avLst/>
          </a:prstGeom>
          <a:noFill/>
          <a:ln>
            <a:noFill/>
          </a:ln>
        </p:spPr>
      </p:pic>
      <p:sp>
        <p:nvSpPr>
          <p:cNvPr id="126" name="Google Shape;126;p18"/>
          <p:cNvSpPr txBox="1"/>
          <p:nvPr/>
        </p:nvSpPr>
        <p:spPr>
          <a:xfrm>
            <a:off x="410392" y="1460833"/>
            <a:ext cx="2980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Corbel"/>
                <a:ea typeface="Corbel"/>
                <a:cs typeface="Corbel"/>
                <a:sym typeface="Corbel"/>
              </a:rPr>
              <a:t>Liam will be </a:t>
            </a:r>
            <a:r>
              <a:rPr lang="en-US" sz="2800">
                <a:solidFill>
                  <a:schemeClr val="dk1"/>
                </a:solidFill>
                <a:latin typeface="Corbel"/>
                <a:ea typeface="Corbel"/>
                <a:cs typeface="Corbel"/>
                <a:sym typeface="Corbel"/>
              </a:rPr>
              <a:t>comparing</a:t>
            </a:r>
            <a:endParaRPr sz="2800">
              <a:solidFill>
                <a:schemeClr val="dk1"/>
              </a:solidFill>
              <a:latin typeface="Corbel"/>
              <a:ea typeface="Corbel"/>
              <a:cs typeface="Corbel"/>
              <a:sym typeface="Corbel"/>
            </a:endParaRPr>
          </a:p>
          <a:p>
            <a:pPr marL="0" marR="0" lvl="0" indent="0" algn="l" rtl="0">
              <a:spcBef>
                <a:spcPts val="0"/>
              </a:spcBef>
              <a:spcAft>
                <a:spcPts val="0"/>
              </a:spcAft>
              <a:buNone/>
            </a:pPr>
            <a:r>
              <a:rPr lang="en-US" sz="2800" b="1" i="0" u="sng" strike="noStrike" cap="none">
                <a:solidFill>
                  <a:schemeClr val="dk1"/>
                </a:solidFill>
                <a:latin typeface="Corbel"/>
                <a:ea typeface="Corbel"/>
                <a:cs typeface="Corbel"/>
                <a:sym typeface="Corbel"/>
              </a:rPr>
              <a:t>gravel</a:t>
            </a:r>
            <a:r>
              <a:rPr lang="en-US" sz="2800" b="0" i="0" u="none" strike="noStrike" cap="none">
                <a:solidFill>
                  <a:schemeClr val="dk1"/>
                </a:solidFill>
                <a:latin typeface="Corbel"/>
                <a:ea typeface="Corbel"/>
                <a:cs typeface="Corbel"/>
                <a:sym typeface="Corbel"/>
              </a:rPr>
              <a:t> and </a:t>
            </a:r>
            <a:r>
              <a:rPr lang="en-US" sz="2800" b="1" i="0" u="sng" strike="noStrike" cap="none">
                <a:solidFill>
                  <a:schemeClr val="dk1"/>
                </a:solidFill>
                <a:latin typeface="Corbel"/>
                <a:ea typeface="Corbel"/>
                <a:cs typeface="Corbel"/>
                <a:sym typeface="Corbel"/>
              </a:rPr>
              <a:t>sand</a:t>
            </a:r>
            <a:endParaRPr sz="2800" b="1" u="sng">
              <a:solidFill>
                <a:schemeClr val="dk1"/>
              </a:solidFill>
              <a:latin typeface="Corbel"/>
              <a:ea typeface="Corbel"/>
              <a:cs typeface="Corbel"/>
              <a:sym typeface="Corbel"/>
            </a:endParaRPr>
          </a:p>
          <a:p>
            <a:pPr marL="0" marR="0" lvl="0" indent="0" algn="l" rtl="0">
              <a:spcBef>
                <a:spcPts val="0"/>
              </a:spcBef>
              <a:spcAft>
                <a:spcPts val="0"/>
              </a:spcAft>
              <a:buNone/>
            </a:pPr>
            <a:r>
              <a:rPr lang="en-US" sz="2800" b="0" i="0" u="none" strike="noStrike" cap="none">
                <a:solidFill>
                  <a:schemeClr val="dk1"/>
                </a:solidFill>
                <a:latin typeface="Corbel"/>
                <a:ea typeface="Corbel"/>
                <a:cs typeface="Corbel"/>
                <a:sym typeface="Corbel"/>
              </a:rPr>
              <a:t>in earth material tubes. </a:t>
            </a:r>
            <a:r>
              <a:rPr lang="en-US" sz="2800">
                <a:solidFill>
                  <a:schemeClr val="dk1"/>
                </a:solidFill>
                <a:latin typeface="Corbel"/>
                <a:ea typeface="Corbel"/>
                <a:cs typeface="Corbel"/>
                <a:sym typeface="Corbel"/>
              </a:rPr>
              <a:t>What will the </a:t>
            </a:r>
            <a:r>
              <a:rPr lang="en-US" sz="2800" b="1" u="sng">
                <a:solidFill>
                  <a:schemeClr val="dk1"/>
                </a:solidFill>
                <a:latin typeface="Corbel"/>
                <a:ea typeface="Corbel"/>
                <a:cs typeface="Corbel"/>
                <a:sym typeface="Corbel"/>
              </a:rPr>
              <a:t>water</a:t>
            </a:r>
            <a:r>
              <a:rPr lang="en-US" sz="2800">
                <a:solidFill>
                  <a:schemeClr val="dk1"/>
                </a:solidFill>
                <a:latin typeface="Corbel"/>
                <a:ea typeface="Corbel"/>
                <a:cs typeface="Corbel"/>
                <a:sym typeface="Corbel"/>
              </a:rPr>
              <a:t> do?</a:t>
            </a:r>
            <a:endParaRPr/>
          </a:p>
        </p:txBody>
      </p:sp>
      <p:sp>
        <p:nvSpPr>
          <p:cNvPr id="127" name="Google Shape;127;p18"/>
          <p:cNvSpPr txBox="1">
            <a:spLocks noGrp="1"/>
          </p:cNvSpPr>
          <p:nvPr>
            <p:ph type="title" idx="4294967295"/>
          </p:nvPr>
        </p:nvSpPr>
        <p:spPr>
          <a:xfrm>
            <a:off x="1230513" y="-35523750"/>
            <a:ext cx="9372000" cy="1183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i="1"/>
              <a:t>Ask yourself: </a:t>
            </a:r>
            <a:br>
              <a:rPr lang="en-US"/>
            </a:br>
            <a:r>
              <a:rPr lang="en-US"/>
              <a:t>Will water move through the gravel? </a:t>
            </a:r>
            <a:endParaRPr/>
          </a:p>
        </p:txBody>
      </p:sp>
      <p:pic>
        <p:nvPicPr>
          <p:cNvPr id="128" name="Google Shape;128;p18"/>
          <p:cNvPicPr preferRelativeResize="0"/>
          <p:nvPr/>
        </p:nvPicPr>
        <p:blipFill>
          <a:blip r:embed="rId4">
            <a:alphaModFix/>
          </a:blip>
          <a:stretch>
            <a:fillRect/>
          </a:stretch>
        </p:blipFill>
        <p:spPr>
          <a:xfrm>
            <a:off x="8192174" y="510525"/>
            <a:ext cx="3645325" cy="2730475"/>
          </a:xfrm>
          <a:prstGeom prst="rect">
            <a:avLst/>
          </a:prstGeom>
          <a:noFill/>
          <a:ln>
            <a:noFill/>
          </a:ln>
        </p:spPr>
      </p:pic>
      <p:pic>
        <p:nvPicPr>
          <p:cNvPr id="129" name="Google Shape;129;p18"/>
          <p:cNvPicPr preferRelativeResize="0"/>
          <p:nvPr/>
        </p:nvPicPr>
        <p:blipFill>
          <a:blip r:embed="rId5">
            <a:alphaModFix/>
          </a:blip>
          <a:stretch>
            <a:fillRect/>
          </a:stretch>
        </p:blipFill>
        <p:spPr>
          <a:xfrm>
            <a:off x="8192174" y="3707525"/>
            <a:ext cx="3645325" cy="2730475"/>
          </a:xfrm>
          <a:prstGeom prst="rect">
            <a:avLst/>
          </a:prstGeom>
          <a:noFill/>
          <a:ln>
            <a:noFill/>
          </a:ln>
        </p:spPr>
      </p:pic>
      <p:pic>
        <p:nvPicPr>
          <p:cNvPr id="130" name="Google Shape;130;p18" descr="Shape&#10;&#10;Description automatically generated"/>
          <p:cNvPicPr preferRelativeResize="0"/>
          <p:nvPr/>
        </p:nvPicPr>
        <p:blipFill rotWithShape="1">
          <a:blip r:embed="rId6">
            <a:alphaModFix/>
          </a:blip>
          <a:srcRect/>
          <a:stretch/>
        </p:blipFill>
        <p:spPr>
          <a:xfrm>
            <a:off x="297225" y="4337800"/>
            <a:ext cx="1958901" cy="235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4"/>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Is groundwater part of the water cycle? </a:t>
            </a:r>
            <a:endParaRPr/>
          </a:p>
        </p:txBody>
      </p:sp>
      <p:pic>
        <p:nvPicPr>
          <p:cNvPr id="531" name="Google Shape;531;p54"/>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532" name="Google Shape;532;p54"/>
          <p:cNvSpPr/>
          <p:nvPr/>
        </p:nvSpPr>
        <p:spPr>
          <a:xfrm>
            <a:off x="1792350" y="5788475"/>
            <a:ext cx="8607300" cy="688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4"/>
          <p:cNvSpPr/>
          <p:nvPr/>
        </p:nvSpPr>
        <p:spPr>
          <a:xfrm>
            <a:off x="1792350" y="5207725"/>
            <a:ext cx="8607300" cy="5808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4" name="Google Shape;534;p54"/>
          <p:cNvPicPr preferRelativeResize="0"/>
          <p:nvPr/>
        </p:nvPicPr>
        <p:blipFill>
          <a:blip r:embed="rId4">
            <a:alphaModFix/>
          </a:blip>
          <a:stretch>
            <a:fillRect/>
          </a:stretch>
        </p:blipFill>
        <p:spPr>
          <a:xfrm>
            <a:off x="6794020" y="3244250"/>
            <a:ext cx="1644050" cy="2019025"/>
          </a:xfrm>
          <a:prstGeom prst="rect">
            <a:avLst/>
          </a:prstGeom>
          <a:noFill/>
          <a:ln>
            <a:noFill/>
          </a:ln>
        </p:spPr>
      </p:pic>
      <p:pic>
        <p:nvPicPr>
          <p:cNvPr id="535" name="Google Shape;535;p54"/>
          <p:cNvPicPr preferRelativeResize="0"/>
          <p:nvPr/>
        </p:nvPicPr>
        <p:blipFill>
          <a:blip r:embed="rId5">
            <a:alphaModFix/>
          </a:blip>
          <a:stretch>
            <a:fillRect/>
          </a:stretch>
        </p:blipFill>
        <p:spPr>
          <a:xfrm>
            <a:off x="8281550" y="1612050"/>
            <a:ext cx="1699600" cy="1494275"/>
          </a:xfrm>
          <a:prstGeom prst="rect">
            <a:avLst/>
          </a:prstGeom>
          <a:noFill/>
          <a:ln>
            <a:noFill/>
          </a:ln>
        </p:spPr>
      </p:pic>
      <p:pic>
        <p:nvPicPr>
          <p:cNvPr id="536" name="Google Shape;536;p54"/>
          <p:cNvPicPr preferRelativeResize="0"/>
          <p:nvPr/>
        </p:nvPicPr>
        <p:blipFill>
          <a:blip r:embed="rId6">
            <a:alphaModFix/>
          </a:blip>
          <a:stretch>
            <a:fillRect/>
          </a:stretch>
        </p:blipFill>
        <p:spPr>
          <a:xfrm>
            <a:off x="4309975" y="1926625"/>
            <a:ext cx="2441600" cy="753400"/>
          </a:xfrm>
          <a:prstGeom prst="rect">
            <a:avLst/>
          </a:prstGeom>
          <a:noFill/>
          <a:ln>
            <a:noFill/>
          </a:ln>
        </p:spPr>
      </p:pic>
      <p:grpSp>
        <p:nvGrpSpPr>
          <p:cNvPr id="537" name="Google Shape;537;p54"/>
          <p:cNvGrpSpPr/>
          <p:nvPr/>
        </p:nvGrpSpPr>
        <p:grpSpPr>
          <a:xfrm>
            <a:off x="10688867" y="138377"/>
            <a:ext cx="1407045" cy="1438908"/>
            <a:chOff x="4908450" y="2496041"/>
            <a:chExt cx="1977575" cy="2022359"/>
          </a:xfrm>
        </p:grpSpPr>
        <p:sp>
          <p:nvSpPr>
            <p:cNvPr id="538" name="Google Shape;538;p54"/>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39" name="Google Shape;539;p54"/>
            <p:cNvPicPr preferRelativeResize="0"/>
            <p:nvPr/>
          </p:nvPicPr>
          <p:blipFill>
            <a:blip r:embed="rId7">
              <a:alphaModFix/>
            </a:blip>
            <a:stretch>
              <a:fillRect/>
            </a:stretch>
          </p:blipFill>
          <p:spPr>
            <a:xfrm>
              <a:off x="4908450" y="2496041"/>
              <a:ext cx="1876801" cy="8541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55"/>
          <p:cNvPicPr preferRelativeResize="0"/>
          <p:nvPr/>
        </p:nvPicPr>
        <p:blipFill rotWithShape="1">
          <a:blip r:embed="rId3">
            <a:alphaModFix/>
          </a:blip>
          <a:srcRect l="9612" t="1958" r="22020" b="5216"/>
          <a:stretch/>
        </p:blipFill>
        <p:spPr>
          <a:xfrm>
            <a:off x="6264825" y="2434150"/>
            <a:ext cx="4610100" cy="3537751"/>
          </a:xfrm>
          <a:prstGeom prst="rect">
            <a:avLst/>
          </a:prstGeom>
          <a:noFill/>
          <a:ln w="38100" cap="flat" cmpd="sng">
            <a:solidFill>
              <a:srgbClr val="000000"/>
            </a:solidFill>
            <a:prstDash val="solid"/>
            <a:round/>
            <a:headEnd type="none" w="sm" len="sm"/>
            <a:tailEnd type="none" w="sm" len="sm"/>
          </a:ln>
        </p:spPr>
      </p:pic>
      <p:sp>
        <p:nvSpPr>
          <p:cNvPr id="546" name="Google Shape;546;p55"/>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YES</a:t>
            </a:r>
            <a:endParaRPr/>
          </a:p>
        </p:txBody>
      </p:sp>
      <p:sp>
        <p:nvSpPr>
          <p:cNvPr id="547" name="Google Shape;547;p55"/>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NO</a:t>
            </a:r>
            <a:endParaRPr/>
          </a:p>
        </p:txBody>
      </p:sp>
      <p:pic>
        <p:nvPicPr>
          <p:cNvPr id="548" name="Google Shape;548;p55"/>
          <p:cNvPicPr preferRelativeResize="0"/>
          <p:nvPr/>
        </p:nvPicPr>
        <p:blipFill rotWithShape="1">
          <a:blip r:embed="rId3">
            <a:alphaModFix/>
          </a:blip>
          <a:srcRect l="9612" t="1958" r="22020" b="5216"/>
          <a:stretch/>
        </p:blipFill>
        <p:spPr>
          <a:xfrm>
            <a:off x="1408950" y="2434150"/>
            <a:ext cx="4610100" cy="3537751"/>
          </a:xfrm>
          <a:prstGeom prst="rect">
            <a:avLst/>
          </a:prstGeom>
          <a:noFill/>
          <a:ln w="38100" cap="flat" cmpd="sng">
            <a:solidFill>
              <a:srgbClr val="000000"/>
            </a:solidFill>
            <a:prstDash val="solid"/>
            <a:round/>
            <a:headEnd type="none" w="sm" len="sm"/>
            <a:tailEnd type="none" w="sm" len="sm"/>
          </a:ln>
        </p:spPr>
      </p:pic>
      <p:sp>
        <p:nvSpPr>
          <p:cNvPr id="549" name="Google Shape;549;p55"/>
          <p:cNvSpPr/>
          <p:nvPr/>
        </p:nvSpPr>
        <p:spPr>
          <a:xfrm>
            <a:off x="1410450"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1410450"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5"/>
          <p:cNvSpPr/>
          <p:nvPr/>
        </p:nvSpPr>
        <p:spPr>
          <a:xfrm>
            <a:off x="6264825"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5"/>
          <p:cNvSpPr/>
          <p:nvPr/>
        </p:nvSpPr>
        <p:spPr>
          <a:xfrm>
            <a:off x="6264825"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3" name="Google Shape;553;p55"/>
          <p:cNvPicPr preferRelativeResize="0"/>
          <p:nvPr/>
        </p:nvPicPr>
        <p:blipFill>
          <a:blip r:embed="rId4">
            <a:alphaModFix/>
          </a:blip>
          <a:stretch>
            <a:fillRect/>
          </a:stretch>
        </p:blipFill>
        <p:spPr>
          <a:xfrm>
            <a:off x="4733750" y="3533064"/>
            <a:ext cx="1062075" cy="1540613"/>
          </a:xfrm>
          <a:prstGeom prst="rect">
            <a:avLst/>
          </a:prstGeom>
          <a:noFill/>
          <a:ln>
            <a:noFill/>
          </a:ln>
        </p:spPr>
      </p:pic>
      <p:pic>
        <p:nvPicPr>
          <p:cNvPr id="554" name="Google Shape;554;p55"/>
          <p:cNvPicPr preferRelativeResize="0"/>
          <p:nvPr/>
        </p:nvPicPr>
        <p:blipFill>
          <a:blip r:embed="rId5">
            <a:alphaModFix/>
          </a:blip>
          <a:stretch>
            <a:fillRect/>
          </a:stretch>
        </p:blipFill>
        <p:spPr>
          <a:xfrm>
            <a:off x="4920357" y="2473175"/>
            <a:ext cx="1097943" cy="965302"/>
          </a:xfrm>
          <a:prstGeom prst="rect">
            <a:avLst/>
          </a:prstGeom>
          <a:noFill/>
          <a:ln>
            <a:noFill/>
          </a:ln>
        </p:spPr>
      </p:pic>
      <p:pic>
        <p:nvPicPr>
          <p:cNvPr id="555" name="Google Shape;555;p55"/>
          <p:cNvPicPr preferRelativeResize="0"/>
          <p:nvPr/>
        </p:nvPicPr>
        <p:blipFill>
          <a:blip r:embed="rId6">
            <a:alphaModFix/>
          </a:blip>
          <a:stretch>
            <a:fillRect/>
          </a:stretch>
        </p:blipFill>
        <p:spPr>
          <a:xfrm>
            <a:off x="2483075" y="2592975"/>
            <a:ext cx="2190750" cy="486675"/>
          </a:xfrm>
          <a:prstGeom prst="rect">
            <a:avLst/>
          </a:prstGeom>
          <a:noFill/>
          <a:ln>
            <a:noFill/>
          </a:ln>
        </p:spPr>
      </p:pic>
      <p:pic>
        <p:nvPicPr>
          <p:cNvPr id="556" name="Google Shape;556;p55"/>
          <p:cNvPicPr preferRelativeResize="0"/>
          <p:nvPr/>
        </p:nvPicPr>
        <p:blipFill>
          <a:blip r:embed="rId7">
            <a:alphaModFix/>
          </a:blip>
          <a:stretch>
            <a:fillRect/>
          </a:stretch>
        </p:blipFill>
        <p:spPr>
          <a:xfrm>
            <a:off x="1863525" y="3421171"/>
            <a:ext cx="379235" cy="1563723"/>
          </a:xfrm>
          <a:prstGeom prst="rect">
            <a:avLst/>
          </a:prstGeom>
          <a:noFill/>
          <a:ln>
            <a:noFill/>
          </a:ln>
        </p:spPr>
      </p:pic>
      <p:pic>
        <p:nvPicPr>
          <p:cNvPr id="557" name="Google Shape;557;p55"/>
          <p:cNvPicPr preferRelativeResize="0"/>
          <p:nvPr/>
        </p:nvPicPr>
        <p:blipFill>
          <a:blip r:embed="rId8">
            <a:alphaModFix/>
          </a:blip>
          <a:stretch>
            <a:fillRect/>
          </a:stretch>
        </p:blipFill>
        <p:spPr>
          <a:xfrm>
            <a:off x="2024110" y="5192439"/>
            <a:ext cx="1114776" cy="616914"/>
          </a:xfrm>
          <a:prstGeom prst="rect">
            <a:avLst/>
          </a:prstGeom>
          <a:noFill/>
          <a:ln>
            <a:noFill/>
          </a:ln>
        </p:spPr>
      </p:pic>
      <p:pic>
        <p:nvPicPr>
          <p:cNvPr id="558" name="Google Shape;558;p55"/>
          <p:cNvPicPr preferRelativeResize="0"/>
          <p:nvPr/>
        </p:nvPicPr>
        <p:blipFill>
          <a:blip r:embed="rId9">
            <a:alphaModFix/>
          </a:blip>
          <a:stretch>
            <a:fillRect/>
          </a:stretch>
        </p:blipFill>
        <p:spPr>
          <a:xfrm>
            <a:off x="3671971" y="5239242"/>
            <a:ext cx="1484219" cy="523308"/>
          </a:xfrm>
          <a:prstGeom prst="rect">
            <a:avLst/>
          </a:prstGeom>
          <a:noFill/>
          <a:ln>
            <a:noFill/>
          </a:ln>
        </p:spPr>
      </p:pic>
      <p:pic>
        <p:nvPicPr>
          <p:cNvPr id="559" name="Google Shape;559;p55"/>
          <p:cNvPicPr preferRelativeResize="0"/>
          <p:nvPr/>
        </p:nvPicPr>
        <p:blipFill>
          <a:blip r:embed="rId6">
            <a:alphaModFix/>
          </a:blip>
          <a:stretch>
            <a:fillRect/>
          </a:stretch>
        </p:blipFill>
        <p:spPr>
          <a:xfrm>
            <a:off x="7381875" y="2592975"/>
            <a:ext cx="2190750" cy="486675"/>
          </a:xfrm>
          <a:prstGeom prst="rect">
            <a:avLst/>
          </a:prstGeom>
          <a:noFill/>
          <a:ln>
            <a:noFill/>
          </a:ln>
        </p:spPr>
      </p:pic>
      <p:pic>
        <p:nvPicPr>
          <p:cNvPr id="560" name="Google Shape;560;p55"/>
          <p:cNvPicPr preferRelativeResize="0"/>
          <p:nvPr/>
        </p:nvPicPr>
        <p:blipFill>
          <a:blip r:embed="rId4">
            <a:alphaModFix/>
          </a:blip>
          <a:stretch>
            <a:fillRect/>
          </a:stretch>
        </p:blipFill>
        <p:spPr>
          <a:xfrm>
            <a:off x="9634450" y="3533064"/>
            <a:ext cx="1062075" cy="1540613"/>
          </a:xfrm>
          <a:prstGeom prst="rect">
            <a:avLst/>
          </a:prstGeom>
          <a:noFill/>
          <a:ln>
            <a:noFill/>
          </a:ln>
        </p:spPr>
      </p:pic>
      <p:pic>
        <p:nvPicPr>
          <p:cNvPr id="561" name="Google Shape;561;p55"/>
          <p:cNvPicPr preferRelativeResize="0"/>
          <p:nvPr/>
        </p:nvPicPr>
        <p:blipFill>
          <a:blip r:embed="rId5">
            <a:alphaModFix/>
          </a:blip>
          <a:stretch>
            <a:fillRect/>
          </a:stretch>
        </p:blipFill>
        <p:spPr>
          <a:xfrm>
            <a:off x="9776982" y="2473175"/>
            <a:ext cx="1097943" cy="965302"/>
          </a:xfrm>
          <a:prstGeom prst="rect">
            <a:avLst/>
          </a:prstGeom>
          <a:noFill/>
          <a:ln>
            <a:noFill/>
          </a:ln>
        </p:spPr>
      </p:pic>
      <p:pic>
        <p:nvPicPr>
          <p:cNvPr id="562" name="Google Shape;562;p55"/>
          <p:cNvPicPr preferRelativeResize="0"/>
          <p:nvPr/>
        </p:nvPicPr>
        <p:blipFill>
          <a:blip r:embed="rId6">
            <a:alphaModFix/>
          </a:blip>
          <a:stretch>
            <a:fillRect/>
          </a:stretch>
        </p:blipFill>
        <p:spPr>
          <a:xfrm rot="-8869019">
            <a:off x="6731000" y="3959700"/>
            <a:ext cx="2190750" cy="486675"/>
          </a:xfrm>
          <a:prstGeom prst="rect">
            <a:avLst/>
          </a:prstGeom>
          <a:noFill/>
          <a:ln>
            <a:noFill/>
          </a:ln>
        </p:spPr>
      </p:pic>
      <p:sp>
        <p:nvSpPr>
          <p:cNvPr id="563" name="Google Shape;563;p55"/>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Is groundwater part of the water cycle? </a:t>
            </a:r>
            <a:endParaRPr/>
          </a:p>
        </p:txBody>
      </p:sp>
      <p:grpSp>
        <p:nvGrpSpPr>
          <p:cNvPr id="564" name="Google Shape;564;p55"/>
          <p:cNvGrpSpPr/>
          <p:nvPr/>
        </p:nvGrpSpPr>
        <p:grpSpPr>
          <a:xfrm>
            <a:off x="10688867" y="138377"/>
            <a:ext cx="1407045" cy="1438908"/>
            <a:chOff x="4908450" y="2496041"/>
            <a:chExt cx="1977575" cy="2022359"/>
          </a:xfrm>
        </p:grpSpPr>
        <p:sp>
          <p:nvSpPr>
            <p:cNvPr id="565" name="Google Shape;565;p55"/>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66" name="Google Shape;566;p55"/>
            <p:cNvPicPr preferRelativeResize="0"/>
            <p:nvPr/>
          </p:nvPicPr>
          <p:blipFill>
            <a:blip r:embed="rId10">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45"/>
                                        </p:tgtEl>
                                      </p:cBhvr>
                                    </p:animEffect>
                                    <p:set>
                                      <p:cBhvr>
                                        <p:cTn id="7" dur="1" fill="hold">
                                          <p:stCondLst>
                                            <p:cond delay="1000"/>
                                          </p:stCondLst>
                                        </p:cTn>
                                        <p:tgtEl>
                                          <p:spTgt spid="54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47"/>
                                        </p:tgtEl>
                                      </p:cBhvr>
                                    </p:animEffect>
                                    <p:set>
                                      <p:cBhvr>
                                        <p:cTn id="10" dur="1" fill="hold">
                                          <p:stCondLst>
                                            <p:cond delay="1000"/>
                                          </p:stCondLst>
                                        </p:cTn>
                                        <p:tgtEl>
                                          <p:spTgt spid="54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51"/>
                                        </p:tgtEl>
                                      </p:cBhvr>
                                    </p:animEffect>
                                    <p:set>
                                      <p:cBhvr>
                                        <p:cTn id="13" dur="1" fill="hold">
                                          <p:stCondLst>
                                            <p:cond delay="1000"/>
                                          </p:stCondLst>
                                        </p:cTn>
                                        <p:tgtEl>
                                          <p:spTgt spid="55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52"/>
                                        </p:tgtEl>
                                      </p:cBhvr>
                                    </p:animEffect>
                                    <p:set>
                                      <p:cBhvr>
                                        <p:cTn id="16" dur="1" fill="hold">
                                          <p:stCondLst>
                                            <p:cond delay="1000"/>
                                          </p:stCondLst>
                                        </p:cTn>
                                        <p:tgtEl>
                                          <p:spTgt spid="55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559"/>
                                        </p:tgtEl>
                                      </p:cBhvr>
                                    </p:animEffect>
                                    <p:set>
                                      <p:cBhvr>
                                        <p:cTn id="19" dur="1" fill="hold">
                                          <p:stCondLst>
                                            <p:cond delay="1000"/>
                                          </p:stCondLst>
                                        </p:cTn>
                                        <p:tgtEl>
                                          <p:spTgt spid="55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560"/>
                                        </p:tgtEl>
                                      </p:cBhvr>
                                    </p:animEffect>
                                    <p:set>
                                      <p:cBhvr>
                                        <p:cTn id="22" dur="1" fill="hold">
                                          <p:stCondLst>
                                            <p:cond delay="1000"/>
                                          </p:stCondLst>
                                        </p:cTn>
                                        <p:tgtEl>
                                          <p:spTgt spid="56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561"/>
                                        </p:tgtEl>
                                      </p:cBhvr>
                                    </p:animEffect>
                                    <p:set>
                                      <p:cBhvr>
                                        <p:cTn id="25" dur="1" fill="hold">
                                          <p:stCondLst>
                                            <p:cond delay="1000"/>
                                          </p:stCondLst>
                                        </p:cTn>
                                        <p:tgtEl>
                                          <p:spTgt spid="56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562"/>
                                        </p:tgtEl>
                                      </p:cBhvr>
                                    </p:animEffect>
                                    <p:set>
                                      <p:cBhvr>
                                        <p:cTn id="28" dur="1" fill="hold">
                                          <p:stCondLst>
                                            <p:cond delay="1000"/>
                                          </p:stCondLst>
                                        </p:cTn>
                                        <p:tgtEl>
                                          <p:spTgt spid="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6"/>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Why do we care about groundwater?</a:t>
            </a:r>
            <a:endParaRPr/>
          </a:p>
        </p:txBody>
      </p:sp>
      <p:pic>
        <p:nvPicPr>
          <p:cNvPr id="573" name="Google Shape;573;p56"/>
          <p:cNvPicPr preferRelativeResize="0"/>
          <p:nvPr/>
        </p:nvPicPr>
        <p:blipFill>
          <a:blip r:embed="rId3">
            <a:alphaModFix/>
          </a:blip>
          <a:stretch>
            <a:fillRect/>
          </a:stretch>
        </p:blipFill>
        <p:spPr>
          <a:xfrm>
            <a:off x="1792388" y="1612053"/>
            <a:ext cx="8607215" cy="4864947"/>
          </a:xfrm>
          <a:prstGeom prst="rect">
            <a:avLst/>
          </a:prstGeom>
          <a:noFill/>
          <a:ln>
            <a:noFill/>
          </a:ln>
        </p:spPr>
      </p:pic>
      <p:sp>
        <p:nvSpPr>
          <p:cNvPr id="574" name="Google Shape;574;p56"/>
          <p:cNvSpPr/>
          <p:nvPr/>
        </p:nvSpPr>
        <p:spPr>
          <a:xfrm>
            <a:off x="1792350" y="5788475"/>
            <a:ext cx="8607300" cy="6885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6"/>
          <p:cNvSpPr/>
          <p:nvPr/>
        </p:nvSpPr>
        <p:spPr>
          <a:xfrm>
            <a:off x="1792350" y="5207725"/>
            <a:ext cx="8607300" cy="5808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56"/>
          <p:cNvGrpSpPr/>
          <p:nvPr/>
        </p:nvGrpSpPr>
        <p:grpSpPr>
          <a:xfrm>
            <a:off x="10688867" y="138377"/>
            <a:ext cx="1407045" cy="1438908"/>
            <a:chOff x="4908450" y="2496041"/>
            <a:chExt cx="1977575" cy="2022359"/>
          </a:xfrm>
        </p:grpSpPr>
        <p:sp>
          <p:nvSpPr>
            <p:cNvPr id="577" name="Google Shape;577;p56"/>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78" name="Google Shape;578;p56"/>
            <p:cNvPicPr preferRelativeResize="0"/>
            <p:nvPr/>
          </p:nvPicPr>
          <p:blipFill>
            <a:blip r:embed="rId4">
              <a:alphaModFix/>
            </a:blip>
            <a:stretch>
              <a:fillRect/>
            </a:stretch>
          </p:blipFill>
          <p:spPr>
            <a:xfrm>
              <a:off x="4908450" y="2496041"/>
              <a:ext cx="1876801" cy="85416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57"/>
          <p:cNvPicPr preferRelativeResize="0"/>
          <p:nvPr/>
        </p:nvPicPr>
        <p:blipFill rotWithShape="1">
          <a:blip r:embed="rId3">
            <a:alphaModFix/>
          </a:blip>
          <a:srcRect l="9612" t="1958" r="22020" b="5216"/>
          <a:stretch/>
        </p:blipFill>
        <p:spPr>
          <a:xfrm>
            <a:off x="6264825" y="2434150"/>
            <a:ext cx="4610100" cy="3537751"/>
          </a:xfrm>
          <a:prstGeom prst="rect">
            <a:avLst/>
          </a:prstGeom>
          <a:noFill/>
          <a:ln w="38100" cap="flat" cmpd="sng">
            <a:solidFill>
              <a:srgbClr val="000000"/>
            </a:solidFill>
            <a:prstDash val="solid"/>
            <a:round/>
            <a:headEnd type="none" w="sm" len="sm"/>
            <a:tailEnd type="none" w="sm" len="sm"/>
          </a:ln>
        </p:spPr>
      </p:pic>
      <p:sp>
        <p:nvSpPr>
          <p:cNvPr id="585" name="Google Shape;585;p57"/>
          <p:cNvSpPr txBox="1">
            <a:spLocks noGrp="1"/>
          </p:cNvSpPr>
          <p:nvPr>
            <p:ph type="body" idx="1"/>
          </p:nvPr>
        </p:nvSpPr>
        <p:spPr>
          <a:xfrm>
            <a:off x="1409699" y="1554480"/>
            <a:ext cx="46086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Because we can swim in it!</a:t>
            </a:r>
            <a:endParaRPr/>
          </a:p>
        </p:txBody>
      </p:sp>
      <p:sp>
        <p:nvSpPr>
          <p:cNvPr id="586" name="Google Shape;586;p57"/>
          <p:cNvSpPr txBox="1">
            <a:spLocks noGrp="1"/>
          </p:cNvSpPr>
          <p:nvPr>
            <p:ph type="body" idx="3"/>
          </p:nvPr>
        </p:nvSpPr>
        <p:spPr>
          <a:xfrm>
            <a:off x="6172200" y="1554480"/>
            <a:ext cx="4610100" cy="82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Because we use it!</a:t>
            </a:r>
            <a:endParaRPr/>
          </a:p>
        </p:txBody>
      </p:sp>
      <p:pic>
        <p:nvPicPr>
          <p:cNvPr id="587" name="Google Shape;587;p57"/>
          <p:cNvPicPr preferRelativeResize="0"/>
          <p:nvPr/>
        </p:nvPicPr>
        <p:blipFill rotWithShape="1">
          <a:blip r:embed="rId3">
            <a:alphaModFix/>
          </a:blip>
          <a:srcRect l="9612" t="1958" r="22020" b="5216"/>
          <a:stretch/>
        </p:blipFill>
        <p:spPr>
          <a:xfrm>
            <a:off x="1408950" y="2434150"/>
            <a:ext cx="4610100" cy="3537751"/>
          </a:xfrm>
          <a:prstGeom prst="rect">
            <a:avLst/>
          </a:prstGeom>
          <a:noFill/>
          <a:ln w="38100" cap="flat" cmpd="sng">
            <a:solidFill>
              <a:srgbClr val="000000"/>
            </a:solidFill>
            <a:prstDash val="solid"/>
            <a:round/>
            <a:headEnd type="none" w="sm" len="sm"/>
            <a:tailEnd type="none" w="sm" len="sm"/>
          </a:ln>
        </p:spPr>
      </p:pic>
      <p:sp>
        <p:nvSpPr>
          <p:cNvPr id="588" name="Google Shape;588;p57"/>
          <p:cNvSpPr/>
          <p:nvPr/>
        </p:nvSpPr>
        <p:spPr>
          <a:xfrm>
            <a:off x="1410450"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7"/>
          <p:cNvSpPr/>
          <p:nvPr/>
        </p:nvSpPr>
        <p:spPr>
          <a:xfrm>
            <a:off x="1410450"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7"/>
          <p:cNvSpPr/>
          <p:nvPr/>
        </p:nvSpPr>
        <p:spPr>
          <a:xfrm>
            <a:off x="6264825" y="5507550"/>
            <a:ext cx="4608600" cy="4644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7"/>
          <p:cNvSpPr/>
          <p:nvPr/>
        </p:nvSpPr>
        <p:spPr>
          <a:xfrm>
            <a:off x="6264825" y="5115450"/>
            <a:ext cx="4610100" cy="392100"/>
          </a:xfrm>
          <a:prstGeom prst="rect">
            <a:avLst/>
          </a:prstGeom>
          <a:solidFill>
            <a:srgbClr val="00B0F0">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7"/>
          <p:cNvSpPr txBox="1">
            <a:spLocks noGrp="1"/>
          </p:cNvSpPr>
          <p:nvPr>
            <p:ph type="title"/>
          </p:nvPr>
        </p:nvSpPr>
        <p:spPr>
          <a:xfrm>
            <a:off x="1410026" y="276087"/>
            <a:ext cx="9372000" cy="118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87F00"/>
              </a:buClr>
              <a:buSzPts val="3400"/>
              <a:buFont typeface="Corbel"/>
              <a:buNone/>
            </a:pPr>
            <a:r>
              <a:rPr lang="en-US"/>
              <a:t>Is groundwater part of the water cycle? </a:t>
            </a:r>
            <a:endParaRPr/>
          </a:p>
        </p:txBody>
      </p:sp>
      <p:pic>
        <p:nvPicPr>
          <p:cNvPr id="593" name="Google Shape;593;p57"/>
          <p:cNvPicPr preferRelativeResize="0"/>
          <p:nvPr/>
        </p:nvPicPr>
        <p:blipFill>
          <a:blip r:embed="rId4">
            <a:alphaModFix/>
          </a:blip>
          <a:stretch>
            <a:fillRect/>
          </a:stretch>
        </p:blipFill>
        <p:spPr>
          <a:xfrm>
            <a:off x="8233977" y="3203900"/>
            <a:ext cx="954850" cy="2663300"/>
          </a:xfrm>
          <a:prstGeom prst="rect">
            <a:avLst/>
          </a:prstGeom>
          <a:noFill/>
          <a:ln>
            <a:noFill/>
          </a:ln>
        </p:spPr>
      </p:pic>
      <p:pic>
        <p:nvPicPr>
          <p:cNvPr id="594" name="Google Shape;594;p57"/>
          <p:cNvPicPr preferRelativeResize="0"/>
          <p:nvPr/>
        </p:nvPicPr>
        <p:blipFill>
          <a:blip r:embed="rId5">
            <a:alphaModFix/>
          </a:blip>
          <a:stretch>
            <a:fillRect/>
          </a:stretch>
        </p:blipFill>
        <p:spPr>
          <a:xfrm>
            <a:off x="2687749" y="3429012"/>
            <a:ext cx="1834438" cy="1834438"/>
          </a:xfrm>
          <a:prstGeom prst="rect">
            <a:avLst/>
          </a:prstGeom>
          <a:noFill/>
          <a:ln>
            <a:noFill/>
          </a:ln>
        </p:spPr>
      </p:pic>
      <p:grpSp>
        <p:nvGrpSpPr>
          <p:cNvPr id="595" name="Google Shape;595;p57"/>
          <p:cNvGrpSpPr/>
          <p:nvPr/>
        </p:nvGrpSpPr>
        <p:grpSpPr>
          <a:xfrm>
            <a:off x="10688867" y="138377"/>
            <a:ext cx="1407045" cy="1438908"/>
            <a:chOff x="4908450" y="2496041"/>
            <a:chExt cx="1977575" cy="2022359"/>
          </a:xfrm>
        </p:grpSpPr>
        <p:sp>
          <p:nvSpPr>
            <p:cNvPr id="596" name="Google Shape;596;p57"/>
            <p:cNvSpPr txBox="1"/>
            <p:nvPr/>
          </p:nvSpPr>
          <p:spPr>
            <a:xfrm>
              <a:off x="5009225" y="3350200"/>
              <a:ext cx="1876800" cy="116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Put it in the chat!</a:t>
              </a:r>
              <a:endParaRPr sz="2100" b="1">
                <a:highlight>
                  <a:srgbClr val="6D9EEB"/>
                </a:highlight>
                <a:latin typeface="Playfair Display"/>
                <a:ea typeface="Playfair Display"/>
                <a:cs typeface="Playfair Display"/>
                <a:sym typeface="Playfair Display"/>
              </a:endParaRPr>
            </a:p>
          </p:txBody>
        </p:sp>
        <p:pic>
          <p:nvPicPr>
            <p:cNvPr id="597" name="Google Shape;597;p57"/>
            <p:cNvPicPr preferRelativeResize="0"/>
            <p:nvPr/>
          </p:nvPicPr>
          <p:blipFill>
            <a:blip r:embed="rId6">
              <a:alphaModFix/>
            </a:blip>
            <a:stretch>
              <a:fillRect/>
            </a:stretch>
          </p:blipFill>
          <p:spPr>
            <a:xfrm>
              <a:off x="4908450" y="2496041"/>
              <a:ext cx="1876801" cy="854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85"/>
                                        </p:tgtEl>
                                      </p:cBhvr>
                                    </p:animEffect>
                                    <p:set>
                                      <p:cBhvr>
                                        <p:cTn id="7" dur="1" fill="hold">
                                          <p:stCondLst>
                                            <p:cond delay="1000"/>
                                          </p:stCondLst>
                                        </p:cTn>
                                        <p:tgtEl>
                                          <p:spTgt spid="58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87"/>
                                        </p:tgtEl>
                                      </p:cBhvr>
                                    </p:animEffect>
                                    <p:set>
                                      <p:cBhvr>
                                        <p:cTn id="10" dur="1" fill="hold">
                                          <p:stCondLst>
                                            <p:cond delay="1000"/>
                                          </p:stCondLst>
                                        </p:cTn>
                                        <p:tgtEl>
                                          <p:spTgt spid="58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88"/>
                                        </p:tgtEl>
                                      </p:cBhvr>
                                    </p:animEffect>
                                    <p:set>
                                      <p:cBhvr>
                                        <p:cTn id="13" dur="1" fill="hold">
                                          <p:stCondLst>
                                            <p:cond delay="1000"/>
                                          </p:stCondLst>
                                        </p:cTn>
                                        <p:tgtEl>
                                          <p:spTgt spid="58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89"/>
                                        </p:tgtEl>
                                      </p:cBhvr>
                                    </p:animEffect>
                                    <p:set>
                                      <p:cBhvr>
                                        <p:cTn id="16" dur="1" fill="hold">
                                          <p:stCondLst>
                                            <p:cond delay="1000"/>
                                          </p:stCondLst>
                                        </p:cTn>
                                        <p:tgtEl>
                                          <p:spTgt spid="58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594"/>
                                        </p:tgtEl>
                                      </p:cBhvr>
                                    </p:animEffect>
                                    <p:set>
                                      <p:cBhvr>
                                        <p:cTn id="19" dur="1" fill="hold">
                                          <p:stCondLst>
                                            <p:cond delay="1000"/>
                                          </p:stCondLst>
                                        </p:cTn>
                                        <p:tgtEl>
                                          <p:spTgt spid="5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8"/>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03" name="Google Shape;603;p58"/>
          <p:cNvSpPr txBox="1">
            <a:spLocks noGrp="1"/>
          </p:cNvSpPr>
          <p:nvPr>
            <p:ph type="dt" idx="10"/>
          </p:nvPr>
        </p:nvSpPr>
        <p:spPr>
          <a:xfrm>
            <a:off x="453403" y="6629400"/>
            <a:ext cx="1000662"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1/6/2021</a:t>
            </a:r>
            <a:endParaRPr/>
          </a:p>
        </p:txBody>
      </p:sp>
      <p:sp>
        <p:nvSpPr>
          <p:cNvPr id="604" name="Google Shape;604;p58"/>
          <p:cNvSpPr/>
          <p:nvPr/>
        </p:nvSpPr>
        <p:spPr>
          <a:xfrm>
            <a:off x="3792149" y="928493"/>
            <a:ext cx="3806100" cy="3291600"/>
          </a:xfrm>
          <a:prstGeom prst="wedgeEllipseCallout">
            <a:avLst>
              <a:gd name="adj1" fmla="val 50364"/>
              <a:gd name="adj2" fmla="val 46777"/>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300" b="1" i="1">
                <a:solidFill>
                  <a:srgbClr val="687F00"/>
                </a:solidFill>
                <a:latin typeface="Corbel"/>
                <a:ea typeface="Corbel"/>
                <a:cs typeface="Corbel"/>
                <a:sym typeface="Corbel"/>
              </a:rPr>
              <a:t>Great Job!</a:t>
            </a:r>
            <a:endParaRPr sz="300"/>
          </a:p>
          <a:p>
            <a:pPr marL="0" marR="0" lvl="0" indent="0" algn="l" rtl="0">
              <a:spcBef>
                <a:spcPts val="0"/>
              </a:spcBef>
              <a:spcAft>
                <a:spcPts val="0"/>
              </a:spcAft>
              <a:buNone/>
            </a:pPr>
            <a:endParaRPr sz="2100" b="1" i="1">
              <a:solidFill>
                <a:srgbClr val="687F00"/>
              </a:solidFill>
              <a:latin typeface="Corbel"/>
              <a:ea typeface="Corbel"/>
              <a:cs typeface="Corbel"/>
              <a:sym typeface="Corbel"/>
            </a:endParaRPr>
          </a:p>
          <a:p>
            <a:pPr marL="0" marR="0" lvl="0" indent="0" algn="l" rtl="0">
              <a:spcBef>
                <a:spcPts val="0"/>
              </a:spcBef>
              <a:spcAft>
                <a:spcPts val="0"/>
              </a:spcAft>
              <a:buNone/>
            </a:pPr>
            <a:r>
              <a:rPr lang="en-US" sz="4300" b="1" i="1">
                <a:solidFill>
                  <a:srgbClr val="687F00"/>
                </a:solidFill>
                <a:latin typeface="Corbel"/>
                <a:ea typeface="Corbel"/>
                <a:cs typeface="Corbel"/>
                <a:sym typeface="Corbel"/>
              </a:rPr>
              <a:t>Thanks Everyone!</a:t>
            </a:r>
            <a:endParaRPr sz="300"/>
          </a:p>
        </p:txBody>
      </p:sp>
      <p:pic>
        <p:nvPicPr>
          <p:cNvPr id="605" name="Google Shape;605;p58" descr="Shape&#10;&#10;Description automatically generated"/>
          <p:cNvPicPr preferRelativeResize="0"/>
          <p:nvPr/>
        </p:nvPicPr>
        <p:blipFill rotWithShape="1">
          <a:blip r:embed="rId3">
            <a:alphaModFix/>
          </a:blip>
          <a:srcRect/>
          <a:stretch/>
        </p:blipFill>
        <p:spPr>
          <a:xfrm>
            <a:off x="7083874" y="2746997"/>
            <a:ext cx="3235337" cy="3882403"/>
          </a:xfrm>
          <a:prstGeom prst="rect">
            <a:avLst/>
          </a:prstGeom>
          <a:noFill/>
          <a:ln>
            <a:noFill/>
          </a:ln>
        </p:spPr>
      </p:pic>
      <p:pic>
        <p:nvPicPr>
          <p:cNvPr id="606" name="Google Shape;606;p58" descr="Logo, company name&#10;&#10;Description automatically generated"/>
          <p:cNvPicPr preferRelativeResize="0"/>
          <p:nvPr/>
        </p:nvPicPr>
        <p:blipFill rotWithShape="1">
          <a:blip r:embed="rId4">
            <a:alphaModFix/>
          </a:blip>
          <a:srcRect/>
          <a:stretch/>
        </p:blipFill>
        <p:spPr>
          <a:xfrm>
            <a:off x="9518373" y="190718"/>
            <a:ext cx="2439124" cy="1475551"/>
          </a:xfrm>
          <a:prstGeom prst="rect">
            <a:avLst/>
          </a:prstGeom>
          <a:noFill/>
          <a:ln>
            <a:noFill/>
          </a:ln>
        </p:spPr>
      </p:pic>
      <p:pic>
        <p:nvPicPr>
          <p:cNvPr id="607" name="Google Shape;607;p58"/>
          <p:cNvPicPr preferRelativeResize="0"/>
          <p:nvPr/>
        </p:nvPicPr>
        <p:blipFill rotWithShape="1">
          <a:blip r:embed="rId5">
            <a:alphaModFix/>
          </a:blip>
          <a:srcRect/>
          <a:stretch/>
        </p:blipFill>
        <p:spPr>
          <a:xfrm>
            <a:off x="205201" y="5242395"/>
            <a:ext cx="4431948" cy="9651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9"/>
          <p:cNvPicPr preferRelativeResize="0">
            <a:picLocks noGrp="1"/>
          </p:cNvPicPr>
          <p:nvPr>
            <p:ph type="body" idx="1"/>
          </p:nvPr>
        </p:nvPicPr>
        <p:blipFill rotWithShape="1">
          <a:blip r:embed="rId3">
            <a:alphaModFix/>
          </a:blip>
          <a:srcRect l="4464" r="15246"/>
          <a:stretch/>
        </p:blipFill>
        <p:spPr>
          <a:xfrm>
            <a:off x="2538700" y="1293325"/>
            <a:ext cx="7114800" cy="5336100"/>
          </a:xfrm>
          <a:prstGeom prst="rect">
            <a:avLst/>
          </a:prstGeom>
          <a:noFill/>
          <a:ln>
            <a:noFill/>
          </a:ln>
        </p:spPr>
      </p:pic>
      <p:sp>
        <p:nvSpPr>
          <p:cNvPr id="137" name="Google Shape;137;p19"/>
          <p:cNvSpPr txBox="1">
            <a:spLocks noGrp="1"/>
          </p:cNvSpPr>
          <p:nvPr>
            <p:ph type="title"/>
          </p:nvPr>
        </p:nvSpPr>
        <p:spPr>
          <a:xfrm>
            <a:off x="986800" y="406425"/>
            <a:ext cx="10218600" cy="668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r>
              <a:rPr lang="en-US"/>
              <a:t>Will the water move through the gravel?</a:t>
            </a:r>
            <a:endParaRPr/>
          </a:p>
        </p:txBody>
      </p:sp>
      <p:grpSp>
        <p:nvGrpSpPr>
          <p:cNvPr id="138" name="Google Shape;138;p19"/>
          <p:cNvGrpSpPr/>
          <p:nvPr/>
        </p:nvGrpSpPr>
        <p:grpSpPr>
          <a:xfrm>
            <a:off x="10381000" y="251875"/>
            <a:ext cx="1551600" cy="1126800"/>
            <a:chOff x="7763800" y="3958650"/>
            <a:chExt cx="1551600" cy="1126800"/>
          </a:xfrm>
        </p:grpSpPr>
        <p:sp>
          <p:nvSpPr>
            <p:cNvPr id="139" name="Google Shape;139;p19"/>
            <p:cNvSpPr txBox="1"/>
            <p:nvPr/>
          </p:nvSpPr>
          <p:spPr>
            <a:xfrm>
              <a:off x="7763800" y="3958650"/>
              <a:ext cx="1551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Just say it!</a:t>
              </a:r>
              <a:endParaRPr sz="2100" b="1">
                <a:highlight>
                  <a:srgbClr val="6D9EEB"/>
                </a:highlight>
                <a:latin typeface="Playfair Display"/>
                <a:ea typeface="Playfair Display"/>
                <a:cs typeface="Playfair Display"/>
                <a:sym typeface="Playfair Display"/>
              </a:endParaRPr>
            </a:p>
          </p:txBody>
        </p:sp>
        <p:pic>
          <p:nvPicPr>
            <p:cNvPr id="140" name="Google Shape;140;p19"/>
            <p:cNvPicPr preferRelativeResize="0"/>
            <p:nvPr/>
          </p:nvPicPr>
          <p:blipFill>
            <a:blip r:embed="rId4">
              <a:alphaModFix/>
            </a:blip>
            <a:stretch>
              <a:fillRect/>
            </a:stretch>
          </p:blipFill>
          <p:spPr>
            <a:xfrm>
              <a:off x="7803725" y="4422625"/>
              <a:ext cx="1242799" cy="662825"/>
            </a:xfrm>
            <a:prstGeom prst="rect">
              <a:avLst/>
            </a:prstGeom>
            <a:noFill/>
            <a:ln>
              <a:noFill/>
            </a:ln>
          </p:spPr>
        </p:pic>
      </p:grpSp>
      <p:sp>
        <p:nvSpPr>
          <p:cNvPr id="141" name="Google Shape;141;p19"/>
          <p:cNvSpPr/>
          <p:nvPr/>
        </p:nvSpPr>
        <p:spPr>
          <a:xfrm>
            <a:off x="4008300" y="4272325"/>
            <a:ext cx="1878600" cy="1786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986700" y="406450"/>
            <a:ext cx="10218600" cy="668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87F00"/>
              </a:buClr>
              <a:buSzPts val="3400"/>
              <a:buFont typeface="Corbel"/>
              <a:buNone/>
            </a:pPr>
            <a:endParaRPr/>
          </a:p>
          <a:p>
            <a:pPr marL="0" lvl="0" indent="0" algn="l" rtl="0">
              <a:spcBef>
                <a:spcPts val="0"/>
              </a:spcBef>
              <a:spcAft>
                <a:spcPts val="0"/>
              </a:spcAft>
              <a:buClr>
                <a:srgbClr val="687F00"/>
              </a:buClr>
              <a:buSzPts val="3400"/>
              <a:buFont typeface="Corbel"/>
              <a:buNone/>
            </a:pPr>
            <a:r>
              <a:rPr lang="en-US"/>
              <a:t>If so, how long will it take for the water to get out?</a:t>
            </a:r>
            <a:endParaRPr/>
          </a:p>
        </p:txBody>
      </p:sp>
      <p:pic>
        <p:nvPicPr>
          <p:cNvPr id="148" name="Google Shape;148;p20" title="Predict time gravel 21.mp4">
            <a:hlinkClick r:id="rId3"/>
          </p:cNvPr>
          <p:cNvPicPr preferRelativeResize="0"/>
          <p:nvPr/>
        </p:nvPicPr>
        <p:blipFill>
          <a:blip r:embed="rId4">
            <a:alphaModFix/>
          </a:blip>
          <a:stretch>
            <a:fillRect/>
          </a:stretch>
        </p:blipFill>
        <p:spPr>
          <a:xfrm>
            <a:off x="2538587" y="1293325"/>
            <a:ext cx="7114825" cy="5336075"/>
          </a:xfrm>
          <a:prstGeom prst="rect">
            <a:avLst/>
          </a:prstGeom>
          <a:noFill/>
          <a:ln>
            <a:noFill/>
          </a:ln>
        </p:spPr>
      </p:pic>
      <p:grpSp>
        <p:nvGrpSpPr>
          <p:cNvPr id="149" name="Google Shape;149;p20"/>
          <p:cNvGrpSpPr/>
          <p:nvPr/>
        </p:nvGrpSpPr>
        <p:grpSpPr>
          <a:xfrm>
            <a:off x="10381000" y="251875"/>
            <a:ext cx="1551600" cy="1126800"/>
            <a:chOff x="7763800" y="3958650"/>
            <a:chExt cx="1551600" cy="1126800"/>
          </a:xfrm>
        </p:grpSpPr>
        <p:sp>
          <p:nvSpPr>
            <p:cNvPr id="150" name="Google Shape;150;p20"/>
            <p:cNvSpPr txBox="1"/>
            <p:nvPr/>
          </p:nvSpPr>
          <p:spPr>
            <a:xfrm>
              <a:off x="7763800" y="3958650"/>
              <a:ext cx="1551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Just say it!</a:t>
              </a:r>
              <a:endParaRPr sz="2100" b="1">
                <a:highlight>
                  <a:srgbClr val="6D9EEB"/>
                </a:highlight>
                <a:latin typeface="Playfair Display"/>
                <a:ea typeface="Playfair Display"/>
                <a:cs typeface="Playfair Display"/>
                <a:sym typeface="Playfair Display"/>
              </a:endParaRPr>
            </a:p>
          </p:txBody>
        </p:sp>
        <p:pic>
          <p:nvPicPr>
            <p:cNvPr id="151" name="Google Shape;151;p20"/>
            <p:cNvPicPr preferRelativeResize="0"/>
            <p:nvPr/>
          </p:nvPicPr>
          <p:blipFill>
            <a:blip r:embed="rId5">
              <a:alphaModFix/>
            </a:blip>
            <a:stretch>
              <a:fillRect/>
            </a:stretch>
          </p:blipFill>
          <p:spPr>
            <a:xfrm>
              <a:off x="7803725" y="4422625"/>
              <a:ext cx="1242799" cy="66282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858262" y="79729"/>
            <a:ext cx="9371949" cy="118356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87F00"/>
              </a:buClr>
              <a:buSzPts val="3400"/>
              <a:buFont typeface="Corbel"/>
              <a:buNone/>
            </a:pPr>
            <a:r>
              <a:rPr lang="en-US" i="1"/>
              <a:t>Let’s test this…</a:t>
            </a:r>
            <a:endParaRPr/>
          </a:p>
        </p:txBody>
      </p:sp>
      <p:pic>
        <p:nvPicPr>
          <p:cNvPr id="158" name="Google Shape;158;p21" title="Gravel exp-21.mp4">
            <a:hlinkClick r:id="rId3"/>
          </p:cNvPr>
          <p:cNvPicPr preferRelativeResize="0"/>
          <p:nvPr/>
        </p:nvPicPr>
        <p:blipFill>
          <a:blip r:embed="rId4">
            <a:alphaModFix/>
          </a:blip>
          <a:stretch>
            <a:fillRect/>
          </a:stretch>
        </p:blipFill>
        <p:spPr>
          <a:xfrm>
            <a:off x="2397613" y="1081825"/>
            <a:ext cx="7396766" cy="5547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87F00"/>
              </a:buClr>
              <a:buSzPts val="3400"/>
              <a:buFont typeface="Corbel"/>
              <a:buNone/>
            </a:pPr>
            <a:r>
              <a:rPr lang="en-US" i="1"/>
              <a:t>Will the water move through the sand? </a:t>
            </a:r>
            <a:endParaRPr i="1"/>
          </a:p>
          <a:p>
            <a:pPr marL="0" lvl="0" indent="0" algn="l" rtl="0">
              <a:spcBef>
                <a:spcPts val="0"/>
              </a:spcBef>
              <a:spcAft>
                <a:spcPts val="0"/>
              </a:spcAft>
              <a:buClr>
                <a:srgbClr val="687F00"/>
              </a:buClr>
              <a:buSzPts val="3400"/>
              <a:buFont typeface="Corbel"/>
              <a:buNone/>
            </a:pPr>
            <a:r>
              <a:rPr lang="en-US" i="1"/>
              <a:t>If so, how long will it take?</a:t>
            </a:r>
            <a:endParaRPr i="1"/>
          </a:p>
        </p:txBody>
      </p:sp>
      <p:pic>
        <p:nvPicPr>
          <p:cNvPr id="165" name="Google Shape;165;p22"/>
          <p:cNvPicPr preferRelativeResize="0">
            <a:picLocks noGrp="1"/>
          </p:cNvPicPr>
          <p:nvPr>
            <p:ph type="body" idx="1"/>
          </p:nvPr>
        </p:nvPicPr>
        <p:blipFill rotWithShape="1">
          <a:blip r:embed="rId3">
            <a:alphaModFix/>
          </a:blip>
          <a:srcRect/>
          <a:stretch/>
        </p:blipFill>
        <p:spPr>
          <a:xfrm>
            <a:off x="1665150" y="1552125"/>
            <a:ext cx="8861700" cy="4984800"/>
          </a:xfrm>
          <a:prstGeom prst="rect">
            <a:avLst/>
          </a:prstGeom>
          <a:noFill/>
          <a:ln>
            <a:noFill/>
          </a:ln>
        </p:spPr>
      </p:pic>
      <p:sp>
        <p:nvSpPr>
          <p:cNvPr id="166" name="Google Shape;166;p22"/>
          <p:cNvSpPr/>
          <p:nvPr/>
        </p:nvSpPr>
        <p:spPr>
          <a:xfrm>
            <a:off x="5578600" y="4541250"/>
            <a:ext cx="1878600" cy="1786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22"/>
          <p:cNvGrpSpPr/>
          <p:nvPr/>
        </p:nvGrpSpPr>
        <p:grpSpPr>
          <a:xfrm>
            <a:off x="10381000" y="251875"/>
            <a:ext cx="1551600" cy="1126800"/>
            <a:chOff x="7763800" y="3958650"/>
            <a:chExt cx="1551600" cy="1126800"/>
          </a:xfrm>
        </p:grpSpPr>
        <p:sp>
          <p:nvSpPr>
            <p:cNvPr id="168" name="Google Shape;168;p22"/>
            <p:cNvSpPr txBox="1"/>
            <p:nvPr/>
          </p:nvSpPr>
          <p:spPr>
            <a:xfrm>
              <a:off x="7763800" y="3958650"/>
              <a:ext cx="1551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highlight>
                    <a:srgbClr val="6D9EEB"/>
                  </a:highlight>
                  <a:latin typeface="Playfair Display"/>
                  <a:ea typeface="Playfair Display"/>
                  <a:cs typeface="Playfair Display"/>
                  <a:sym typeface="Playfair Display"/>
                </a:rPr>
                <a:t>Just say it!</a:t>
              </a:r>
              <a:endParaRPr sz="2100" b="1">
                <a:highlight>
                  <a:srgbClr val="6D9EEB"/>
                </a:highlight>
                <a:latin typeface="Playfair Display"/>
                <a:ea typeface="Playfair Display"/>
                <a:cs typeface="Playfair Display"/>
                <a:sym typeface="Playfair Display"/>
              </a:endParaRPr>
            </a:p>
          </p:txBody>
        </p:sp>
        <p:pic>
          <p:nvPicPr>
            <p:cNvPr id="169" name="Google Shape;169;p22"/>
            <p:cNvPicPr preferRelativeResize="0"/>
            <p:nvPr/>
          </p:nvPicPr>
          <p:blipFill>
            <a:blip r:embed="rId4">
              <a:alphaModFix/>
            </a:blip>
            <a:stretch>
              <a:fillRect/>
            </a:stretch>
          </p:blipFill>
          <p:spPr>
            <a:xfrm>
              <a:off x="7803725" y="4422625"/>
              <a:ext cx="1242799" cy="66282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1523876" y="12"/>
            <a:ext cx="9372000" cy="1183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87F00"/>
              </a:buClr>
              <a:buSzPts val="3400"/>
              <a:buFont typeface="Corbel"/>
              <a:buNone/>
            </a:pPr>
            <a:r>
              <a:rPr lang="en-US" i="1"/>
              <a:t>Let’s test it out!</a:t>
            </a:r>
            <a:endParaRPr/>
          </a:p>
        </p:txBody>
      </p:sp>
      <p:pic>
        <p:nvPicPr>
          <p:cNvPr id="176" name="Google Shape;176;p23" title="sand exp time 21.mp4">
            <a:hlinkClick r:id="rId3"/>
          </p:cNvPr>
          <p:cNvPicPr preferRelativeResize="0"/>
          <p:nvPr/>
        </p:nvPicPr>
        <p:blipFill>
          <a:blip r:embed="rId4">
            <a:alphaModFix/>
          </a:blip>
          <a:stretch>
            <a:fillRect/>
          </a:stretch>
        </p:blipFill>
        <p:spPr>
          <a:xfrm>
            <a:off x="2350512" y="1011150"/>
            <a:ext cx="7490975" cy="5618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ology 16x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3597</Words>
  <Application>Microsoft Office PowerPoint</Application>
  <PresentationFormat>Widescreen</PresentationFormat>
  <Paragraphs>319</Paragraphs>
  <Slides>44</Slides>
  <Notes>44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Corbel</vt:lpstr>
      <vt:lpstr>Arial</vt:lpstr>
      <vt:lpstr>Playfair Display</vt:lpstr>
      <vt:lpstr>Ecology 16x9</vt:lpstr>
      <vt:lpstr>Simple Light</vt:lpstr>
      <vt:lpstr>Build Your Own Groundwater Model</vt:lpstr>
      <vt:lpstr>Ground Rules</vt:lpstr>
      <vt:lpstr>Does water move through earth materials?</vt:lpstr>
      <vt:lpstr>Ask yourself:  Will water move through the gravel? </vt:lpstr>
      <vt:lpstr>Will the water move through the gravel?</vt:lpstr>
      <vt:lpstr> If so, how long will it take for the water to get out?</vt:lpstr>
      <vt:lpstr>Let’s test this…</vt:lpstr>
      <vt:lpstr>Will the water move through the sand?  If so, how long will it take?</vt:lpstr>
      <vt:lpstr>Let’s test it out!</vt:lpstr>
      <vt:lpstr>Does water move through earth materials?</vt:lpstr>
      <vt:lpstr>Why do you think water moves faster through gravel than through sand? </vt:lpstr>
      <vt:lpstr>How Does the Groundwater System Work?</vt:lpstr>
      <vt:lpstr>PowerPoint Presentation</vt:lpstr>
      <vt:lpstr>2-D Picture Model</vt:lpstr>
      <vt:lpstr>Create a mountain in your model</vt:lpstr>
      <vt:lpstr>How does water get into the ground?</vt:lpstr>
      <vt:lpstr>Make it rain on your model….</vt:lpstr>
      <vt:lpstr>How Does Water Get Into the Groundwater System?</vt:lpstr>
      <vt:lpstr>Groundwater moves through spaces between the earth materials.</vt:lpstr>
      <vt:lpstr>Low points in the ground become filled with water. In nature, what do we call these low points now filled with water?</vt:lpstr>
      <vt:lpstr>So why do we care about groundwater??</vt:lpstr>
      <vt:lpstr>We use groundwater!</vt:lpstr>
      <vt:lpstr>How do we get water out of the ground to use it? </vt:lpstr>
      <vt:lpstr>PowerPoint Presentation</vt:lpstr>
      <vt:lpstr>PowerPoint Presentation</vt:lpstr>
      <vt:lpstr>PowerPoint Presentation</vt:lpstr>
      <vt:lpstr>What did you observe?</vt:lpstr>
      <vt:lpstr>PowerPoint Presentation</vt:lpstr>
      <vt:lpstr>Why did the surface water level go down when we pumped water out of the ground? </vt:lpstr>
      <vt:lpstr>Is groundwater part of the water cycle? </vt:lpstr>
      <vt:lpstr>Let’s Review What We Have Learned!</vt:lpstr>
      <vt:lpstr>Did the water move faster through the gravel or sand?</vt:lpstr>
      <vt:lpstr>Did the water move faster through the gravel or sand?</vt:lpstr>
      <vt:lpstr>When it rained, which direction did the water flow FIRST? </vt:lpstr>
      <vt:lpstr>When it rained, which direction did the water flow FIRST? </vt:lpstr>
      <vt:lpstr>What does this picture show about groundwater?</vt:lpstr>
      <vt:lpstr>What does this picture show about groundwater?</vt:lpstr>
      <vt:lpstr>Why did the surface water level go down when we pumped water out of the ground? </vt:lpstr>
      <vt:lpstr>Why did the surface water level go down when we pumped water out of the ground? </vt:lpstr>
      <vt:lpstr>Is groundwater part of the water cycle? </vt:lpstr>
      <vt:lpstr>Is groundwater part of the water cycle? </vt:lpstr>
      <vt:lpstr>Why do we care about groundwater?</vt:lpstr>
      <vt:lpstr>Is groundwater part of the water cycle?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Groundwater System</dc:title>
  <dc:creator>Hurlbut, Sandra S - (shurlbut)</dc:creator>
  <cp:lastModifiedBy>Hurlbut, Sandra S - (shurlbut)</cp:lastModifiedBy>
  <cp:revision>3</cp:revision>
  <dcterms:modified xsi:type="dcterms:W3CDTF">2021-03-11T18:06:05Z</dcterms:modified>
</cp:coreProperties>
</file>