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2"/>
  </p:notesMasterIdLst>
  <p:sldIdLst>
    <p:sldId id="261" r:id="rId2"/>
    <p:sldId id="292" r:id="rId3"/>
    <p:sldId id="287" r:id="rId4"/>
    <p:sldId id="277" r:id="rId5"/>
    <p:sldId id="283" r:id="rId6"/>
    <p:sldId id="279" r:id="rId7"/>
    <p:sldId id="280" r:id="rId8"/>
    <p:sldId id="281" r:id="rId9"/>
    <p:sldId id="282" r:id="rId10"/>
    <p:sldId id="28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6DACCC2-424E-CF46-A708-F87682E1335C}">
          <p14:sldIdLst>
            <p14:sldId id="261"/>
            <p14:sldId id="292"/>
            <p14:sldId id="287"/>
            <p14:sldId id="277"/>
            <p14:sldId id="283"/>
            <p14:sldId id="279"/>
            <p14:sldId id="280"/>
            <p14:sldId id="281"/>
            <p14:sldId id="282"/>
            <p14:sldId id="28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 Ann Stoll" initials="MA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4CBFC2"/>
    <a:srgbClr val="F2624C"/>
    <a:srgbClr val="96C93D"/>
    <a:srgbClr val="FBAA35"/>
    <a:srgbClr val="00FD2A"/>
    <a:srgbClr val="205D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70" autoAdjust="0"/>
    <p:restoredTop sz="67603" autoAdjust="0"/>
  </p:normalViewPr>
  <p:slideViewPr>
    <p:cSldViewPr snapToGrid="0">
      <p:cViewPr varScale="1">
        <p:scale>
          <a:sx n="48" d="100"/>
          <a:sy n="48" d="100"/>
        </p:scale>
        <p:origin x="167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FDCCD4-E165-4A4F-A56A-96E996DCC5C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3D5B0D2-9DCD-4FA3-A14A-32E127DB6204}">
      <dgm:prSet phldrT="[Text]"/>
      <dgm:spPr/>
      <dgm:t>
        <a:bodyPr/>
        <a:lstStyle/>
        <a:p>
          <a:r>
            <a:rPr lang="en-US" dirty="0"/>
            <a:t>Already Know …</a:t>
          </a:r>
        </a:p>
      </dgm:t>
    </dgm:pt>
    <dgm:pt modelId="{7649C5F1-0335-48BE-BDD5-8A07BD30FA0A}" type="parTrans" cxnId="{D29D3838-CF59-4479-9937-8AFDD23CF021}">
      <dgm:prSet/>
      <dgm:spPr/>
      <dgm:t>
        <a:bodyPr/>
        <a:lstStyle/>
        <a:p>
          <a:endParaRPr lang="en-US"/>
        </a:p>
      </dgm:t>
    </dgm:pt>
    <dgm:pt modelId="{4DCA5E90-2889-4BC0-8F81-2E4DE7013B4D}" type="sibTrans" cxnId="{D29D3838-CF59-4479-9937-8AFDD23CF021}">
      <dgm:prSet/>
      <dgm:spPr/>
      <dgm:t>
        <a:bodyPr/>
        <a:lstStyle/>
        <a:p>
          <a:endParaRPr lang="en-US"/>
        </a:p>
      </dgm:t>
    </dgm:pt>
    <dgm:pt modelId="{2D09E8E6-A07D-4BBA-A372-1E24A295B113}">
      <dgm:prSet phldrT="[Text]" phldr="1"/>
      <dgm:spPr/>
      <dgm:t>
        <a:bodyPr/>
        <a:lstStyle/>
        <a:p>
          <a:endParaRPr lang="en-US"/>
        </a:p>
      </dgm:t>
    </dgm:pt>
    <dgm:pt modelId="{7755837C-3A9A-4AFF-BE28-C442B11F9AD7}" type="parTrans" cxnId="{14C647FA-763F-46C9-8F8F-5FC79FC17F5E}">
      <dgm:prSet/>
      <dgm:spPr/>
      <dgm:t>
        <a:bodyPr/>
        <a:lstStyle/>
        <a:p>
          <a:endParaRPr lang="en-US"/>
        </a:p>
      </dgm:t>
    </dgm:pt>
    <dgm:pt modelId="{72A60C28-A56A-415B-86E0-23CE0188B6FC}" type="sibTrans" cxnId="{14C647FA-763F-46C9-8F8F-5FC79FC17F5E}">
      <dgm:prSet/>
      <dgm:spPr/>
      <dgm:t>
        <a:bodyPr/>
        <a:lstStyle/>
        <a:p>
          <a:endParaRPr lang="en-US"/>
        </a:p>
      </dgm:t>
    </dgm:pt>
    <dgm:pt modelId="{05A00911-7B67-4C2F-A31E-C62D75CEE0EB}">
      <dgm:prSet phldrT="[Text]" phldr="1"/>
      <dgm:spPr/>
      <dgm:t>
        <a:bodyPr/>
        <a:lstStyle/>
        <a:p>
          <a:endParaRPr lang="en-US"/>
        </a:p>
      </dgm:t>
    </dgm:pt>
    <dgm:pt modelId="{1DFA420F-1415-4603-9705-9FEC313182F4}" type="parTrans" cxnId="{F20C5822-6E5B-4942-9013-2EAF667DB0DD}">
      <dgm:prSet/>
      <dgm:spPr/>
      <dgm:t>
        <a:bodyPr/>
        <a:lstStyle/>
        <a:p>
          <a:endParaRPr lang="en-US"/>
        </a:p>
      </dgm:t>
    </dgm:pt>
    <dgm:pt modelId="{75AEF367-904A-4840-A699-0173BBE6B075}" type="sibTrans" cxnId="{F20C5822-6E5B-4942-9013-2EAF667DB0DD}">
      <dgm:prSet/>
      <dgm:spPr/>
      <dgm:t>
        <a:bodyPr/>
        <a:lstStyle/>
        <a:p>
          <a:endParaRPr lang="en-US"/>
        </a:p>
      </dgm:t>
    </dgm:pt>
    <dgm:pt modelId="{F032138A-9DB2-4B77-97EF-2BA1C8898311}">
      <dgm:prSet phldrT="[Text]"/>
      <dgm:spPr/>
      <dgm:t>
        <a:bodyPr/>
        <a:lstStyle/>
        <a:p>
          <a:r>
            <a:rPr lang="en-US" dirty="0"/>
            <a:t>Facts I’ve Learned …</a:t>
          </a:r>
        </a:p>
      </dgm:t>
    </dgm:pt>
    <dgm:pt modelId="{DC7493FD-CFFC-45C7-9D9A-D577EBD93C06}" type="parTrans" cxnId="{7ADB19D2-F091-4557-B4CC-A74BCD04B8B3}">
      <dgm:prSet/>
      <dgm:spPr/>
      <dgm:t>
        <a:bodyPr/>
        <a:lstStyle/>
        <a:p>
          <a:endParaRPr lang="en-US"/>
        </a:p>
      </dgm:t>
    </dgm:pt>
    <dgm:pt modelId="{C7786B8F-1EB7-41B3-AB78-40B3A467F9EA}" type="sibTrans" cxnId="{7ADB19D2-F091-4557-B4CC-A74BCD04B8B3}">
      <dgm:prSet/>
      <dgm:spPr/>
      <dgm:t>
        <a:bodyPr/>
        <a:lstStyle/>
        <a:p>
          <a:endParaRPr lang="en-US"/>
        </a:p>
      </dgm:t>
    </dgm:pt>
    <dgm:pt modelId="{9FD185D3-197D-41AF-8DFE-036E3CE9A0C1}">
      <dgm:prSet phldrT="[Text]" phldr="1"/>
      <dgm:spPr/>
      <dgm:t>
        <a:bodyPr/>
        <a:lstStyle/>
        <a:p>
          <a:endParaRPr lang="en-US"/>
        </a:p>
      </dgm:t>
    </dgm:pt>
    <dgm:pt modelId="{0CBB89DE-F74B-4332-8037-BA2D51F2E07C}" type="parTrans" cxnId="{660D33D2-3D11-4110-B940-2D2FD26B01A3}">
      <dgm:prSet/>
      <dgm:spPr/>
      <dgm:t>
        <a:bodyPr/>
        <a:lstStyle/>
        <a:p>
          <a:endParaRPr lang="en-US"/>
        </a:p>
      </dgm:t>
    </dgm:pt>
    <dgm:pt modelId="{3D1E52E8-FB3D-4DA2-BD98-8E79C8F34459}" type="sibTrans" cxnId="{660D33D2-3D11-4110-B940-2D2FD26B01A3}">
      <dgm:prSet/>
      <dgm:spPr/>
      <dgm:t>
        <a:bodyPr/>
        <a:lstStyle/>
        <a:p>
          <a:endParaRPr lang="en-US"/>
        </a:p>
      </dgm:t>
    </dgm:pt>
    <dgm:pt modelId="{65DC6F9D-277D-4CD9-8090-EF295691A9B7}">
      <dgm:prSet phldrT="[Text]" phldr="1"/>
      <dgm:spPr/>
      <dgm:t>
        <a:bodyPr/>
        <a:lstStyle/>
        <a:p>
          <a:endParaRPr lang="en-US" dirty="0"/>
        </a:p>
      </dgm:t>
    </dgm:pt>
    <dgm:pt modelId="{F7BF8C26-5232-4E04-9909-FE77185459A0}" type="parTrans" cxnId="{72C806C2-87E3-4F1D-9BEB-0A3712F89D2C}">
      <dgm:prSet/>
      <dgm:spPr/>
      <dgm:t>
        <a:bodyPr/>
        <a:lstStyle/>
        <a:p>
          <a:endParaRPr lang="en-US"/>
        </a:p>
      </dgm:t>
    </dgm:pt>
    <dgm:pt modelId="{ADE009C3-32E4-4A5E-9430-FA7698AEA4CC}" type="sibTrans" cxnId="{72C806C2-87E3-4F1D-9BEB-0A3712F89D2C}">
      <dgm:prSet/>
      <dgm:spPr/>
      <dgm:t>
        <a:bodyPr/>
        <a:lstStyle/>
        <a:p>
          <a:endParaRPr lang="en-US"/>
        </a:p>
      </dgm:t>
    </dgm:pt>
    <dgm:pt modelId="{00D8D743-6AB8-40EA-BF4D-619D951CE5E3}">
      <dgm:prSet phldrT="[Text]"/>
      <dgm:spPr/>
      <dgm:t>
        <a:bodyPr/>
        <a:lstStyle/>
        <a:p>
          <a:r>
            <a:rPr lang="en-US" dirty="0"/>
            <a:t>Questions I still have … </a:t>
          </a:r>
        </a:p>
      </dgm:t>
    </dgm:pt>
    <dgm:pt modelId="{29846670-35D9-4A19-B9E1-D274F6A7D439}" type="parTrans" cxnId="{AEAB03D0-7117-45CC-9223-82A1DE3C7AF0}">
      <dgm:prSet/>
      <dgm:spPr/>
      <dgm:t>
        <a:bodyPr/>
        <a:lstStyle/>
        <a:p>
          <a:endParaRPr lang="en-US"/>
        </a:p>
      </dgm:t>
    </dgm:pt>
    <dgm:pt modelId="{2B899358-0813-4F8C-B732-522792EC1827}" type="sibTrans" cxnId="{AEAB03D0-7117-45CC-9223-82A1DE3C7AF0}">
      <dgm:prSet/>
      <dgm:spPr/>
      <dgm:t>
        <a:bodyPr/>
        <a:lstStyle/>
        <a:p>
          <a:endParaRPr lang="en-US"/>
        </a:p>
      </dgm:t>
    </dgm:pt>
    <dgm:pt modelId="{1E41AF6F-71CA-4DFF-BBB1-FBC1297ACCAB}">
      <dgm:prSet phldrT="[Text]" phldr="1"/>
      <dgm:spPr/>
      <dgm:t>
        <a:bodyPr/>
        <a:lstStyle/>
        <a:p>
          <a:endParaRPr lang="en-US"/>
        </a:p>
      </dgm:t>
    </dgm:pt>
    <dgm:pt modelId="{733D4206-D4BC-4B61-9FDE-5A760177F85C}" type="parTrans" cxnId="{E5F1839C-559F-4248-B4AF-F950504A7102}">
      <dgm:prSet/>
      <dgm:spPr/>
      <dgm:t>
        <a:bodyPr/>
        <a:lstStyle/>
        <a:p>
          <a:endParaRPr lang="en-US"/>
        </a:p>
      </dgm:t>
    </dgm:pt>
    <dgm:pt modelId="{B7578609-AAC5-4598-810F-3F271BA972B7}" type="sibTrans" cxnId="{E5F1839C-559F-4248-B4AF-F950504A7102}">
      <dgm:prSet/>
      <dgm:spPr/>
      <dgm:t>
        <a:bodyPr/>
        <a:lstStyle/>
        <a:p>
          <a:endParaRPr lang="en-US"/>
        </a:p>
      </dgm:t>
    </dgm:pt>
    <dgm:pt modelId="{65F67FEE-7A82-438E-8E0E-2FEA41C8E87D}">
      <dgm:prSet phldrT="[Text]" phldr="1"/>
      <dgm:spPr/>
      <dgm:t>
        <a:bodyPr/>
        <a:lstStyle/>
        <a:p>
          <a:endParaRPr lang="en-US"/>
        </a:p>
      </dgm:t>
    </dgm:pt>
    <dgm:pt modelId="{D7D0F57E-2D1D-411F-BB07-9523BFA61A5A}" type="parTrans" cxnId="{0F17FE93-6BC9-41BB-B1CA-C6BF01AE0579}">
      <dgm:prSet/>
      <dgm:spPr/>
      <dgm:t>
        <a:bodyPr/>
        <a:lstStyle/>
        <a:p>
          <a:endParaRPr lang="en-US"/>
        </a:p>
      </dgm:t>
    </dgm:pt>
    <dgm:pt modelId="{35238236-DEDB-4A0A-BE5A-FC5204A8BDE0}" type="sibTrans" cxnId="{0F17FE93-6BC9-41BB-B1CA-C6BF01AE0579}">
      <dgm:prSet/>
      <dgm:spPr/>
      <dgm:t>
        <a:bodyPr/>
        <a:lstStyle/>
        <a:p>
          <a:endParaRPr lang="en-US"/>
        </a:p>
      </dgm:t>
    </dgm:pt>
    <dgm:pt modelId="{5FEEE188-9531-40B1-97F3-0FD5A4790E80}">
      <dgm:prSet phldrT="[Text]"/>
      <dgm:spPr/>
      <dgm:t>
        <a:bodyPr/>
        <a:lstStyle/>
        <a:p>
          <a:endParaRPr lang="en-US" dirty="0"/>
        </a:p>
      </dgm:t>
    </dgm:pt>
    <dgm:pt modelId="{514D69E4-7B0D-47E8-9DB3-4DD463F0945D}" type="parTrans" cxnId="{36F752F5-7C23-4806-8327-5E0A3E608A18}">
      <dgm:prSet/>
      <dgm:spPr/>
      <dgm:t>
        <a:bodyPr/>
        <a:lstStyle/>
        <a:p>
          <a:endParaRPr lang="en-US"/>
        </a:p>
      </dgm:t>
    </dgm:pt>
    <dgm:pt modelId="{5AE22638-9753-48AE-9EFB-E57CEAE30F21}" type="sibTrans" cxnId="{36F752F5-7C23-4806-8327-5E0A3E608A18}">
      <dgm:prSet/>
      <dgm:spPr/>
      <dgm:t>
        <a:bodyPr/>
        <a:lstStyle/>
        <a:p>
          <a:endParaRPr lang="en-US"/>
        </a:p>
      </dgm:t>
    </dgm:pt>
    <dgm:pt modelId="{079DBDEA-8FF2-40E3-A1B5-4587E9EBE3DE}">
      <dgm:prSet phldrT="[Text]"/>
      <dgm:spPr/>
      <dgm:t>
        <a:bodyPr/>
        <a:lstStyle/>
        <a:p>
          <a:endParaRPr lang="en-US" dirty="0"/>
        </a:p>
      </dgm:t>
    </dgm:pt>
    <dgm:pt modelId="{3F5D3004-A9DF-469F-8B12-8F0435BDC40E}" type="parTrans" cxnId="{4A44E28A-8D1C-4BFE-9B6B-0D926E518644}">
      <dgm:prSet/>
      <dgm:spPr/>
      <dgm:t>
        <a:bodyPr/>
        <a:lstStyle/>
        <a:p>
          <a:endParaRPr lang="en-US"/>
        </a:p>
      </dgm:t>
    </dgm:pt>
    <dgm:pt modelId="{EDAB2868-4CEF-4F15-8FE4-7B126AA7A102}" type="sibTrans" cxnId="{4A44E28A-8D1C-4BFE-9B6B-0D926E518644}">
      <dgm:prSet/>
      <dgm:spPr/>
      <dgm:t>
        <a:bodyPr/>
        <a:lstStyle/>
        <a:p>
          <a:endParaRPr lang="en-US"/>
        </a:p>
      </dgm:t>
    </dgm:pt>
    <dgm:pt modelId="{FFC97639-8FA1-4A85-93CA-8162C5A6BB54}">
      <dgm:prSet phldrT="[Text]"/>
      <dgm:spPr/>
      <dgm:t>
        <a:bodyPr/>
        <a:lstStyle/>
        <a:p>
          <a:endParaRPr lang="en-US" dirty="0"/>
        </a:p>
      </dgm:t>
    </dgm:pt>
    <dgm:pt modelId="{80E89CAB-59D2-4178-9A2B-BBFC5DD7CF8A}" type="parTrans" cxnId="{D1CAC229-3B3B-43B0-A200-9CE20B28272E}">
      <dgm:prSet/>
      <dgm:spPr/>
      <dgm:t>
        <a:bodyPr/>
        <a:lstStyle/>
        <a:p>
          <a:endParaRPr lang="en-US"/>
        </a:p>
      </dgm:t>
    </dgm:pt>
    <dgm:pt modelId="{8F6D43C8-BD48-4292-84BA-AB8091F38DF0}" type="sibTrans" cxnId="{D1CAC229-3B3B-43B0-A200-9CE20B28272E}">
      <dgm:prSet/>
      <dgm:spPr/>
      <dgm:t>
        <a:bodyPr/>
        <a:lstStyle/>
        <a:p>
          <a:endParaRPr lang="en-US"/>
        </a:p>
      </dgm:t>
    </dgm:pt>
    <dgm:pt modelId="{51B5A408-D43A-42B0-8D95-47E2F18AE374}">
      <dgm:prSet phldrT="[Text]"/>
      <dgm:spPr/>
      <dgm:t>
        <a:bodyPr/>
        <a:lstStyle/>
        <a:p>
          <a:endParaRPr lang="en-US" dirty="0"/>
        </a:p>
      </dgm:t>
    </dgm:pt>
    <dgm:pt modelId="{5B098F37-47AD-43B5-A1C8-686E241F3EF5}" type="parTrans" cxnId="{66247D46-0BBC-4615-B7BF-4F523E0B962D}">
      <dgm:prSet/>
      <dgm:spPr/>
      <dgm:t>
        <a:bodyPr/>
        <a:lstStyle/>
        <a:p>
          <a:endParaRPr lang="en-US"/>
        </a:p>
      </dgm:t>
    </dgm:pt>
    <dgm:pt modelId="{F4FC435D-3137-40C6-96D3-98F3F1929DB9}" type="sibTrans" cxnId="{66247D46-0BBC-4615-B7BF-4F523E0B962D}">
      <dgm:prSet/>
      <dgm:spPr/>
      <dgm:t>
        <a:bodyPr/>
        <a:lstStyle/>
        <a:p>
          <a:endParaRPr lang="en-US"/>
        </a:p>
      </dgm:t>
    </dgm:pt>
    <dgm:pt modelId="{FCF9BA11-0154-47D7-860A-16504D40133C}" type="pres">
      <dgm:prSet presAssocID="{CEFDCCD4-E165-4A4F-A56A-96E996DCC5CF}" presName="Name0" presStyleCnt="0">
        <dgm:presLayoutVars>
          <dgm:dir/>
          <dgm:animLvl val="lvl"/>
          <dgm:resizeHandles val="exact"/>
        </dgm:presLayoutVars>
      </dgm:prSet>
      <dgm:spPr/>
    </dgm:pt>
    <dgm:pt modelId="{C8DE371E-7466-476B-91A8-FF257F36F1EC}" type="pres">
      <dgm:prSet presAssocID="{F3D5B0D2-9DCD-4FA3-A14A-32E127DB6204}" presName="composite" presStyleCnt="0"/>
      <dgm:spPr/>
    </dgm:pt>
    <dgm:pt modelId="{C5310C6B-63A7-4EEA-B728-CC630FE2705B}" type="pres">
      <dgm:prSet presAssocID="{F3D5B0D2-9DCD-4FA3-A14A-32E127DB6204}" presName="parTx" presStyleLbl="alignNode1" presStyleIdx="0" presStyleCnt="3">
        <dgm:presLayoutVars>
          <dgm:chMax val="0"/>
          <dgm:chPref val="0"/>
          <dgm:bulletEnabled val="1"/>
        </dgm:presLayoutVars>
      </dgm:prSet>
      <dgm:spPr/>
    </dgm:pt>
    <dgm:pt modelId="{E02F2A3D-36A7-42C2-A3DF-E1B247050BCB}" type="pres">
      <dgm:prSet presAssocID="{F3D5B0D2-9DCD-4FA3-A14A-32E127DB6204}" presName="desTx" presStyleLbl="alignAccFollowNode1" presStyleIdx="0" presStyleCnt="3">
        <dgm:presLayoutVars>
          <dgm:bulletEnabled val="1"/>
        </dgm:presLayoutVars>
      </dgm:prSet>
      <dgm:spPr/>
    </dgm:pt>
    <dgm:pt modelId="{1BDF8386-41D2-4FB2-810A-A62BB2B16B16}" type="pres">
      <dgm:prSet presAssocID="{4DCA5E90-2889-4BC0-8F81-2E4DE7013B4D}" presName="space" presStyleCnt="0"/>
      <dgm:spPr/>
    </dgm:pt>
    <dgm:pt modelId="{050E2318-1FD7-4C7C-887C-1EBAF56FCC29}" type="pres">
      <dgm:prSet presAssocID="{F032138A-9DB2-4B77-97EF-2BA1C8898311}" presName="composite" presStyleCnt="0"/>
      <dgm:spPr/>
    </dgm:pt>
    <dgm:pt modelId="{149A7E26-41E1-4AE5-A8BE-FD34281BAF63}" type="pres">
      <dgm:prSet presAssocID="{F032138A-9DB2-4B77-97EF-2BA1C8898311}" presName="parTx" presStyleLbl="alignNode1" presStyleIdx="1" presStyleCnt="3">
        <dgm:presLayoutVars>
          <dgm:chMax val="0"/>
          <dgm:chPref val="0"/>
          <dgm:bulletEnabled val="1"/>
        </dgm:presLayoutVars>
      </dgm:prSet>
      <dgm:spPr/>
    </dgm:pt>
    <dgm:pt modelId="{B99B68C5-A0F3-40AA-B905-B881F6DA72E0}" type="pres">
      <dgm:prSet presAssocID="{F032138A-9DB2-4B77-97EF-2BA1C8898311}" presName="desTx" presStyleLbl="alignAccFollowNode1" presStyleIdx="1" presStyleCnt="3">
        <dgm:presLayoutVars>
          <dgm:bulletEnabled val="1"/>
        </dgm:presLayoutVars>
      </dgm:prSet>
      <dgm:spPr/>
    </dgm:pt>
    <dgm:pt modelId="{64D1C53C-DEB9-47D6-8B53-39B493DF400F}" type="pres">
      <dgm:prSet presAssocID="{C7786B8F-1EB7-41B3-AB78-40B3A467F9EA}" presName="space" presStyleCnt="0"/>
      <dgm:spPr/>
    </dgm:pt>
    <dgm:pt modelId="{87C0A173-59E5-4EB9-8A22-DA7F2BD5E9BB}" type="pres">
      <dgm:prSet presAssocID="{00D8D743-6AB8-40EA-BF4D-619D951CE5E3}" presName="composite" presStyleCnt="0"/>
      <dgm:spPr/>
    </dgm:pt>
    <dgm:pt modelId="{749F9221-5578-42C6-983C-DED8316A75D3}" type="pres">
      <dgm:prSet presAssocID="{00D8D743-6AB8-40EA-BF4D-619D951CE5E3}" presName="parTx" presStyleLbl="alignNode1" presStyleIdx="2" presStyleCnt="3">
        <dgm:presLayoutVars>
          <dgm:chMax val="0"/>
          <dgm:chPref val="0"/>
          <dgm:bulletEnabled val="1"/>
        </dgm:presLayoutVars>
      </dgm:prSet>
      <dgm:spPr/>
    </dgm:pt>
    <dgm:pt modelId="{9DC33E06-C76F-4660-8BA5-EE7B7B177650}" type="pres">
      <dgm:prSet presAssocID="{00D8D743-6AB8-40EA-BF4D-619D951CE5E3}" presName="desTx" presStyleLbl="alignAccFollowNode1" presStyleIdx="2" presStyleCnt="3">
        <dgm:presLayoutVars>
          <dgm:bulletEnabled val="1"/>
        </dgm:presLayoutVars>
      </dgm:prSet>
      <dgm:spPr/>
    </dgm:pt>
  </dgm:ptLst>
  <dgm:cxnLst>
    <dgm:cxn modelId="{F20C5822-6E5B-4942-9013-2EAF667DB0DD}" srcId="{F3D5B0D2-9DCD-4FA3-A14A-32E127DB6204}" destId="{05A00911-7B67-4C2F-A31E-C62D75CEE0EB}" srcOrd="1" destOrd="0" parTransId="{1DFA420F-1415-4603-9705-9FEC313182F4}" sibTransId="{75AEF367-904A-4840-A699-0173BBE6B075}"/>
    <dgm:cxn modelId="{D1CAC229-3B3B-43B0-A200-9CE20B28272E}" srcId="{F032138A-9DB2-4B77-97EF-2BA1C8898311}" destId="{FFC97639-8FA1-4A85-93CA-8162C5A6BB54}" srcOrd="3" destOrd="0" parTransId="{80E89CAB-59D2-4178-9A2B-BBFC5DD7CF8A}" sibTransId="{8F6D43C8-BD48-4292-84BA-AB8091F38DF0}"/>
    <dgm:cxn modelId="{D609FE29-2AAE-4D5C-B97D-FCF0ED997536}" type="presOf" srcId="{2D09E8E6-A07D-4BBA-A372-1E24A295B113}" destId="{E02F2A3D-36A7-42C2-A3DF-E1B247050BCB}" srcOrd="0" destOrd="0" presId="urn:microsoft.com/office/officeart/2005/8/layout/hList1"/>
    <dgm:cxn modelId="{D29D3838-CF59-4479-9937-8AFDD23CF021}" srcId="{CEFDCCD4-E165-4A4F-A56A-96E996DCC5CF}" destId="{F3D5B0D2-9DCD-4FA3-A14A-32E127DB6204}" srcOrd="0" destOrd="0" parTransId="{7649C5F1-0335-48BE-BDD5-8A07BD30FA0A}" sibTransId="{4DCA5E90-2889-4BC0-8F81-2E4DE7013B4D}"/>
    <dgm:cxn modelId="{630CFA40-7AE5-48FF-81A1-E872B5923E0B}" type="presOf" srcId="{F032138A-9DB2-4B77-97EF-2BA1C8898311}" destId="{149A7E26-41E1-4AE5-A8BE-FD34281BAF63}" srcOrd="0" destOrd="0" presId="urn:microsoft.com/office/officeart/2005/8/layout/hList1"/>
    <dgm:cxn modelId="{66247D46-0BBC-4615-B7BF-4F523E0B962D}" srcId="{F032138A-9DB2-4B77-97EF-2BA1C8898311}" destId="{51B5A408-D43A-42B0-8D95-47E2F18AE374}" srcOrd="4" destOrd="0" parTransId="{5B098F37-47AD-43B5-A1C8-686E241F3EF5}" sibTransId="{F4FC435D-3137-40C6-96D3-98F3F1929DB9}"/>
    <dgm:cxn modelId="{6D76D768-23DF-4DF0-983C-7B5B592582E3}" type="presOf" srcId="{079DBDEA-8FF2-40E3-A1B5-4587E9EBE3DE}" destId="{B99B68C5-A0F3-40AA-B905-B881F6DA72E0}" srcOrd="0" destOrd="2" presId="urn:microsoft.com/office/officeart/2005/8/layout/hList1"/>
    <dgm:cxn modelId="{4C76CE69-304B-4520-9071-585E69008D76}" type="presOf" srcId="{65DC6F9D-277D-4CD9-8090-EF295691A9B7}" destId="{B99B68C5-A0F3-40AA-B905-B881F6DA72E0}" srcOrd="0" destOrd="1" presId="urn:microsoft.com/office/officeart/2005/8/layout/hList1"/>
    <dgm:cxn modelId="{8319474D-23B5-4EC3-A816-C69AD6ABC52B}" type="presOf" srcId="{CEFDCCD4-E165-4A4F-A56A-96E996DCC5CF}" destId="{FCF9BA11-0154-47D7-860A-16504D40133C}" srcOrd="0" destOrd="0" presId="urn:microsoft.com/office/officeart/2005/8/layout/hList1"/>
    <dgm:cxn modelId="{19E4D250-A8D6-4A6D-91EA-9E352D3CBB4C}" type="presOf" srcId="{1E41AF6F-71CA-4DFF-BBB1-FBC1297ACCAB}" destId="{9DC33E06-C76F-4660-8BA5-EE7B7B177650}" srcOrd="0" destOrd="0" presId="urn:microsoft.com/office/officeart/2005/8/layout/hList1"/>
    <dgm:cxn modelId="{8282A759-0F4C-4E6C-8CAE-EEA18376503A}" type="presOf" srcId="{FFC97639-8FA1-4A85-93CA-8162C5A6BB54}" destId="{B99B68C5-A0F3-40AA-B905-B881F6DA72E0}" srcOrd="0" destOrd="3" presId="urn:microsoft.com/office/officeart/2005/8/layout/hList1"/>
    <dgm:cxn modelId="{81FFAA79-BB44-4DE2-B667-76D190DC7F56}" type="presOf" srcId="{05A00911-7B67-4C2F-A31E-C62D75CEE0EB}" destId="{E02F2A3D-36A7-42C2-A3DF-E1B247050BCB}" srcOrd="0" destOrd="1" presId="urn:microsoft.com/office/officeart/2005/8/layout/hList1"/>
    <dgm:cxn modelId="{4A44E28A-8D1C-4BFE-9B6B-0D926E518644}" srcId="{F032138A-9DB2-4B77-97EF-2BA1C8898311}" destId="{079DBDEA-8FF2-40E3-A1B5-4587E9EBE3DE}" srcOrd="2" destOrd="0" parTransId="{3F5D3004-A9DF-469F-8B12-8F0435BDC40E}" sibTransId="{EDAB2868-4CEF-4F15-8FE4-7B126AA7A102}"/>
    <dgm:cxn modelId="{7564A091-A943-4F3D-968E-74CE345A987A}" type="presOf" srcId="{F3D5B0D2-9DCD-4FA3-A14A-32E127DB6204}" destId="{C5310C6B-63A7-4EEA-B728-CC630FE2705B}" srcOrd="0" destOrd="0" presId="urn:microsoft.com/office/officeart/2005/8/layout/hList1"/>
    <dgm:cxn modelId="{0F17FE93-6BC9-41BB-B1CA-C6BF01AE0579}" srcId="{00D8D743-6AB8-40EA-BF4D-619D951CE5E3}" destId="{65F67FEE-7A82-438E-8E0E-2FEA41C8E87D}" srcOrd="1" destOrd="0" parTransId="{D7D0F57E-2D1D-411F-BB07-9523BFA61A5A}" sibTransId="{35238236-DEDB-4A0A-BE5A-FC5204A8BDE0}"/>
    <dgm:cxn modelId="{E5F1839C-559F-4248-B4AF-F950504A7102}" srcId="{00D8D743-6AB8-40EA-BF4D-619D951CE5E3}" destId="{1E41AF6F-71CA-4DFF-BBB1-FBC1297ACCAB}" srcOrd="0" destOrd="0" parTransId="{733D4206-D4BC-4B61-9FDE-5A760177F85C}" sibTransId="{B7578609-AAC5-4598-810F-3F271BA972B7}"/>
    <dgm:cxn modelId="{A1B296AA-6338-470B-B1F3-41243C352506}" type="presOf" srcId="{65F67FEE-7A82-438E-8E0E-2FEA41C8E87D}" destId="{9DC33E06-C76F-4660-8BA5-EE7B7B177650}" srcOrd="0" destOrd="1" presId="urn:microsoft.com/office/officeart/2005/8/layout/hList1"/>
    <dgm:cxn modelId="{CE7EC7B3-4570-48C0-88A4-6396192EF09E}" type="presOf" srcId="{00D8D743-6AB8-40EA-BF4D-619D951CE5E3}" destId="{749F9221-5578-42C6-983C-DED8316A75D3}" srcOrd="0" destOrd="0" presId="urn:microsoft.com/office/officeart/2005/8/layout/hList1"/>
    <dgm:cxn modelId="{5369ACBF-5F5F-49B5-8971-A1917399DC5D}" type="presOf" srcId="{51B5A408-D43A-42B0-8D95-47E2F18AE374}" destId="{B99B68C5-A0F3-40AA-B905-B881F6DA72E0}" srcOrd="0" destOrd="4" presId="urn:microsoft.com/office/officeart/2005/8/layout/hList1"/>
    <dgm:cxn modelId="{72C806C2-87E3-4F1D-9BEB-0A3712F89D2C}" srcId="{F032138A-9DB2-4B77-97EF-2BA1C8898311}" destId="{65DC6F9D-277D-4CD9-8090-EF295691A9B7}" srcOrd="1" destOrd="0" parTransId="{F7BF8C26-5232-4E04-9909-FE77185459A0}" sibTransId="{ADE009C3-32E4-4A5E-9430-FA7698AEA4CC}"/>
    <dgm:cxn modelId="{BBEC7ECA-D604-4A46-AB3D-1367F30849CF}" type="presOf" srcId="{9FD185D3-197D-41AF-8DFE-036E3CE9A0C1}" destId="{B99B68C5-A0F3-40AA-B905-B881F6DA72E0}" srcOrd="0" destOrd="0" presId="urn:microsoft.com/office/officeart/2005/8/layout/hList1"/>
    <dgm:cxn modelId="{E98CCBCD-F974-471C-8D05-47119AA3788F}" type="presOf" srcId="{5FEEE188-9531-40B1-97F3-0FD5A4790E80}" destId="{B99B68C5-A0F3-40AA-B905-B881F6DA72E0}" srcOrd="0" destOrd="5" presId="urn:microsoft.com/office/officeart/2005/8/layout/hList1"/>
    <dgm:cxn modelId="{AEAB03D0-7117-45CC-9223-82A1DE3C7AF0}" srcId="{CEFDCCD4-E165-4A4F-A56A-96E996DCC5CF}" destId="{00D8D743-6AB8-40EA-BF4D-619D951CE5E3}" srcOrd="2" destOrd="0" parTransId="{29846670-35D9-4A19-B9E1-D274F6A7D439}" sibTransId="{2B899358-0813-4F8C-B732-522792EC1827}"/>
    <dgm:cxn modelId="{7ADB19D2-F091-4557-B4CC-A74BCD04B8B3}" srcId="{CEFDCCD4-E165-4A4F-A56A-96E996DCC5CF}" destId="{F032138A-9DB2-4B77-97EF-2BA1C8898311}" srcOrd="1" destOrd="0" parTransId="{DC7493FD-CFFC-45C7-9D9A-D577EBD93C06}" sibTransId="{C7786B8F-1EB7-41B3-AB78-40B3A467F9EA}"/>
    <dgm:cxn modelId="{660D33D2-3D11-4110-B940-2D2FD26B01A3}" srcId="{F032138A-9DB2-4B77-97EF-2BA1C8898311}" destId="{9FD185D3-197D-41AF-8DFE-036E3CE9A0C1}" srcOrd="0" destOrd="0" parTransId="{0CBB89DE-F74B-4332-8037-BA2D51F2E07C}" sibTransId="{3D1E52E8-FB3D-4DA2-BD98-8E79C8F34459}"/>
    <dgm:cxn modelId="{36F752F5-7C23-4806-8327-5E0A3E608A18}" srcId="{F032138A-9DB2-4B77-97EF-2BA1C8898311}" destId="{5FEEE188-9531-40B1-97F3-0FD5A4790E80}" srcOrd="5" destOrd="0" parTransId="{514D69E4-7B0D-47E8-9DB3-4DD463F0945D}" sibTransId="{5AE22638-9753-48AE-9EFB-E57CEAE30F21}"/>
    <dgm:cxn modelId="{14C647FA-763F-46C9-8F8F-5FC79FC17F5E}" srcId="{F3D5B0D2-9DCD-4FA3-A14A-32E127DB6204}" destId="{2D09E8E6-A07D-4BBA-A372-1E24A295B113}" srcOrd="0" destOrd="0" parTransId="{7755837C-3A9A-4AFF-BE28-C442B11F9AD7}" sibTransId="{72A60C28-A56A-415B-86E0-23CE0188B6FC}"/>
    <dgm:cxn modelId="{441138E1-5194-4AC8-A255-F920D874ABE2}" type="presParOf" srcId="{FCF9BA11-0154-47D7-860A-16504D40133C}" destId="{C8DE371E-7466-476B-91A8-FF257F36F1EC}" srcOrd="0" destOrd="0" presId="urn:microsoft.com/office/officeart/2005/8/layout/hList1"/>
    <dgm:cxn modelId="{FA47D76F-3F33-4592-A5C8-D41840424347}" type="presParOf" srcId="{C8DE371E-7466-476B-91A8-FF257F36F1EC}" destId="{C5310C6B-63A7-4EEA-B728-CC630FE2705B}" srcOrd="0" destOrd="0" presId="urn:microsoft.com/office/officeart/2005/8/layout/hList1"/>
    <dgm:cxn modelId="{AB0A1FB8-B5D0-49E9-A624-5CDD641CE832}" type="presParOf" srcId="{C8DE371E-7466-476B-91A8-FF257F36F1EC}" destId="{E02F2A3D-36A7-42C2-A3DF-E1B247050BCB}" srcOrd="1" destOrd="0" presId="urn:microsoft.com/office/officeart/2005/8/layout/hList1"/>
    <dgm:cxn modelId="{2302A58F-901C-4CE3-AC65-131ABDAEB250}" type="presParOf" srcId="{FCF9BA11-0154-47D7-860A-16504D40133C}" destId="{1BDF8386-41D2-4FB2-810A-A62BB2B16B16}" srcOrd="1" destOrd="0" presId="urn:microsoft.com/office/officeart/2005/8/layout/hList1"/>
    <dgm:cxn modelId="{0A773D35-FF1F-4B67-BD7B-A97E75EFB888}" type="presParOf" srcId="{FCF9BA11-0154-47D7-860A-16504D40133C}" destId="{050E2318-1FD7-4C7C-887C-1EBAF56FCC29}" srcOrd="2" destOrd="0" presId="urn:microsoft.com/office/officeart/2005/8/layout/hList1"/>
    <dgm:cxn modelId="{FFE09F5C-9BCA-4BD7-974A-E3A5535D57EC}" type="presParOf" srcId="{050E2318-1FD7-4C7C-887C-1EBAF56FCC29}" destId="{149A7E26-41E1-4AE5-A8BE-FD34281BAF63}" srcOrd="0" destOrd="0" presId="urn:microsoft.com/office/officeart/2005/8/layout/hList1"/>
    <dgm:cxn modelId="{AEA4056F-39B9-40E1-9583-3A488B7C27F8}" type="presParOf" srcId="{050E2318-1FD7-4C7C-887C-1EBAF56FCC29}" destId="{B99B68C5-A0F3-40AA-B905-B881F6DA72E0}" srcOrd="1" destOrd="0" presId="urn:microsoft.com/office/officeart/2005/8/layout/hList1"/>
    <dgm:cxn modelId="{C35C55F0-9D3E-4D19-BD4A-11253249A0BF}" type="presParOf" srcId="{FCF9BA11-0154-47D7-860A-16504D40133C}" destId="{64D1C53C-DEB9-47D6-8B53-39B493DF400F}" srcOrd="3" destOrd="0" presId="urn:microsoft.com/office/officeart/2005/8/layout/hList1"/>
    <dgm:cxn modelId="{29A079A1-C002-4C6C-98AA-30EF44191C97}" type="presParOf" srcId="{FCF9BA11-0154-47D7-860A-16504D40133C}" destId="{87C0A173-59E5-4EB9-8A22-DA7F2BD5E9BB}" srcOrd="4" destOrd="0" presId="urn:microsoft.com/office/officeart/2005/8/layout/hList1"/>
    <dgm:cxn modelId="{CA7DC492-BECF-4335-8DA3-D29F76D80DCA}" type="presParOf" srcId="{87C0A173-59E5-4EB9-8A22-DA7F2BD5E9BB}" destId="{749F9221-5578-42C6-983C-DED8316A75D3}" srcOrd="0" destOrd="0" presId="urn:microsoft.com/office/officeart/2005/8/layout/hList1"/>
    <dgm:cxn modelId="{B52B2E2A-DC66-4D04-8203-29F488FB4354}" type="presParOf" srcId="{87C0A173-59E5-4EB9-8A22-DA7F2BD5E9BB}" destId="{9DC33E06-C76F-4660-8BA5-EE7B7B17765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10C6B-63A7-4EEA-B728-CC630FE2705B}">
      <dsp:nvSpPr>
        <dsp:cNvPr id="0" name=""/>
        <dsp:cNvSpPr/>
      </dsp:nvSpPr>
      <dsp:spPr>
        <a:xfrm>
          <a:off x="2758" y="10066"/>
          <a:ext cx="2689852" cy="101697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Already Know …</a:t>
          </a:r>
        </a:p>
      </dsp:txBody>
      <dsp:txXfrm>
        <a:off x="2758" y="10066"/>
        <a:ext cx="2689852" cy="1016979"/>
      </dsp:txXfrm>
    </dsp:sp>
    <dsp:sp modelId="{E02F2A3D-36A7-42C2-A3DF-E1B247050BCB}">
      <dsp:nvSpPr>
        <dsp:cNvPr id="0" name=""/>
        <dsp:cNvSpPr/>
      </dsp:nvSpPr>
      <dsp:spPr>
        <a:xfrm>
          <a:off x="2758" y="1027045"/>
          <a:ext cx="2689852" cy="30743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endParaRPr lang="en-US" sz="2800" kern="1200"/>
        </a:p>
        <a:p>
          <a:pPr marL="285750" lvl="1" indent="-285750" algn="l" defTabSz="1244600">
            <a:lnSpc>
              <a:spcPct val="90000"/>
            </a:lnSpc>
            <a:spcBef>
              <a:spcPct val="0"/>
            </a:spcBef>
            <a:spcAft>
              <a:spcPct val="15000"/>
            </a:spcAft>
            <a:buChar char="•"/>
          </a:pPr>
          <a:endParaRPr lang="en-US" sz="2800" kern="1200"/>
        </a:p>
      </dsp:txBody>
      <dsp:txXfrm>
        <a:off x="2758" y="1027045"/>
        <a:ext cx="2689852" cy="3074399"/>
      </dsp:txXfrm>
    </dsp:sp>
    <dsp:sp modelId="{149A7E26-41E1-4AE5-A8BE-FD34281BAF63}">
      <dsp:nvSpPr>
        <dsp:cNvPr id="0" name=""/>
        <dsp:cNvSpPr/>
      </dsp:nvSpPr>
      <dsp:spPr>
        <a:xfrm>
          <a:off x="3069191" y="10066"/>
          <a:ext cx="2689852" cy="101697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Facts I’ve Learned …</a:t>
          </a:r>
        </a:p>
      </dsp:txBody>
      <dsp:txXfrm>
        <a:off x="3069191" y="10066"/>
        <a:ext cx="2689852" cy="1016979"/>
      </dsp:txXfrm>
    </dsp:sp>
    <dsp:sp modelId="{B99B68C5-A0F3-40AA-B905-B881F6DA72E0}">
      <dsp:nvSpPr>
        <dsp:cNvPr id="0" name=""/>
        <dsp:cNvSpPr/>
      </dsp:nvSpPr>
      <dsp:spPr>
        <a:xfrm>
          <a:off x="3069191" y="1027045"/>
          <a:ext cx="2689852" cy="30743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endParaRPr lang="en-US" sz="2800" kern="120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a:p>
          <a:pPr marL="285750" lvl="1" indent="-285750" algn="l" defTabSz="1244600">
            <a:lnSpc>
              <a:spcPct val="90000"/>
            </a:lnSpc>
            <a:spcBef>
              <a:spcPct val="0"/>
            </a:spcBef>
            <a:spcAft>
              <a:spcPct val="15000"/>
            </a:spcAft>
            <a:buChar char="•"/>
          </a:pPr>
          <a:endParaRPr lang="en-US" sz="2800" kern="1200" dirty="0"/>
        </a:p>
      </dsp:txBody>
      <dsp:txXfrm>
        <a:off x="3069191" y="1027045"/>
        <a:ext cx="2689852" cy="3074399"/>
      </dsp:txXfrm>
    </dsp:sp>
    <dsp:sp modelId="{749F9221-5578-42C6-983C-DED8316A75D3}">
      <dsp:nvSpPr>
        <dsp:cNvPr id="0" name=""/>
        <dsp:cNvSpPr/>
      </dsp:nvSpPr>
      <dsp:spPr>
        <a:xfrm>
          <a:off x="6135623" y="10066"/>
          <a:ext cx="2689852" cy="101697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Questions I still have … </a:t>
          </a:r>
        </a:p>
      </dsp:txBody>
      <dsp:txXfrm>
        <a:off x="6135623" y="10066"/>
        <a:ext cx="2689852" cy="1016979"/>
      </dsp:txXfrm>
    </dsp:sp>
    <dsp:sp modelId="{9DC33E06-C76F-4660-8BA5-EE7B7B177650}">
      <dsp:nvSpPr>
        <dsp:cNvPr id="0" name=""/>
        <dsp:cNvSpPr/>
      </dsp:nvSpPr>
      <dsp:spPr>
        <a:xfrm>
          <a:off x="6135623" y="1027045"/>
          <a:ext cx="2689852" cy="30743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endParaRPr lang="en-US" sz="2800" kern="1200"/>
        </a:p>
        <a:p>
          <a:pPr marL="285750" lvl="1" indent="-285750" algn="l" defTabSz="1244600">
            <a:lnSpc>
              <a:spcPct val="90000"/>
            </a:lnSpc>
            <a:spcBef>
              <a:spcPct val="0"/>
            </a:spcBef>
            <a:spcAft>
              <a:spcPct val="15000"/>
            </a:spcAft>
            <a:buChar char="•"/>
          </a:pPr>
          <a:endParaRPr lang="en-US" sz="2800" kern="1200"/>
        </a:p>
      </dsp:txBody>
      <dsp:txXfrm>
        <a:off x="6135623" y="1027045"/>
        <a:ext cx="2689852" cy="307439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E95E0A-4E7A-4501-AEE5-80CF5DF8AB70}" type="datetimeFigureOut">
              <a:rPr lang="en-US" smtClean="0"/>
              <a:t>2/5/2021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F8A108-4B11-4838-BB4E-24A3F33557F4}" type="slidenum">
              <a:rPr lang="en-US" smtClean="0"/>
              <a:t>‹#›</a:t>
            </a:fld>
            <a:endParaRPr lang="en-US"/>
          </a:p>
        </p:txBody>
      </p:sp>
    </p:spTree>
    <p:extLst>
      <p:ext uri="{BB962C8B-B14F-4D97-AF65-F5344CB8AC3E}">
        <p14:creationId xmlns:p14="http://schemas.microsoft.com/office/powerpoint/2010/main" val="2461746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a:spcBef>
                <a:spcPts val="0"/>
              </a:spcBef>
              <a:spcAft>
                <a:spcPts val="600"/>
              </a:spcAft>
            </a:pPr>
            <a:r>
              <a:rPr lang="en-US" sz="1400" b="1" i="1" kern="1800" dirty="0">
                <a:solidFill>
                  <a:srgbClr val="000000"/>
                </a:solidFill>
                <a:effectLst/>
                <a:latin typeface="Arial" panose="020B0604020202020204" pitchFamily="34" charset="0"/>
                <a:ea typeface="Times New Roman" panose="02020603050405020304" pitchFamily="18" charset="0"/>
              </a:rPr>
              <a:t>Launch the Lesson</a:t>
            </a:r>
          </a:p>
          <a:p>
            <a:pPr marL="0" marR="0">
              <a:spcBef>
                <a:spcPts val="0"/>
              </a:spcBef>
              <a:spcAft>
                <a:spcPts val="600"/>
              </a:spcAft>
            </a:pP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Earlier in the unit, students selected a scientist and formed science teams. In this lesson, students prepare for their field day by asking questions and defining problems to be investigated. Students will also develop a plan for collecting data and carrying out their investigation in the field. Make sure students are sitting in their groups and remember their chosen science fields.</a:t>
            </a:r>
          </a:p>
          <a:p>
            <a:pPr marL="0" marR="0">
              <a:spcBef>
                <a:spcPts val="0"/>
              </a:spcBef>
              <a:spcAft>
                <a:spcPts val="600"/>
              </a:spcAft>
            </a:pP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science are you studying? Aquatic Biology, Botany, Entomology, Soils, Water Chemistry </a:t>
            </a:r>
          </a:p>
          <a:p>
            <a:pPr marL="0" marR="0">
              <a:spcBef>
                <a:spcPts val="0"/>
              </a:spcBef>
              <a:spcAft>
                <a:spcPts val="600"/>
              </a:spcAft>
            </a:pPr>
            <a:endParaRPr lang="en-US" sz="12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2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Note:</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When putting students into science groups, please remember there are TWO water chemistry groups. Water chemistry #1 determines the dissolved oxygen level of the water using a titration procedure which takes about 20-30 minutes per test. Water chemistry #2 determines pH, total dissolved solids, and turbidity. These 3 measurements are performed quickly, and students can record multiple measurements at the same location and then move to </a:t>
            </a:r>
            <a:r>
              <a:rPr lang="en-US" sz="1200" kern="1200" dirty="0">
                <a:solidFill>
                  <a:schemeClr val="tx1"/>
                </a:solidFill>
                <a:effectLst/>
                <a:latin typeface="+mn-lt"/>
                <a:ea typeface="+mn-ea"/>
                <a:cs typeface="+mn-cs"/>
              </a:rPr>
              <a:t>other locations to collect data.</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A9AD97-0E7A-4E02-A5B4-C568585ADF8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36772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400" b="1" i="1" kern="1800" dirty="0">
                <a:solidFill>
                  <a:srgbClr val="000000"/>
                </a:solidFill>
                <a:effectLst/>
                <a:latin typeface="Arial" panose="020B0604020202020204" pitchFamily="34" charset="0"/>
                <a:ea typeface="Times New Roman" panose="02020603050405020304" pitchFamily="18" charset="0"/>
              </a:rPr>
              <a:t>CONCLUSION</a:t>
            </a:r>
          </a:p>
          <a:p>
            <a:pPr marL="0" marR="0">
              <a:spcBef>
                <a:spcPts val="0"/>
              </a:spcBef>
              <a:spcAft>
                <a:spcPts val="600"/>
              </a:spcAft>
            </a:pP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 students complete their investigation plans, have them check their work by making sure that these questions are answered in their plan. If there is time, have teams swap their procedures and do a peer review, using these questions to guide their feedback.</a:t>
            </a:r>
          </a:p>
          <a:p>
            <a:pPr marL="342900" marR="0" lvl="0" indent="-342900">
              <a:spcBef>
                <a:spcPts val="0"/>
              </a:spcBef>
              <a:spcAft>
                <a:spcPts val="600"/>
              </a:spcAft>
              <a:buFont typeface="Symbol" panose="05050102010706020507" pitchFamily="18" charset="2"/>
              <a:buChar char=""/>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Where will you conduct the investigation?</a:t>
            </a:r>
          </a:p>
          <a:p>
            <a:pPr marL="342900" marR="0" lvl="0" indent="-342900">
              <a:spcBef>
                <a:spcPts val="0"/>
              </a:spcBef>
              <a:spcAft>
                <a:spcPts val="600"/>
              </a:spcAft>
              <a:buFont typeface="Symbol" panose="05050102010706020507" pitchFamily="18" charset="2"/>
              <a:buChar char=""/>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variable will you change between measurements?</a:t>
            </a:r>
          </a:p>
          <a:p>
            <a:pPr marL="342900" marR="0" lvl="0" indent="-342900">
              <a:spcBef>
                <a:spcPts val="0"/>
              </a:spcBef>
              <a:spcAft>
                <a:spcPts val="6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What is the constant variable, i.e., what will you take measurements of?</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b="1" kern="1200" dirty="0">
                <a:solidFill>
                  <a:schemeClr val="tx1"/>
                </a:solidFill>
                <a:effectLst/>
                <a:latin typeface="+mn-lt"/>
                <a:ea typeface="+mn-ea"/>
                <a:cs typeface="+mn-cs"/>
              </a:rPr>
            </a:b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CF8A108-4B11-4838-BB4E-24A3F33557F4}" type="slidenum">
              <a:rPr lang="en-US" smtClean="0"/>
              <a:t>10</a:t>
            </a:fld>
            <a:endParaRPr lang="en-US"/>
          </a:p>
        </p:txBody>
      </p:sp>
    </p:spTree>
    <p:extLst>
      <p:ext uri="{BB962C8B-B14F-4D97-AF65-F5344CB8AC3E}">
        <p14:creationId xmlns:p14="http://schemas.microsoft.com/office/powerpoint/2010/main" val="3605618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Assign</a:t>
            </a:r>
            <a:r>
              <a:rPr lang="en-US" baseline="0" dirty="0"/>
              <a:t> videos to groups of students or students who will work together on this science investigation.  Have them list their prior knowledge about this science.  Then have them view the video and take notes on facts that were learned.  Immediately following have them write the questions that they still have.</a:t>
            </a:r>
          </a:p>
          <a:p>
            <a:endParaRPr lang="en-US" baseline="0" dirty="0"/>
          </a:p>
          <a:p>
            <a:r>
              <a:rPr lang="en-US" baseline="0" dirty="0"/>
              <a:t>Students should then discuss their notes on the video with their collaborative learning group.  Then they should take what they saw and learned and see if they can come up with ways to conduct an investigation on this topic in their backyard, schoolyard, neighborhood or nearby water place.</a:t>
            </a:r>
            <a:endParaRPr lang="en-US" dirty="0"/>
          </a:p>
        </p:txBody>
      </p:sp>
      <p:sp>
        <p:nvSpPr>
          <p:cNvPr id="4" name="Slide Number Placeholder 3"/>
          <p:cNvSpPr>
            <a:spLocks noGrp="1"/>
          </p:cNvSpPr>
          <p:nvPr>
            <p:ph type="sldNum" sz="quarter" idx="10"/>
          </p:nvPr>
        </p:nvSpPr>
        <p:spPr/>
        <p:txBody>
          <a:bodyPr/>
          <a:lstStyle/>
          <a:p>
            <a:fld id="{6CF8A108-4B11-4838-BB4E-24A3F33557F4}" type="slidenum">
              <a:rPr lang="en-US" smtClean="0"/>
              <a:t>2</a:t>
            </a:fld>
            <a:endParaRPr lang="en-US"/>
          </a:p>
        </p:txBody>
      </p:sp>
    </p:spTree>
    <p:extLst>
      <p:ext uri="{BB962C8B-B14F-4D97-AF65-F5344CB8AC3E}">
        <p14:creationId xmlns:p14="http://schemas.microsoft.com/office/powerpoint/2010/main" val="2592305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Hidden slide illustrating the thinking process for making distinctions about a healthy riparian area through identifying ways to refine the research question or procedure in order to make the investigation reasonable and doable.</a:t>
            </a:r>
            <a:endParaRPr lang="en-US" dirty="0"/>
          </a:p>
          <a:p>
            <a:endParaRPr lang="en-US" dirty="0"/>
          </a:p>
        </p:txBody>
      </p:sp>
      <p:sp>
        <p:nvSpPr>
          <p:cNvPr id="4" name="Slide Number Placeholder 3"/>
          <p:cNvSpPr>
            <a:spLocks noGrp="1"/>
          </p:cNvSpPr>
          <p:nvPr>
            <p:ph type="sldNum" sz="quarter" idx="5"/>
          </p:nvPr>
        </p:nvSpPr>
        <p:spPr/>
        <p:txBody>
          <a:bodyPr/>
          <a:lstStyle/>
          <a:p>
            <a:fld id="{6CF8A108-4B11-4838-BB4E-24A3F33557F4}" type="slidenum">
              <a:rPr lang="en-US" smtClean="0"/>
              <a:t>3</a:t>
            </a:fld>
            <a:endParaRPr lang="en-US"/>
          </a:p>
        </p:txBody>
      </p:sp>
    </p:spTree>
    <p:extLst>
      <p:ext uri="{BB962C8B-B14F-4D97-AF65-F5344CB8AC3E}">
        <p14:creationId xmlns:p14="http://schemas.microsoft.com/office/powerpoint/2010/main" val="2741828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Students can design investigations</a:t>
            </a:r>
            <a:r>
              <a:rPr lang="en-US" sz="1200"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that they can conduct in their own backyard, schoolyard, neighborhood or nearby water place.</a:t>
            </a:r>
          </a:p>
          <a:p>
            <a:pPr marL="0" marR="0">
              <a:spcBef>
                <a:spcPts val="0"/>
              </a:spcBef>
              <a:spcAft>
                <a:spcPts val="600"/>
              </a:spcAft>
            </a:pPr>
            <a:endParaRPr lang="en-US" sz="1200"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Once students have developed a general vision for their field investigation, they are ready to dive into designing it. Pass out the </a:t>
            </a:r>
            <a:r>
              <a:rPr lang="en-US" sz="1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Guide to Science Investigation Design.</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This sheet is designed to be pasted into a science notebook for reference for multiple investigations, but students will need to write each question and its answer on the pages following the </a:t>
            </a:r>
            <a:r>
              <a:rPr lang="en-US" sz="1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Guide</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600"/>
              </a:spcAft>
            </a:pP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Have students answer questions 1 and 2.</a:t>
            </a:r>
          </a:p>
          <a:p>
            <a:endParaRPr lang="en-US" dirty="0"/>
          </a:p>
        </p:txBody>
      </p:sp>
      <p:sp>
        <p:nvSpPr>
          <p:cNvPr id="4" name="Slide Number Placeholder 3"/>
          <p:cNvSpPr>
            <a:spLocks noGrp="1"/>
          </p:cNvSpPr>
          <p:nvPr>
            <p:ph type="sldNum" sz="quarter" idx="10"/>
          </p:nvPr>
        </p:nvSpPr>
        <p:spPr/>
        <p:txBody>
          <a:bodyPr/>
          <a:lstStyle/>
          <a:p>
            <a:fld id="{6CF8A108-4B11-4838-BB4E-24A3F33557F4}" type="slidenum">
              <a:rPr lang="en-US" smtClean="0"/>
              <a:t>4</a:t>
            </a:fld>
            <a:endParaRPr lang="en-US"/>
          </a:p>
        </p:txBody>
      </p:sp>
    </p:spTree>
    <p:extLst>
      <p:ext uri="{BB962C8B-B14F-4D97-AF65-F5344CB8AC3E}">
        <p14:creationId xmlns:p14="http://schemas.microsoft.com/office/powerpoint/2010/main" val="1880266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Ask students to share their questions with the class. As they share, if applicable, prompt students to improve their question in one of the ways illustrated here.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Once each group has had a chance to share and possibly improve their question, have them complete questions 3 and 4.</a:t>
            </a:r>
            <a:endParaRPr lang="en-US" dirty="0"/>
          </a:p>
        </p:txBody>
      </p:sp>
      <p:sp>
        <p:nvSpPr>
          <p:cNvPr id="4" name="Slide Number Placeholder 3"/>
          <p:cNvSpPr>
            <a:spLocks noGrp="1"/>
          </p:cNvSpPr>
          <p:nvPr>
            <p:ph type="sldNum" sz="quarter" idx="10"/>
          </p:nvPr>
        </p:nvSpPr>
        <p:spPr/>
        <p:txBody>
          <a:bodyPr/>
          <a:lstStyle/>
          <a:p>
            <a:fld id="{6CF8A108-4B11-4838-BB4E-24A3F33557F4}" type="slidenum">
              <a:rPr lang="en-US" smtClean="0"/>
              <a:t>5</a:t>
            </a:fld>
            <a:endParaRPr lang="en-US"/>
          </a:p>
        </p:txBody>
      </p:sp>
    </p:spTree>
    <p:extLst>
      <p:ext uri="{BB962C8B-B14F-4D97-AF65-F5344CB8AC3E}">
        <p14:creationId xmlns:p14="http://schemas.microsoft.com/office/powerpoint/2010/main" val="4122862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3: Students are asked to create a “plan” for collecting data. This is similar to a procedure but may not be as specific and detailed as a typical procedure. This provides them with an opportunity to think through what they are going to do in the field to collect data. Students won’t yet know the specific data collection protocol that they will be using until they are in the field. For example, any group doing chemical testing will follow the detailed instructions that come with the test kits, so the details of that testing protocol would not need to be included in their plan.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6CF8A108-4B11-4838-BB4E-24A3F33557F4}" type="slidenum">
              <a:rPr lang="en-US" smtClean="0"/>
              <a:t>6</a:t>
            </a:fld>
            <a:endParaRPr lang="en-US"/>
          </a:p>
        </p:txBody>
      </p:sp>
    </p:spTree>
    <p:extLst>
      <p:ext uri="{BB962C8B-B14F-4D97-AF65-F5344CB8AC3E}">
        <p14:creationId xmlns:p14="http://schemas.microsoft.com/office/powerpoint/2010/main" val="3333812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Question 4: note that a data table is especially important. When students arrive in the field, their mentor scientists will expect the students to have a table and to be able to explain their plan of action.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following two slides show examples of different table configurations.</a:t>
            </a:r>
          </a:p>
        </p:txBody>
      </p:sp>
      <p:sp>
        <p:nvSpPr>
          <p:cNvPr id="4" name="Slide Number Placeholder 3"/>
          <p:cNvSpPr>
            <a:spLocks noGrp="1"/>
          </p:cNvSpPr>
          <p:nvPr>
            <p:ph type="sldNum" sz="quarter" idx="10"/>
          </p:nvPr>
        </p:nvSpPr>
        <p:spPr/>
        <p:txBody>
          <a:bodyPr/>
          <a:lstStyle/>
          <a:p>
            <a:fld id="{6CF8A108-4B11-4838-BB4E-24A3F33557F4}" type="slidenum">
              <a:rPr lang="en-US" smtClean="0"/>
              <a:t>7</a:t>
            </a:fld>
            <a:endParaRPr lang="en-US"/>
          </a:p>
        </p:txBody>
      </p:sp>
    </p:spTree>
    <p:extLst>
      <p:ext uri="{BB962C8B-B14F-4D97-AF65-F5344CB8AC3E}">
        <p14:creationId xmlns:p14="http://schemas.microsoft.com/office/powerpoint/2010/main" val="59153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slide should help students to understand variables. They will be changing one variable and keeping the variable that they’re measuring constant. For example, they could use the exact same procedure to measure temperature but vary the location or the depth of the reading.</a:t>
            </a:r>
          </a:p>
          <a:p>
            <a:pPr marL="0" marR="0">
              <a:spcBef>
                <a:spcPts val="0"/>
              </a:spcBef>
              <a:spcAft>
                <a:spcPts val="600"/>
              </a:spcAft>
            </a:pP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NOTE:</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 independent variable is what you are changing. (In this case, location.)  A dependent variable is what you are measuring. (In this case, temperature and humidity.)</a:t>
            </a:r>
          </a:p>
          <a:p>
            <a:pPr marL="0" marR="0">
              <a:spcBef>
                <a:spcPts val="0"/>
              </a:spcBef>
              <a:spcAft>
                <a:spcPts val="600"/>
              </a:spcAft>
            </a:pP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6CF8A108-4B11-4838-BB4E-24A3F33557F4}" type="slidenum">
              <a:rPr lang="en-US" smtClean="0"/>
              <a:t>8</a:t>
            </a:fld>
            <a:endParaRPr lang="en-US"/>
          </a:p>
        </p:txBody>
      </p:sp>
    </p:spTree>
    <p:extLst>
      <p:ext uri="{BB962C8B-B14F-4D97-AF65-F5344CB8AC3E}">
        <p14:creationId xmlns:p14="http://schemas.microsoft.com/office/powerpoint/2010/main" val="4209240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is a different data table. Check for understanding about what is changed to make measurements using the same procedure.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can use this opportunity to discuss with students what else they might want to record when they are collecting data. These might be things outside of the specific measurements that are still important such as date, location, weather, or any other qualitative observations. Making observations is a big part of being a scientist!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Once students understand what they should do, walk around the room to check their data tables as they work. Your goal for this class period is for each group to produce a usable data table.</a:t>
            </a:r>
            <a:endParaRPr lang="en-US" dirty="0"/>
          </a:p>
        </p:txBody>
      </p:sp>
      <p:sp>
        <p:nvSpPr>
          <p:cNvPr id="4" name="Slide Number Placeholder 3"/>
          <p:cNvSpPr>
            <a:spLocks noGrp="1"/>
          </p:cNvSpPr>
          <p:nvPr>
            <p:ph type="sldNum" sz="quarter" idx="10"/>
          </p:nvPr>
        </p:nvSpPr>
        <p:spPr/>
        <p:txBody>
          <a:bodyPr/>
          <a:lstStyle/>
          <a:p>
            <a:fld id="{6CF8A108-4B11-4838-BB4E-24A3F33557F4}" type="slidenum">
              <a:rPr lang="en-US" smtClean="0"/>
              <a:t>9</a:t>
            </a:fld>
            <a:endParaRPr lang="en-US"/>
          </a:p>
        </p:txBody>
      </p:sp>
    </p:spTree>
    <p:extLst>
      <p:ext uri="{BB962C8B-B14F-4D97-AF65-F5344CB8AC3E}">
        <p14:creationId xmlns:p14="http://schemas.microsoft.com/office/powerpoint/2010/main" val="115734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1557869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3008499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19037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1657069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3103637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2367696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2524357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697130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3193667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2555236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2495912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CDCE24-E9F6-48ED-9C37-CBEE6FBC1ACB}" type="datetimeFigureOut">
              <a:rPr lang="en-US" smtClean="0">
                <a:solidFill>
                  <a:prstClr val="black">
                    <a:tint val="75000"/>
                  </a:prstClr>
                </a:solidFill>
              </a:rPr>
              <a:pPr/>
              <a:t>2/5/2021</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D55A80-506D-448C-AD17-C090A79903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3589791558"/>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b="1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7705" y="2650677"/>
            <a:ext cx="8414764" cy="1325563"/>
          </a:xfrm>
        </p:spPr>
        <p:txBody>
          <a:bodyPr>
            <a:normAutofit fontScale="90000"/>
          </a:bodyPr>
          <a:lstStyle/>
          <a:p>
            <a:pPr algn="ctr"/>
            <a:r>
              <a:rPr lang="en-US" sz="4000" b="1" dirty="0">
                <a:ln>
                  <a:solidFill>
                    <a:srgbClr val="003399"/>
                  </a:solidFill>
                </a:ln>
                <a:solidFill>
                  <a:srgbClr val="003399"/>
                </a:solidFill>
                <a:latin typeface="Calibri Light" panose="020F0302020204030204" pitchFamily="34" charset="0"/>
                <a:ea typeface="+mn-ea"/>
                <a:cs typeface="+mn-cs"/>
              </a:rPr>
              <a:t>Field Investigation</a:t>
            </a:r>
            <a:br>
              <a:rPr lang="en-US" sz="4000" b="1" dirty="0">
                <a:ln>
                  <a:solidFill>
                    <a:srgbClr val="003399"/>
                  </a:solidFill>
                </a:ln>
                <a:solidFill>
                  <a:srgbClr val="003399"/>
                </a:solidFill>
                <a:latin typeface="Calibri Light" panose="020F0302020204030204" pitchFamily="34" charset="0"/>
                <a:ea typeface="+mn-ea"/>
                <a:cs typeface="+mn-cs"/>
              </a:rPr>
            </a:br>
            <a:r>
              <a:rPr lang="en-US" sz="4000" dirty="0">
                <a:ln>
                  <a:solidFill>
                    <a:srgbClr val="003399"/>
                  </a:solidFill>
                </a:ln>
                <a:solidFill>
                  <a:srgbClr val="003399"/>
                </a:solidFill>
                <a:latin typeface="Calibri Light" panose="020F0302020204030204" pitchFamily="34" charset="0"/>
                <a:ea typeface="+mn-ea"/>
                <a:cs typeface="+mn-cs"/>
              </a:rPr>
              <a:t>Planning and Carrying Out an Investigation</a:t>
            </a:r>
          </a:p>
        </p:txBody>
      </p:sp>
      <p:sp>
        <p:nvSpPr>
          <p:cNvPr id="3" name="Content Placeholder 2"/>
          <p:cNvSpPr>
            <a:spLocks noGrp="1"/>
          </p:cNvSpPr>
          <p:nvPr>
            <p:ph idx="1"/>
          </p:nvPr>
        </p:nvSpPr>
        <p:spPr>
          <a:xfrm>
            <a:off x="674396" y="4269393"/>
            <a:ext cx="7886700" cy="2180745"/>
          </a:xfrm>
        </p:spPr>
        <p:txBody>
          <a:bodyPr/>
          <a:lstStyle/>
          <a:p>
            <a:pPr marL="0" indent="0" algn="ctr">
              <a:buNone/>
            </a:pPr>
            <a:r>
              <a:rPr lang="en-US" dirty="0">
                <a:solidFill>
                  <a:srgbClr val="003399"/>
                </a:solidFill>
              </a:rPr>
              <a:t>How will you collect data in the field?</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006" y="5860380"/>
            <a:ext cx="1391086" cy="841539"/>
          </a:xfrm>
          <a:prstGeom prst="rect">
            <a:avLst/>
          </a:prstGeom>
        </p:spPr>
      </p:pic>
      <p:pic>
        <p:nvPicPr>
          <p:cNvPr id="9" name="Picture 2" descr="Ho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2802" y="6061337"/>
            <a:ext cx="2248741" cy="54864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79627" y="6124411"/>
            <a:ext cx="3016402" cy="485566"/>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58015" y="951470"/>
            <a:ext cx="2625562" cy="1339037"/>
          </a:xfrm>
          <a:prstGeom prst="rect">
            <a:avLst/>
          </a:prstGeom>
        </p:spPr>
      </p:pic>
    </p:spTree>
    <p:extLst>
      <p:ext uri="{BB962C8B-B14F-4D97-AF65-F5344CB8AC3E}">
        <p14:creationId xmlns:p14="http://schemas.microsoft.com/office/powerpoint/2010/main" val="369507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3399"/>
                </a:solidFill>
              </a:rPr>
              <a:t>Does your plan answer these questions?</a:t>
            </a:r>
          </a:p>
        </p:txBody>
      </p:sp>
      <p:sp>
        <p:nvSpPr>
          <p:cNvPr id="3" name="Content Placeholder 2"/>
          <p:cNvSpPr>
            <a:spLocks noGrp="1"/>
          </p:cNvSpPr>
          <p:nvPr>
            <p:ph idx="1"/>
          </p:nvPr>
        </p:nvSpPr>
        <p:spPr>
          <a:xfrm>
            <a:off x="628650" y="2231571"/>
            <a:ext cx="7886700" cy="3945392"/>
          </a:xfrm>
        </p:spPr>
        <p:txBody>
          <a:bodyPr>
            <a:normAutofit/>
          </a:bodyPr>
          <a:lstStyle/>
          <a:p>
            <a:r>
              <a:rPr lang="en-US" dirty="0">
                <a:solidFill>
                  <a:srgbClr val="003399"/>
                </a:solidFill>
              </a:rPr>
              <a:t>Where will you conduct the investigation?</a:t>
            </a:r>
            <a:br>
              <a:rPr lang="en-US" dirty="0">
                <a:solidFill>
                  <a:srgbClr val="003399"/>
                </a:solidFill>
              </a:rPr>
            </a:br>
            <a:r>
              <a:rPr lang="en-US" dirty="0">
                <a:solidFill>
                  <a:srgbClr val="003399"/>
                </a:solidFill>
              </a:rPr>
              <a:t>(Be specific; pinpoint locations on the map.)</a:t>
            </a:r>
          </a:p>
          <a:p>
            <a:r>
              <a:rPr lang="en-US" dirty="0">
                <a:solidFill>
                  <a:srgbClr val="003399"/>
                </a:solidFill>
              </a:rPr>
              <a:t>What variable will you change between measurements?</a:t>
            </a:r>
          </a:p>
          <a:p>
            <a:r>
              <a:rPr lang="en-US" dirty="0">
                <a:solidFill>
                  <a:srgbClr val="003399"/>
                </a:solidFill>
              </a:rPr>
              <a:t>What is the constant variable, i.e., what will you take measurements of?</a:t>
            </a:r>
          </a:p>
          <a:p>
            <a:pPr marL="0" indent="0">
              <a:buNone/>
            </a:pPr>
            <a:endParaRPr lang="en-US" dirty="0">
              <a:solidFill>
                <a:srgbClr val="003399"/>
              </a:solidFill>
            </a:endParaRPr>
          </a:p>
        </p:txBody>
      </p:sp>
    </p:spTree>
    <p:extLst>
      <p:ext uri="{BB962C8B-B14F-4D97-AF65-F5344CB8AC3E}">
        <p14:creationId xmlns:p14="http://schemas.microsoft.com/office/powerpoint/2010/main" val="1548384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1669" y="367439"/>
            <a:ext cx="8180661" cy="1029561"/>
          </a:xfrm>
        </p:spPr>
        <p:txBody>
          <a:bodyPr>
            <a:noAutofit/>
          </a:bodyPr>
          <a:lstStyle/>
          <a:p>
            <a:pPr marL="0" lvl="0" indent="0" algn="ctr">
              <a:buNone/>
            </a:pPr>
            <a:r>
              <a:rPr lang="en-US" sz="4400" dirty="0">
                <a:solidFill>
                  <a:srgbClr val="003399"/>
                </a:solidFill>
                <a:effectLst>
                  <a:outerShdw blurRad="38100" dist="38100" dir="2700000" algn="tl">
                    <a:srgbClr val="000000">
                      <a:alpha val="43137"/>
                    </a:srgbClr>
                  </a:outerShdw>
                </a:effectLst>
              </a:rPr>
              <a:t>Notetaking from a Science Investigation Video</a:t>
            </a:r>
          </a:p>
          <a:p>
            <a:pPr marL="0" lvl="0" indent="0">
              <a:buNone/>
            </a:pPr>
            <a:endParaRPr lang="en-US" sz="1600" dirty="0">
              <a:solidFill>
                <a:srgbClr val="4CBFC2"/>
              </a:solidFill>
              <a:effectLst>
                <a:outerShdw blurRad="38100" dist="38100" dir="2700000" algn="tl">
                  <a:srgbClr val="000000">
                    <a:alpha val="43137"/>
                  </a:srgbClr>
                </a:outerShdw>
              </a:effectLst>
            </a:endParaRPr>
          </a:p>
          <a:p>
            <a:endParaRPr lang="en-US" dirty="0">
              <a:solidFill>
                <a:srgbClr val="003399"/>
              </a:solidFill>
            </a:endParaRPr>
          </a:p>
        </p:txBody>
      </p:sp>
      <p:graphicFrame>
        <p:nvGraphicFramePr>
          <p:cNvPr id="6" name="Diagram 5"/>
          <p:cNvGraphicFramePr/>
          <p:nvPr>
            <p:extLst>
              <p:ext uri="{D42A27DB-BD31-4B8C-83A1-F6EECF244321}">
                <p14:modId xmlns:p14="http://schemas.microsoft.com/office/powerpoint/2010/main" val="502975263"/>
              </p:ext>
            </p:extLst>
          </p:nvPr>
        </p:nvGraphicFramePr>
        <p:xfrm>
          <a:off x="151304" y="1881426"/>
          <a:ext cx="8828235" cy="4111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3802325" y="6145337"/>
            <a:ext cx="1322798" cy="584775"/>
          </a:xfrm>
          <a:prstGeom prst="rect">
            <a:avLst/>
          </a:prstGeom>
          <a:noFill/>
        </p:spPr>
        <p:txBody>
          <a:bodyPr wrap="none" rtlCol="0">
            <a:spAutoFit/>
          </a:bodyPr>
          <a:lstStyle/>
          <a:p>
            <a:r>
              <a:rPr lang="en-US" sz="3200" b="1" dirty="0">
                <a:solidFill>
                  <a:srgbClr val="0070C0"/>
                </a:solidFill>
              </a:rPr>
              <a:t>During</a:t>
            </a:r>
          </a:p>
        </p:txBody>
      </p:sp>
      <p:sp>
        <p:nvSpPr>
          <p:cNvPr id="8" name="TextBox 7"/>
          <p:cNvSpPr txBox="1"/>
          <p:nvPr/>
        </p:nvSpPr>
        <p:spPr>
          <a:xfrm>
            <a:off x="900227" y="6145335"/>
            <a:ext cx="1312154" cy="584775"/>
          </a:xfrm>
          <a:prstGeom prst="rect">
            <a:avLst/>
          </a:prstGeom>
          <a:noFill/>
        </p:spPr>
        <p:txBody>
          <a:bodyPr wrap="none" rtlCol="0">
            <a:spAutoFit/>
          </a:bodyPr>
          <a:lstStyle/>
          <a:p>
            <a:r>
              <a:rPr lang="en-US" sz="3200" b="1" dirty="0">
                <a:solidFill>
                  <a:srgbClr val="0070C0"/>
                </a:solidFill>
              </a:rPr>
              <a:t>Before</a:t>
            </a:r>
          </a:p>
        </p:txBody>
      </p:sp>
      <p:sp>
        <p:nvSpPr>
          <p:cNvPr id="9" name="TextBox 8"/>
          <p:cNvSpPr txBox="1"/>
          <p:nvPr/>
        </p:nvSpPr>
        <p:spPr>
          <a:xfrm>
            <a:off x="7170475" y="6145334"/>
            <a:ext cx="1053302" cy="584775"/>
          </a:xfrm>
          <a:prstGeom prst="rect">
            <a:avLst/>
          </a:prstGeom>
          <a:noFill/>
        </p:spPr>
        <p:txBody>
          <a:bodyPr wrap="none" rtlCol="0">
            <a:spAutoFit/>
          </a:bodyPr>
          <a:lstStyle/>
          <a:p>
            <a:r>
              <a:rPr lang="en-US" sz="3200" b="1" dirty="0">
                <a:solidFill>
                  <a:srgbClr val="0070C0"/>
                </a:solidFill>
              </a:rPr>
              <a:t>After</a:t>
            </a:r>
          </a:p>
        </p:txBody>
      </p:sp>
    </p:spTree>
    <p:extLst>
      <p:ext uri="{BB962C8B-B14F-4D97-AF65-F5344CB8AC3E}">
        <p14:creationId xmlns:p14="http://schemas.microsoft.com/office/powerpoint/2010/main" val="940054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6"/>
            <a:ext cx="7886700" cy="886731"/>
          </a:xfrm>
        </p:spPr>
        <p:txBody>
          <a:bodyPr>
            <a:noAutofit/>
          </a:bodyPr>
          <a:lstStyle/>
          <a:p>
            <a:r>
              <a:rPr lang="en-US" sz="2800" dirty="0"/>
              <a:t>What can I, as a &lt;scientist&gt;, investigate in order to tell whether the ecosystem is healthy or not?</a:t>
            </a:r>
          </a:p>
        </p:txBody>
      </p:sp>
      <p:sp>
        <p:nvSpPr>
          <p:cNvPr id="5" name="Content Placeholder 4"/>
          <p:cNvSpPr>
            <a:spLocks noGrp="1"/>
          </p:cNvSpPr>
          <p:nvPr>
            <p:ph idx="1"/>
          </p:nvPr>
        </p:nvSpPr>
        <p:spPr>
          <a:xfrm>
            <a:off x="628650" y="1251857"/>
            <a:ext cx="7886700" cy="5355773"/>
          </a:xfrm>
        </p:spPr>
        <p:txBody>
          <a:bodyPr>
            <a:normAutofit fontScale="92500" lnSpcReduction="10000"/>
          </a:bodyPr>
          <a:lstStyle/>
          <a:p>
            <a:r>
              <a:rPr lang="en-US" sz="1600" dirty="0"/>
              <a:t>From my perspective as a botanist, a healthy riparian area is like this:</a:t>
            </a:r>
          </a:p>
          <a:p>
            <a:pPr lvl="1"/>
            <a:r>
              <a:rPr lang="en-US" sz="1400" dirty="0"/>
              <a:t>Has lots of plants</a:t>
            </a:r>
          </a:p>
          <a:p>
            <a:pPr lvl="1"/>
            <a:r>
              <a:rPr lang="en-US" sz="1400" dirty="0"/>
              <a:t>Has lots of different kinds of plants</a:t>
            </a:r>
          </a:p>
          <a:p>
            <a:pPr lvl="1"/>
            <a:r>
              <a:rPr lang="en-US" sz="1400" dirty="0"/>
              <a:t>The plants are lush, dense</a:t>
            </a:r>
          </a:p>
          <a:p>
            <a:pPr lvl="1"/>
            <a:r>
              <a:rPr lang="en-US" sz="1400" dirty="0"/>
              <a:t>The plants are not dried out</a:t>
            </a:r>
          </a:p>
          <a:p>
            <a:r>
              <a:rPr lang="en-US" sz="1600" dirty="0"/>
              <a:t>To test for health, I can</a:t>
            </a:r>
          </a:p>
          <a:p>
            <a:pPr lvl="1"/>
            <a:r>
              <a:rPr lang="en-US" sz="1400" dirty="0"/>
              <a:t>Count the number of plants</a:t>
            </a:r>
          </a:p>
          <a:p>
            <a:pPr lvl="1"/>
            <a:r>
              <a:rPr lang="en-US" sz="1400" dirty="0"/>
              <a:t>Count the number of kinds of plants</a:t>
            </a:r>
          </a:p>
          <a:p>
            <a:pPr lvl="1"/>
            <a:r>
              <a:rPr lang="en-US" sz="1400" dirty="0"/>
              <a:t>Grade or rate the lushness of the plants</a:t>
            </a:r>
          </a:p>
          <a:p>
            <a:pPr lvl="1"/>
            <a:r>
              <a:rPr lang="en-US" sz="1400" dirty="0"/>
              <a:t>Rate the dryness of the plants</a:t>
            </a:r>
          </a:p>
          <a:p>
            <a:r>
              <a:rPr lang="en-US" sz="1600" dirty="0"/>
              <a:t>To count the number of kinds of plants I can</a:t>
            </a:r>
          </a:p>
          <a:p>
            <a:pPr lvl="1"/>
            <a:r>
              <a:rPr lang="en-US" sz="1400" dirty="0"/>
              <a:t>Pick a place to look at</a:t>
            </a:r>
          </a:p>
          <a:p>
            <a:pPr lvl="1"/>
            <a:r>
              <a:rPr lang="en-US" sz="1400" dirty="0"/>
              <a:t>Pick a plant and identify its species</a:t>
            </a:r>
          </a:p>
          <a:p>
            <a:pPr lvl="1"/>
            <a:r>
              <a:rPr lang="en-US" sz="1400" dirty="0"/>
              <a:t>Search the whole place for more samples of that species and count them</a:t>
            </a:r>
          </a:p>
          <a:p>
            <a:pPr lvl="1"/>
            <a:r>
              <a:rPr lang="en-US" sz="1400" dirty="0"/>
              <a:t>Record the species and the number of them</a:t>
            </a:r>
          </a:p>
          <a:p>
            <a:pPr lvl="1"/>
            <a:r>
              <a:rPr lang="en-US" sz="1400" dirty="0"/>
              <a:t>Pick a different plant, identify, count, record</a:t>
            </a:r>
          </a:p>
          <a:p>
            <a:pPr lvl="1"/>
            <a:r>
              <a:rPr lang="en-US" sz="1400" dirty="0"/>
              <a:t>Do that over and over again until I’ve counted all of the plants in the place</a:t>
            </a:r>
          </a:p>
          <a:p>
            <a:r>
              <a:rPr lang="en-US" sz="1600" dirty="0"/>
              <a:t>What might be hard about this and what can I do about it?</a:t>
            </a:r>
          </a:p>
          <a:p>
            <a:pPr lvl="1"/>
            <a:r>
              <a:rPr lang="en-US" sz="1400" dirty="0"/>
              <a:t>I don’t know plant names – get a field guide to plants</a:t>
            </a:r>
          </a:p>
          <a:p>
            <a:pPr lvl="1"/>
            <a:r>
              <a:rPr lang="en-US" sz="1400" dirty="0"/>
              <a:t>I don’t have time to count every single plant in the whole riparian area – get a map and pick sampling spots that are good examples of the rest of the place; count just those spots</a:t>
            </a:r>
          </a:p>
          <a:p>
            <a:pPr lvl="1"/>
            <a:r>
              <a:rPr lang="en-US" sz="1400" dirty="0"/>
              <a:t>My spots need to all be the same size – take a yard stick and measure out a square in each spot.</a:t>
            </a:r>
          </a:p>
        </p:txBody>
      </p:sp>
    </p:spTree>
    <p:extLst>
      <p:ext uri="{BB962C8B-B14F-4D97-AF65-F5344CB8AC3E}">
        <p14:creationId xmlns:p14="http://schemas.microsoft.com/office/powerpoint/2010/main" val="1524106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9041" y="1333996"/>
            <a:ext cx="7886700" cy="1953490"/>
          </a:xfrm>
        </p:spPr>
        <p:txBody>
          <a:bodyPr>
            <a:normAutofit/>
          </a:bodyPr>
          <a:lstStyle/>
          <a:p>
            <a:pPr marL="514350" indent="-514350">
              <a:buFont typeface="+mj-lt"/>
              <a:buAutoNum type="arabicPeriod"/>
            </a:pPr>
            <a:r>
              <a:rPr lang="en-US" b="1" dirty="0">
                <a:solidFill>
                  <a:srgbClr val="003399"/>
                </a:solidFill>
              </a:rPr>
              <a:t>TOPIC OF STUDY</a:t>
            </a:r>
            <a:endParaRPr lang="en-US" dirty="0">
              <a:solidFill>
                <a:srgbClr val="003399"/>
              </a:solidFill>
            </a:endParaRPr>
          </a:p>
          <a:p>
            <a:pPr marL="514350" indent="-514350">
              <a:buFont typeface="+mj-lt"/>
              <a:buAutoNum type="arabicPeriod"/>
            </a:pPr>
            <a:r>
              <a:rPr lang="en-US" b="1" dirty="0">
                <a:solidFill>
                  <a:srgbClr val="003399"/>
                </a:solidFill>
              </a:rPr>
              <a:t>FOCUS QUESTION (Big Idea)</a:t>
            </a:r>
          </a:p>
          <a:p>
            <a:pPr lvl="1">
              <a:lnSpc>
                <a:spcPct val="100000"/>
              </a:lnSpc>
            </a:pPr>
            <a:r>
              <a:rPr lang="en-US" dirty="0">
                <a:solidFill>
                  <a:srgbClr val="003399"/>
                </a:solidFill>
              </a:rPr>
              <a:t>Write your main, testable question.</a:t>
            </a:r>
          </a:p>
          <a:p>
            <a:pPr lvl="1">
              <a:lnSpc>
                <a:spcPct val="100000"/>
              </a:lnSpc>
            </a:pPr>
            <a:r>
              <a:rPr lang="en-US" dirty="0">
                <a:solidFill>
                  <a:srgbClr val="003399"/>
                </a:solidFill>
              </a:rPr>
              <a:t>What data will you collect? What will you measure? </a:t>
            </a:r>
          </a:p>
          <a:p>
            <a:pPr marL="0" indent="0">
              <a:buNone/>
            </a:pPr>
            <a:endParaRPr lang="en-US" dirty="0"/>
          </a:p>
        </p:txBody>
      </p:sp>
      <p:sp>
        <p:nvSpPr>
          <p:cNvPr id="4" name="TextBox 3"/>
          <p:cNvSpPr txBox="1"/>
          <p:nvPr/>
        </p:nvSpPr>
        <p:spPr>
          <a:xfrm>
            <a:off x="831273" y="457200"/>
            <a:ext cx="7502236" cy="461665"/>
          </a:xfrm>
          <a:prstGeom prst="rect">
            <a:avLst/>
          </a:prstGeom>
          <a:noFill/>
        </p:spPr>
        <p:txBody>
          <a:bodyPr wrap="square" rtlCol="0">
            <a:spAutoFit/>
          </a:bodyPr>
          <a:lstStyle/>
          <a:p>
            <a:r>
              <a:rPr lang="en-US" sz="2400" b="1" dirty="0">
                <a:solidFill>
                  <a:srgbClr val="003399"/>
                </a:solidFill>
              </a:rPr>
              <a:t>Complete Questions in your science notebook:</a:t>
            </a:r>
          </a:p>
        </p:txBody>
      </p:sp>
    </p:spTree>
    <p:extLst>
      <p:ext uri="{BB962C8B-B14F-4D97-AF65-F5344CB8AC3E}">
        <p14:creationId xmlns:p14="http://schemas.microsoft.com/office/powerpoint/2010/main" val="725010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you improve your </a:t>
            </a:r>
            <a:br>
              <a:rPr lang="en-US" dirty="0"/>
            </a:br>
            <a:r>
              <a:rPr lang="en-US" dirty="0"/>
              <a:t>question?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76204870"/>
              </p:ext>
            </p:extLst>
          </p:nvPr>
        </p:nvGraphicFramePr>
        <p:xfrm>
          <a:off x="269422" y="2065111"/>
          <a:ext cx="7448549" cy="4582160"/>
        </p:xfrm>
        <a:graphic>
          <a:graphicData uri="http://schemas.openxmlformats.org/drawingml/2006/table">
            <a:tbl>
              <a:tblPr firstRow="1" bandRow="1">
                <a:tableStyleId>{69CF1AB2-1976-4502-BF36-3FF5EA218861}</a:tableStyleId>
              </a:tblPr>
              <a:tblGrid>
                <a:gridCol w="3453492">
                  <a:extLst>
                    <a:ext uri="{9D8B030D-6E8A-4147-A177-3AD203B41FA5}">
                      <a16:colId xmlns:a16="http://schemas.microsoft.com/office/drawing/2014/main" val="1823081414"/>
                    </a:ext>
                  </a:extLst>
                </a:gridCol>
                <a:gridCol w="3995057">
                  <a:extLst>
                    <a:ext uri="{9D8B030D-6E8A-4147-A177-3AD203B41FA5}">
                      <a16:colId xmlns:a16="http://schemas.microsoft.com/office/drawing/2014/main" val="2818606586"/>
                    </a:ext>
                  </a:extLst>
                </a:gridCol>
              </a:tblGrid>
              <a:tr h="370840">
                <a:tc>
                  <a:txBody>
                    <a:bodyPr/>
                    <a:lstStyle/>
                    <a:p>
                      <a:r>
                        <a:rPr lang="en-US" dirty="0"/>
                        <a:t>Ask yourself……</a:t>
                      </a:r>
                    </a:p>
                  </a:txBody>
                  <a:tcPr/>
                </a:tc>
                <a:tc>
                  <a:txBody>
                    <a:bodyPr/>
                    <a:lstStyle/>
                    <a:p>
                      <a:r>
                        <a:rPr lang="en-US" dirty="0"/>
                        <a:t>Refine your question.</a:t>
                      </a:r>
                      <a:r>
                        <a:rPr lang="en-US" baseline="0" dirty="0"/>
                        <a:t>..</a:t>
                      </a:r>
                      <a:endParaRPr lang="en-US" dirty="0"/>
                    </a:p>
                  </a:txBody>
                  <a:tcPr/>
                </a:tc>
                <a:extLst>
                  <a:ext uri="{0D108BD9-81ED-4DB2-BD59-A6C34878D82A}">
                    <a16:rowId xmlns:a16="http://schemas.microsoft.com/office/drawing/2014/main" val="29641049"/>
                  </a:ext>
                </a:extLst>
              </a:tr>
              <a:tr h="370840">
                <a:tc>
                  <a:txBody>
                    <a:bodyPr/>
                    <a:lstStyle/>
                    <a:p>
                      <a:r>
                        <a:rPr lang="en-US" dirty="0"/>
                        <a:t>What is your question?</a:t>
                      </a:r>
                    </a:p>
                  </a:txBody>
                  <a:tcPr/>
                </a:tc>
                <a:tc>
                  <a:txBody>
                    <a:bodyPr/>
                    <a:lstStyle/>
                    <a:p>
                      <a:r>
                        <a:rPr lang="en-US" dirty="0"/>
                        <a:t>Are there bugs there?</a:t>
                      </a:r>
                    </a:p>
                  </a:txBody>
                  <a:tcPr/>
                </a:tc>
                <a:extLst>
                  <a:ext uri="{0D108BD9-81ED-4DB2-BD59-A6C34878D82A}">
                    <a16:rowId xmlns:a16="http://schemas.microsoft.com/office/drawing/2014/main" val="2350087678"/>
                  </a:ext>
                </a:extLst>
              </a:tr>
              <a:tr h="370840">
                <a:tc>
                  <a:txBody>
                    <a:bodyPr/>
                    <a:lstStyle/>
                    <a:p>
                      <a:pPr marL="0" indent="0">
                        <a:buFont typeface="Arial" panose="020B0604020202020204" pitchFamily="34" charset="0"/>
                        <a:buNone/>
                        <a:tabLst>
                          <a:tab pos="914400" algn="l"/>
                        </a:tabLst>
                      </a:pPr>
                      <a:r>
                        <a:rPr lang="en-US" sz="1800" kern="1200" dirty="0">
                          <a:solidFill>
                            <a:schemeClr val="dk1"/>
                          </a:solidFill>
                          <a:latin typeface="+mn-lt"/>
                          <a:ea typeface="+mn-ea"/>
                          <a:cs typeface="+mn-cs"/>
                        </a:rPr>
                        <a:t>What is the physical range of your investigation?  (The world? All of Arizona? The whole riparian area? One part of the riparian area?)</a:t>
                      </a:r>
                    </a:p>
                  </a:txBody>
                  <a:tcPr/>
                </a:tc>
                <a:tc>
                  <a:txBody>
                    <a:bodyPr/>
                    <a:lstStyle/>
                    <a:p>
                      <a:r>
                        <a:rPr lang="en-US" dirty="0"/>
                        <a:t>Are there bugs at the </a:t>
                      </a:r>
                      <a:br>
                        <a:rPr lang="en-US" dirty="0"/>
                      </a:br>
                      <a:r>
                        <a:rPr lang="en-US" dirty="0" err="1"/>
                        <a:t>Hassayampa</a:t>
                      </a:r>
                      <a:r>
                        <a:rPr lang="en-US" dirty="0"/>
                        <a:t> River Preserve?</a:t>
                      </a:r>
                    </a:p>
                  </a:txBody>
                  <a:tcPr/>
                </a:tc>
                <a:extLst>
                  <a:ext uri="{0D108BD9-81ED-4DB2-BD59-A6C34878D82A}">
                    <a16:rowId xmlns:a16="http://schemas.microsoft.com/office/drawing/2014/main" val="4270063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What will you measure?</a:t>
                      </a:r>
                    </a:p>
                    <a:p>
                      <a:endParaRPr lang="en-US" dirty="0"/>
                    </a:p>
                  </a:txBody>
                  <a:tcPr/>
                </a:tc>
                <a:tc>
                  <a:txBody>
                    <a:bodyPr/>
                    <a:lstStyle/>
                    <a:p>
                      <a:r>
                        <a:rPr lang="en-US" dirty="0"/>
                        <a:t>How many species of bug, and how many bugs in each species are counted</a:t>
                      </a:r>
                      <a:r>
                        <a:rPr lang="en-US" baseline="0" dirty="0"/>
                        <a:t> </a:t>
                      </a:r>
                      <a:r>
                        <a:rPr lang="en-US" dirty="0"/>
                        <a:t>at the </a:t>
                      </a:r>
                      <a:r>
                        <a:rPr lang="en-US" dirty="0" err="1"/>
                        <a:t>Hassayampa</a:t>
                      </a:r>
                      <a:r>
                        <a:rPr lang="en-US" dirty="0"/>
                        <a:t> River Preserve?</a:t>
                      </a:r>
                    </a:p>
                  </a:txBody>
                  <a:tcPr/>
                </a:tc>
                <a:extLst>
                  <a:ext uri="{0D108BD9-81ED-4DB2-BD59-A6C34878D82A}">
                    <a16:rowId xmlns:a16="http://schemas.microsoft.com/office/drawing/2014/main" val="19217597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Will your measured value be the same all-the-time and everywhere within your scope? Or do you need to include time or location in your question?</a:t>
                      </a:r>
                    </a:p>
                    <a:p>
                      <a:endParaRPr lang="en-US" dirty="0"/>
                    </a:p>
                  </a:txBody>
                  <a:tcPr/>
                </a:tc>
                <a:tc>
                  <a:txBody>
                    <a:bodyPr/>
                    <a:lstStyle/>
                    <a:p>
                      <a:r>
                        <a:rPr lang="en-US" dirty="0"/>
                        <a:t>How many species of bug, and how many bugs in each species are counted in one meter square next to the pond,</a:t>
                      </a:r>
                      <a:r>
                        <a:rPr lang="en-US" baseline="0" dirty="0"/>
                        <a:t> 30 feet from the pond, and 0.25 mi from any open water source at the HRP?</a:t>
                      </a:r>
                      <a:endParaRPr lang="en-US" dirty="0"/>
                    </a:p>
                  </a:txBody>
                  <a:tcPr/>
                </a:tc>
                <a:extLst>
                  <a:ext uri="{0D108BD9-81ED-4DB2-BD59-A6C34878D82A}">
                    <a16:rowId xmlns:a16="http://schemas.microsoft.com/office/drawing/2014/main" val="4216780098"/>
                  </a:ext>
                </a:extLst>
              </a:tr>
            </a:tbl>
          </a:graphicData>
        </a:graphic>
      </p:graphicFrame>
      <p:pic>
        <p:nvPicPr>
          <p:cNvPr id="6"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42312" y="157051"/>
            <a:ext cx="2449283" cy="3475615"/>
          </a:xfrm>
          <a:prstGeom prst="rect">
            <a:avLst/>
          </a:prstGeom>
        </p:spPr>
      </p:pic>
    </p:spTree>
    <p:extLst>
      <p:ext uri="{BB962C8B-B14F-4D97-AF65-F5344CB8AC3E}">
        <p14:creationId xmlns:p14="http://schemas.microsoft.com/office/powerpoint/2010/main" val="4282822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9040" y="1253745"/>
            <a:ext cx="7886700" cy="4717473"/>
          </a:xfrm>
        </p:spPr>
        <p:txBody>
          <a:bodyPr>
            <a:normAutofit/>
          </a:bodyPr>
          <a:lstStyle/>
          <a:p>
            <a:pPr marL="514350" indent="-514350">
              <a:buFont typeface="+mj-lt"/>
              <a:buAutoNum type="arabicPeriod" startAt="3"/>
            </a:pPr>
            <a:r>
              <a:rPr lang="en-US" b="1" dirty="0">
                <a:solidFill>
                  <a:srgbClr val="003399"/>
                </a:solidFill>
              </a:rPr>
              <a:t>PLANNING (Materials &amp; Methods)</a:t>
            </a:r>
            <a:endParaRPr lang="en-US" dirty="0">
              <a:solidFill>
                <a:srgbClr val="003399"/>
              </a:solidFill>
            </a:endParaRPr>
          </a:p>
          <a:p>
            <a:pPr lvl="1"/>
            <a:r>
              <a:rPr lang="en-US" b="1" dirty="0">
                <a:solidFill>
                  <a:srgbClr val="003399"/>
                </a:solidFill>
              </a:rPr>
              <a:t> </a:t>
            </a:r>
            <a:r>
              <a:rPr lang="en-US" dirty="0">
                <a:solidFill>
                  <a:srgbClr val="003399"/>
                </a:solidFill>
              </a:rPr>
              <a:t>List all materials you need for the investigation.</a:t>
            </a:r>
          </a:p>
          <a:p>
            <a:pPr lvl="1"/>
            <a:r>
              <a:rPr lang="en-US" dirty="0">
                <a:solidFill>
                  <a:srgbClr val="003399"/>
                </a:solidFill>
              </a:rPr>
              <a:t>Write a plan for collecting the data that you need to answer your question. Leave space to write notes about what you did in detail when in the field.</a:t>
            </a:r>
          </a:p>
          <a:p>
            <a:pPr lvl="1"/>
            <a:r>
              <a:rPr lang="en-US" dirty="0">
                <a:solidFill>
                  <a:srgbClr val="003399"/>
                </a:solidFill>
              </a:rPr>
              <a:t>In each step of your plan, tell what materials you will need to use and for what purpose.</a:t>
            </a:r>
          </a:p>
        </p:txBody>
      </p:sp>
      <p:sp>
        <p:nvSpPr>
          <p:cNvPr id="4" name="TextBox 3"/>
          <p:cNvSpPr txBox="1"/>
          <p:nvPr/>
        </p:nvSpPr>
        <p:spPr>
          <a:xfrm>
            <a:off x="831273" y="457200"/>
            <a:ext cx="7502236" cy="461665"/>
          </a:xfrm>
          <a:prstGeom prst="rect">
            <a:avLst/>
          </a:prstGeom>
          <a:noFill/>
        </p:spPr>
        <p:txBody>
          <a:bodyPr wrap="square" rtlCol="0">
            <a:spAutoFit/>
          </a:bodyPr>
          <a:lstStyle/>
          <a:p>
            <a:r>
              <a:rPr lang="en-US" sz="2400" b="1" dirty="0">
                <a:solidFill>
                  <a:srgbClr val="003399"/>
                </a:solidFill>
              </a:rPr>
              <a:t>Complete Questions in your science notebook:</a:t>
            </a:r>
          </a:p>
        </p:txBody>
      </p:sp>
    </p:spTree>
    <p:extLst>
      <p:ext uri="{BB962C8B-B14F-4D97-AF65-F5344CB8AC3E}">
        <p14:creationId xmlns:p14="http://schemas.microsoft.com/office/powerpoint/2010/main" val="36764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9040" y="1253745"/>
            <a:ext cx="7886700" cy="4717473"/>
          </a:xfrm>
        </p:spPr>
        <p:txBody>
          <a:bodyPr>
            <a:normAutofit/>
          </a:bodyPr>
          <a:lstStyle/>
          <a:p>
            <a:pPr marL="514350" indent="-514350">
              <a:buFont typeface="+mj-lt"/>
              <a:buAutoNum type="arabicPeriod" startAt="4"/>
            </a:pPr>
            <a:r>
              <a:rPr lang="en-US" b="1" dirty="0">
                <a:solidFill>
                  <a:srgbClr val="003399"/>
                </a:solidFill>
              </a:rPr>
              <a:t>DATA COLLECTION/OBSERVATIONS</a:t>
            </a:r>
            <a:endParaRPr lang="en-US" dirty="0">
              <a:solidFill>
                <a:srgbClr val="003399"/>
              </a:solidFill>
            </a:endParaRPr>
          </a:p>
          <a:p>
            <a:pPr lvl="1"/>
            <a:r>
              <a:rPr lang="en-US" dirty="0">
                <a:solidFill>
                  <a:srgbClr val="003399"/>
                </a:solidFill>
              </a:rPr>
              <a:t>Create a Data Table, include space for written observations and drawings</a:t>
            </a:r>
            <a:r>
              <a:rPr lang="en-US" i="1" dirty="0">
                <a:solidFill>
                  <a:srgbClr val="003399"/>
                </a:solidFill>
              </a:rPr>
              <a:t>.</a:t>
            </a:r>
            <a:endParaRPr lang="en-US" dirty="0">
              <a:solidFill>
                <a:srgbClr val="003399"/>
              </a:solidFill>
            </a:endParaRPr>
          </a:p>
        </p:txBody>
      </p:sp>
      <p:sp>
        <p:nvSpPr>
          <p:cNvPr id="4" name="TextBox 3"/>
          <p:cNvSpPr txBox="1"/>
          <p:nvPr/>
        </p:nvSpPr>
        <p:spPr>
          <a:xfrm>
            <a:off x="831273" y="457200"/>
            <a:ext cx="7502236" cy="461665"/>
          </a:xfrm>
          <a:prstGeom prst="rect">
            <a:avLst/>
          </a:prstGeom>
          <a:noFill/>
        </p:spPr>
        <p:txBody>
          <a:bodyPr wrap="square" rtlCol="0">
            <a:spAutoFit/>
          </a:bodyPr>
          <a:lstStyle/>
          <a:p>
            <a:r>
              <a:rPr lang="en-US" sz="2400" b="1" dirty="0">
                <a:solidFill>
                  <a:srgbClr val="003399"/>
                </a:solidFill>
              </a:rPr>
              <a:t>Complete Questions in your science notebook:</a:t>
            </a:r>
          </a:p>
        </p:txBody>
      </p:sp>
      <p:sp>
        <p:nvSpPr>
          <p:cNvPr id="5" name="TextBox 4"/>
          <p:cNvSpPr txBox="1"/>
          <p:nvPr/>
        </p:nvSpPr>
        <p:spPr>
          <a:xfrm>
            <a:off x="900998" y="3234716"/>
            <a:ext cx="7362784" cy="2554545"/>
          </a:xfrm>
          <a:prstGeom prst="rect">
            <a:avLst/>
          </a:prstGeom>
          <a:solidFill>
            <a:schemeClr val="bg1"/>
          </a:solidFill>
        </p:spPr>
        <p:txBody>
          <a:bodyPr wrap="square" rtlCol="0">
            <a:spAutoFit/>
          </a:bodyPr>
          <a:lstStyle/>
          <a:p>
            <a:pPr marL="457200" indent="-457200">
              <a:buFont typeface="Arial" panose="020B0604020202020204" pitchFamily="34" charset="0"/>
              <a:buChar char="•"/>
              <a:tabLst>
                <a:tab pos="914400" algn="l"/>
              </a:tabLst>
            </a:pPr>
            <a:r>
              <a:rPr lang="en-US" sz="2000" dirty="0"/>
              <a:t>A table is a grid with rows and columns.</a:t>
            </a:r>
          </a:p>
          <a:p>
            <a:pPr marL="457200" indent="-457200">
              <a:buFont typeface="Arial" panose="020B0604020202020204" pitchFamily="34" charset="0"/>
              <a:buChar char="•"/>
              <a:tabLst>
                <a:tab pos="914400" algn="l"/>
              </a:tabLst>
            </a:pPr>
            <a:r>
              <a:rPr lang="en-US" sz="2000" dirty="0"/>
              <a:t>Data Tables make it easy to collect lots of data in the field.</a:t>
            </a:r>
          </a:p>
          <a:p>
            <a:pPr marL="457200" indent="-457200">
              <a:buFont typeface="Arial" panose="020B0604020202020204" pitchFamily="34" charset="0"/>
              <a:buChar char="•"/>
              <a:tabLst>
                <a:tab pos="914400" algn="l"/>
              </a:tabLst>
            </a:pPr>
            <a:r>
              <a:rPr lang="en-US" sz="2000" dirty="0"/>
              <a:t>Data Tables organize the procedure </a:t>
            </a:r>
            <a:r>
              <a:rPr lang="en-US" sz="2000" i="1" dirty="0"/>
              <a:t>and </a:t>
            </a:r>
            <a:r>
              <a:rPr lang="en-US" sz="2000" dirty="0"/>
              <a:t>the data:</a:t>
            </a:r>
          </a:p>
          <a:p>
            <a:pPr marL="914400" lvl="1" indent="-457200">
              <a:buFont typeface="Arial" panose="020B0604020202020204" pitchFamily="34" charset="0"/>
              <a:buChar char="•"/>
              <a:tabLst>
                <a:tab pos="914400" algn="l"/>
              </a:tabLst>
            </a:pPr>
            <a:r>
              <a:rPr lang="en-US" sz="2000" dirty="0"/>
              <a:t>Independent variables in columns on the left</a:t>
            </a:r>
          </a:p>
          <a:p>
            <a:pPr marL="914400" lvl="1" indent="-457200">
              <a:buFont typeface="Arial" panose="020B0604020202020204" pitchFamily="34" charset="0"/>
              <a:buChar char="•"/>
              <a:tabLst>
                <a:tab pos="914400" algn="l"/>
              </a:tabLst>
            </a:pPr>
            <a:r>
              <a:rPr lang="en-US" sz="2000" dirty="0"/>
              <a:t>Dependent variable in columns in the middle</a:t>
            </a:r>
          </a:p>
          <a:p>
            <a:pPr marL="914400" lvl="1" indent="-457200">
              <a:buFont typeface="Arial" panose="020B0604020202020204" pitchFamily="34" charset="0"/>
              <a:buChar char="•"/>
              <a:tabLst>
                <a:tab pos="914400" algn="l"/>
              </a:tabLst>
            </a:pPr>
            <a:r>
              <a:rPr lang="en-US" sz="2000" dirty="0"/>
              <a:t>Each row holds a different value of the independent variable</a:t>
            </a:r>
          </a:p>
          <a:p>
            <a:pPr marL="914400" lvl="1" indent="-457200">
              <a:buFont typeface="Arial" panose="020B0604020202020204" pitchFamily="34" charset="0"/>
              <a:buChar char="•"/>
              <a:tabLst>
                <a:tab pos="914400" algn="l"/>
              </a:tabLst>
            </a:pPr>
            <a:r>
              <a:rPr lang="en-US" sz="2000" dirty="0"/>
              <a:t>Trials may be in separate dependent variable sub-columns or separate sub-rows.</a:t>
            </a:r>
          </a:p>
        </p:txBody>
      </p:sp>
    </p:spTree>
    <p:extLst>
      <p:ext uri="{BB962C8B-B14F-4D97-AF65-F5344CB8AC3E}">
        <p14:creationId xmlns:p14="http://schemas.microsoft.com/office/powerpoint/2010/main" val="735485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9040" y="1253745"/>
            <a:ext cx="7886700" cy="4717473"/>
          </a:xfrm>
        </p:spPr>
        <p:txBody>
          <a:bodyPr>
            <a:normAutofit/>
          </a:bodyPr>
          <a:lstStyle/>
          <a:p>
            <a:pPr marL="514350" indent="-514350">
              <a:buFont typeface="+mj-lt"/>
              <a:buAutoNum type="arabicPeriod" startAt="4"/>
            </a:pPr>
            <a:r>
              <a:rPr lang="en-US" b="1" dirty="0">
                <a:solidFill>
                  <a:srgbClr val="003399"/>
                </a:solidFill>
              </a:rPr>
              <a:t>DATA COLLECTION/OBSERVATIONS</a:t>
            </a:r>
            <a:endParaRPr lang="en-US" dirty="0">
              <a:solidFill>
                <a:srgbClr val="003399"/>
              </a:solidFill>
            </a:endParaRPr>
          </a:p>
          <a:p>
            <a:pPr lvl="1"/>
            <a:r>
              <a:rPr lang="en-US" dirty="0">
                <a:solidFill>
                  <a:srgbClr val="003399"/>
                </a:solidFill>
              </a:rPr>
              <a:t>Create a Data Table, may include space for written observations and drawings</a:t>
            </a:r>
            <a:r>
              <a:rPr lang="en-US" i="1" dirty="0">
                <a:solidFill>
                  <a:srgbClr val="003399"/>
                </a:solidFill>
              </a:rPr>
              <a:t>.</a:t>
            </a:r>
            <a:endParaRPr lang="en-US" dirty="0">
              <a:solidFill>
                <a:srgbClr val="003399"/>
              </a:solidFill>
            </a:endParaRPr>
          </a:p>
        </p:txBody>
      </p:sp>
      <p:sp>
        <p:nvSpPr>
          <p:cNvPr id="4" name="TextBox 3"/>
          <p:cNvSpPr txBox="1"/>
          <p:nvPr/>
        </p:nvSpPr>
        <p:spPr>
          <a:xfrm>
            <a:off x="831273" y="457200"/>
            <a:ext cx="7502236" cy="461665"/>
          </a:xfrm>
          <a:prstGeom prst="rect">
            <a:avLst/>
          </a:prstGeom>
          <a:noFill/>
        </p:spPr>
        <p:txBody>
          <a:bodyPr wrap="square" rtlCol="0">
            <a:spAutoFit/>
          </a:bodyPr>
          <a:lstStyle/>
          <a:p>
            <a:r>
              <a:rPr lang="en-US" sz="2400" b="1" dirty="0">
                <a:solidFill>
                  <a:srgbClr val="003399"/>
                </a:solidFill>
              </a:rPr>
              <a:t>Complete Questions in your science notebook:</a:t>
            </a:r>
          </a:p>
        </p:txBody>
      </p:sp>
      <p:pic>
        <p:nvPicPr>
          <p:cNvPr id="2" name="Picture 1"/>
          <p:cNvPicPr>
            <a:picLocks noChangeAspect="1"/>
          </p:cNvPicPr>
          <p:nvPr/>
        </p:nvPicPr>
        <p:blipFill>
          <a:blip r:embed="rId3"/>
          <a:stretch>
            <a:fillRect/>
          </a:stretch>
        </p:blipFill>
        <p:spPr>
          <a:xfrm>
            <a:off x="972415" y="4194646"/>
            <a:ext cx="7219950" cy="1952625"/>
          </a:xfrm>
          <a:prstGeom prst="rect">
            <a:avLst/>
          </a:prstGeom>
        </p:spPr>
      </p:pic>
      <p:cxnSp>
        <p:nvCxnSpPr>
          <p:cNvPr id="7" name="Straight Arrow Connector 6"/>
          <p:cNvCxnSpPr>
            <a:cxnSpLocks/>
            <a:stCxn id="6" idx="2"/>
          </p:cNvCxnSpPr>
          <p:nvPr/>
        </p:nvCxnSpPr>
        <p:spPr>
          <a:xfrm>
            <a:off x="1944213" y="3396700"/>
            <a:ext cx="39569" cy="129555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8" name="Rectangle 7"/>
          <p:cNvSpPr/>
          <p:nvPr/>
        </p:nvSpPr>
        <p:spPr>
          <a:xfrm>
            <a:off x="972415" y="4802110"/>
            <a:ext cx="1274839" cy="11778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cxnSpLocks/>
          </p:cNvCxnSpPr>
          <p:nvPr/>
        </p:nvCxnSpPr>
        <p:spPr>
          <a:xfrm flipH="1">
            <a:off x="3698741" y="3396700"/>
            <a:ext cx="1803988" cy="66682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1" name="Straight Arrow Connector 10"/>
          <p:cNvCxnSpPr>
            <a:cxnSpLocks/>
          </p:cNvCxnSpPr>
          <p:nvPr/>
        </p:nvCxnSpPr>
        <p:spPr>
          <a:xfrm>
            <a:off x="6270171" y="3396700"/>
            <a:ext cx="188284" cy="79325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6" name="TextBox 5">
            <a:extLst>
              <a:ext uri="{FF2B5EF4-FFF2-40B4-BE49-F238E27FC236}">
                <a16:creationId xmlns:a16="http://schemas.microsoft.com/office/drawing/2014/main" id="{4571B565-96F7-4AB2-81AB-7CADBE56D91F}"/>
              </a:ext>
            </a:extLst>
          </p:cNvPr>
          <p:cNvSpPr txBox="1"/>
          <p:nvPr/>
        </p:nvSpPr>
        <p:spPr>
          <a:xfrm>
            <a:off x="639040" y="3027368"/>
            <a:ext cx="2610346" cy="369332"/>
          </a:xfrm>
          <a:prstGeom prst="rect">
            <a:avLst/>
          </a:prstGeom>
          <a:noFill/>
        </p:spPr>
        <p:txBody>
          <a:bodyPr wrap="square" rtlCol="0">
            <a:spAutoFit/>
          </a:bodyPr>
          <a:lstStyle/>
          <a:p>
            <a:r>
              <a:rPr lang="en-US" dirty="0">
                <a:solidFill>
                  <a:srgbClr val="F2624C"/>
                </a:solidFill>
              </a:rPr>
              <a:t>What you are changing</a:t>
            </a:r>
          </a:p>
        </p:txBody>
      </p:sp>
      <p:sp>
        <p:nvSpPr>
          <p:cNvPr id="13" name="TextBox 12">
            <a:extLst>
              <a:ext uri="{FF2B5EF4-FFF2-40B4-BE49-F238E27FC236}">
                <a16:creationId xmlns:a16="http://schemas.microsoft.com/office/drawing/2014/main" id="{14E8F975-E130-41B2-8C01-20E0496A9458}"/>
              </a:ext>
            </a:extLst>
          </p:cNvPr>
          <p:cNvSpPr txBox="1"/>
          <p:nvPr/>
        </p:nvSpPr>
        <p:spPr>
          <a:xfrm>
            <a:off x="4672450" y="2955474"/>
            <a:ext cx="2610346" cy="369332"/>
          </a:xfrm>
          <a:prstGeom prst="rect">
            <a:avLst/>
          </a:prstGeom>
          <a:noFill/>
        </p:spPr>
        <p:txBody>
          <a:bodyPr wrap="square" rtlCol="0">
            <a:spAutoFit/>
          </a:bodyPr>
          <a:lstStyle/>
          <a:p>
            <a:r>
              <a:rPr lang="en-US" dirty="0">
                <a:solidFill>
                  <a:srgbClr val="F2624C"/>
                </a:solidFill>
              </a:rPr>
              <a:t>What you are measuring</a:t>
            </a:r>
          </a:p>
        </p:txBody>
      </p:sp>
    </p:spTree>
    <p:extLst>
      <p:ext uri="{BB962C8B-B14F-4D97-AF65-F5344CB8AC3E}">
        <p14:creationId xmlns:p14="http://schemas.microsoft.com/office/powerpoint/2010/main" val="5743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9040" y="1253745"/>
            <a:ext cx="7886700" cy="4717473"/>
          </a:xfrm>
        </p:spPr>
        <p:txBody>
          <a:bodyPr>
            <a:normAutofit/>
          </a:bodyPr>
          <a:lstStyle/>
          <a:p>
            <a:pPr marL="514350" indent="-514350">
              <a:buFont typeface="+mj-lt"/>
              <a:buAutoNum type="arabicPeriod" startAt="4"/>
            </a:pPr>
            <a:r>
              <a:rPr lang="en-US" b="1" dirty="0">
                <a:solidFill>
                  <a:srgbClr val="003399"/>
                </a:solidFill>
              </a:rPr>
              <a:t>DATA COLLECTION/OBSERVATIONS</a:t>
            </a:r>
            <a:endParaRPr lang="en-US" dirty="0">
              <a:solidFill>
                <a:srgbClr val="003399"/>
              </a:solidFill>
            </a:endParaRPr>
          </a:p>
          <a:p>
            <a:pPr lvl="1"/>
            <a:r>
              <a:rPr lang="en-US" dirty="0">
                <a:solidFill>
                  <a:srgbClr val="003399"/>
                </a:solidFill>
              </a:rPr>
              <a:t>Create a Data Table, include space for written observations and drawings</a:t>
            </a:r>
            <a:r>
              <a:rPr lang="en-US" i="1" dirty="0">
                <a:solidFill>
                  <a:srgbClr val="003399"/>
                </a:solidFill>
              </a:rPr>
              <a:t>.</a:t>
            </a:r>
            <a:endParaRPr lang="en-US" dirty="0">
              <a:solidFill>
                <a:srgbClr val="003399"/>
              </a:solidFill>
            </a:endParaRPr>
          </a:p>
        </p:txBody>
      </p:sp>
      <p:sp>
        <p:nvSpPr>
          <p:cNvPr id="4" name="TextBox 3"/>
          <p:cNvSpPr txBox="1"/>
          <p:nvPr/>
        </p:nvSpPr>
        <p:spPr>
          <a:xfrm>
            <a:off x="831273" y="457200"/>
            <a:ext cx="7502236" cy="461665"/>
          </a:xfrm>
          <a:prstGeom prst="rect">
            <a:avLst/>
          </a:prstGeom>
          <a:noFill/>
        </p:spPr>
        <p:txBody>
          <a:bodyPr wrap="square" rtlCol="0">
            <a:spAutoFit/>
          </a:bodyPr>
          <a:lstStyle/>
          <a:p>
            <a:r>
              <a:rPr lang="en-US" sz="2400" b="1" dirty="0">
                <a:solidFill>
                  <a:srgbClr val="003399"/>
                </a:solidFill>
              </a:rPr>
              <a:t>Complete Questions in your science notebook:</a:t>
            </a:r>
          </a:p>
        </p:txBody>
      </p:sp>
      <p:pic>
        <p:nvPicPr>
          <p:cNvPr id="6" name="Picture 5"/>
          <p:cNvPicPr>
            <a:picLocks noChangeAspect="1"/>
          </p:cNvPicPr>
          <p:nvPr/>
        </p:nvPicPr>
        <p:blipFill>
          <a:blip r:embed="rId3"/>
          <a:stretch>
            <a:fillRect/>
          </a:stretch>
        </p:blipFill>
        <p:spPr>
          <a:xfrm>
            <a:off x="1015277" y="2745637"/>
            <a:ext cx="7134225" cy="3790950"/>
          </a:xfrm>
          <a:prstGeom prst="rect">
            <a:avLst/>
          </a:prstGeom>
        </p:spPr>
      </p:pic>
    </p:spTree>
    <p:extLst>
      <p:ext uri="{BB962C8B-B14F-4D97-AF65-F5344CB8AC3E}">
        <p14:creationId xmlns:p14="http://schemas.microsoft.com/office/powerpoint/2010/main" val="7548900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1737</TotalTime>
  <Words>1680</Words>
  <Application>Microsoft Office PowerPoint</Application>
  <PresentationFormat>On-screen Show (4:3)</PresentationFormat>
  <Paragraphs>122</Paragraphs>
  <Slides>10</Slides>
  <Notes>10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Symbol</vt:lpstr>
      <vt:lpstr>Office Theme</vt:lpstr>
      <vt:lpstr>Field Investigation Planning and Carrying Out an Investigation</vt:lpstr>
      <vt:lpstr>PowerPoint Presentation</vt:lpstr>
      <vt:lpstr>What can I, as a &lt;scientist&gt;, investigate in order to tell whether the ecosystem is healthy or not?</vt:lpstr>
      <vt:lpstr>PowerPoint Presentation</vt:lpstr>
      <vt:lpstr>Can you improve your  question?</vt:lpstr>
      <vt:lpstr>PowerPoint Presentation</vt:lpstr>
      <vt:lpstr>PowerPoint Presentation</vt:lpstr>
      <vt:lpstr>PowerPoint Presentation</vt:lpstr>
      <vt:lpstr>PowerPoint Presentation</vt:lpstr>
      <vt:lpstr>Does your plan answer these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2: What is a habitat?</dc:title>
  <dc:creator>Holly Thomas-Hilburn</dc:creator>
  <cp:lastModifiedBy>Hurlbut, Sandra S - (shurlbut)</cp:lastModifiedBy>
  <cp:revision>100</cp:revision>
  <dcterms:created xsi:type="dcterms:W3CDTF">2016-06-10T15:55:52Z</dcterms:created>
  <dcterms:modified xsi:type="dcterms:W3CDTF">2021-02-05T15:25:50Z</dcterms:modified>
</cp:coreProperties>
</file>