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0"/>
  </p:notesMasterIdLst>
  <p:sldIdLst>
    <p:sldId id="356" r:id="rId5"/>
    <p:sldId id="363" r:id="rId6"/>
    <p:sldId id="352" r:id="rId7"/>
    <p:sldId id="367" r:id="rId8"/>
    <p:sldId id="366" r:id="rId9"/>
    <p:sldId id="376" r:id="rId10"/>
    <p:sldId id="373" r:id="rId11"/>
    <p:sldId id="374" r:id="rId12"/>
    <p:sldId id="375" r:id="rId13"/>
    <p:sldId id="368" r:id="rId14"/>
    <p:sldId id="369" r:id="rId15"/>
    <p:sldId id="294" r:id="rId16"/>
    <p:sldId id="296" r:id="rId17"/>
    <p:sldId id="300" r:id="rId18"/>
    <p:sldId id="378" r:id="rId19"/>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356"/>
            <p14:sldId id="363"/>
            <p14:sldId id="352"/>
            <p14:sldId id="367"/>
            <p14:sldId id="366"/>
            <p14:sldId id="376"/>
            <p14:sldId id="373"/>
            <p14:sldId id="374"/>
            <p14:sldId id="375"/>
            <p14:sldId id="368"/>
            <p14:sldId id="369"/>
            <p14:sldId id="294"/>
            <p14:sldId id="296"/>
            <p14:sldId id="300"/>
            <p14:sldId id="37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3366FF"/>
    <a:srgbClr val="003399"/>
    <a:srgbClr val="336699"/>
    <a:srgbClr val="002776"/>
    <a:srgbClr val="FF9900"/>
    <a:srgbClr val="0000FF"/>
    <a:srgbClr val="AB0520"/>
    <a:srgbClr val="00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653" autoAdjust="0"/>
  </p:normalViewPr>
  <p:slideViewPr>
    <p:cSldViewPr snapToGrid="0">
      <p:cViewPr varScale="1">
        <p:scale>
          <a:sx n="46" d="100"/>
          <a:sy n="46" d="100"/>
        </p:scale>
        <p:origin x="810" y="54"/>
      </p:cViewPr>
      <p:guideLst>
        <p:guide orient="horz" pos="288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10/28/2024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ellowner.org/basics/types-of-wells/what-exactly-is-a-drilled-wel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sgs.gov/special-topic/water-science-school/science/aquifers-and-groundwa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Merriweather Web"/>
              </a:rPr>
              <a:t>So our first lesson has to do with groundwater… so we wanted to provide you with some background</a:t>
            </a:r>
          </a:p>
          <a:p>
            <a:endParaRPr lang="en-US" b="0" i="0" dirty="0">
              <a:solidFill>
                <a:srgbClr val="000000"/>
              </a:solidFill>
              <a:effectLst/>
              <a:highlight>
                <a:srgbClr val="FFFFFF"/>
              </a:highlight>
              <a:latin typeface="Merriweather Web"/>
            </a:endParaRPr>
          </a:p>
          <a:p>
            <a:r>
              <a:rPr lang="en-US" b="0" i="0" dirty="0">
                <a:solidFill>
                  <a:srgbClr val="000000"/>
                </a:solidFill>
                <a:effectLst/>
                <a:highlight>
                  <a:srgbClr val="FFFFFF"/>
                </a:highlight>
                <a:latin typeface="Merriweather Web"/>
              </a:rPr>
              <a:t>Groundwater is the largest source of fresh water on Earth - it's kind of a big deal! In fact, there is way more water in the ground than there is in all the world's rivers and lakes. </a:t>
            </a:r>
          </a:p>
          <a:p>
            <a:endParaRPr lang="en-US" b="1" i="0" dirty="0">
              <a:solidFill>
                <a:srgbClr val="000000"/>
              </a:solidFill>
              <a:effectLst/>
              <a:highlight>
                <a:srgbClr val="FFFFFF"/>
              </a:highlight>
              <a:latin typeface="Merriweather Web"/>
            </a:endParaRPr>
          </a:p>
          <a:p>
            <a:endParaRPr lang="en-US" b="1" i="0" dirty="0">
              <a:solidFill>
                <a:srgbClr val="000000"/>
              </a:solidFill>
              <a:effectLst/>
              <a:highlight>
                <a:srgbClr val="FFFFFF"/>
              </a:highlight>
              <a:latin typeface="Merriweather Web"/>
            </a:endParaRPr>
          </a:p>
          <a:p>
            <a:r>
              <a:rPr lang="en-US" dirty="0"/>
              <a:t>https://www.usgs.gov/special-topics/water-science-school/science/groundwater-information-topic</a:t>
            </a:r>
            <a:r>
              <a:rPr lang="en-US" b="0" i="0" dirty="0">
                <a:solidFill>
                  <a:srgbClr val="000000"/>
                </a:solidFill>
                <a:effectLst/>
                <a:highlight>
                  <a:srgbClr val="FFFFFF"/>
                </a:highlight>
                <a:latin typeface="Merriweather Web"/>
              </a:rPr>
              <a:t> </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321694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81131"/>
                </a:solidFill>
                <a:effectLst/>
                <a:highlight>
                  <a:srgbClr val="FFFFFF"/>
                </a:highlight>
                <a:latin typeface="__Poppins_fdcb09"/>
              </a:rPr>
              <a:t>Back in the 1950s, approximately 70 percent of the water used in Arizona was groundwater.</a:t>
            </a:r>
          </a:p>
          <a:p>
            <a:pPr marL="0" lvl="0" indent="0" algn="l" rtl="0">
              <a:spcBef>
                <a:spcPts val="0"/>
              </a:spcBef>
              <a:spcAft>
                <a:spcPts val="0"/>
              </a:spcAft>
              <a:buNone/>
            </a:pPr>
            <a:endParaRPr lang="en-US" b="0" i="0">
              <a:solidFill>
                <a:srgbClr val="081131"/>
              </a:solidFill>
              <a:effectLst/>
              <a:highlight>
                <a:srgbClr val="FFFFFF"/>
              </a:highlight>
              <a:latin typeface="__Poppins_fdcb09"/>
            </a:endParaRPr>
          </a:p>
          <a:p>
            <a:pPr marL="0" lvl="0" indent="0" algn="l" rtl="0">
              <a:spcBef>
                <a:spcPts val="0"/>
              </a:spcBef>
              <a:spcAft>
                <a:spcPts val="0"/>
              </a:spcAft>
              <a:buNone/>
            </a:pPr>
            <a:r>
              <a:rPr lang="en-US" b="0" i="0">
                <a:solidFill>
                  <a:srgbClr val="081131"/>
                </a:solidFill>
                <a:effectLst/>
                <a:highlight>
                  <a:srgbClr val="FFFFFF"/>
                </a:highlight>
                <a:latin typeface="__Poppins_fdcb09"/>
              </a:rPr>
              <a:t>Even though the overall usage of groundwater in Arizona has been reduced to 40 percent, groundwater is still a fundamental water source and in some areas of Arizona, it remains the only water source, highlighting the importance of managing this resource not just for today but for future generations.</a:t>
            </a:r>
          </a:p>
          <a:p>
            <a:pPr marL="0" lvl="0" indent="0" algn="l" rtl="0">
              <a:spcBef>
                <a:spcPts val="0"/>
              </a:spcBef>
              <a:spcAft>
                <a:spcPts val="0"/>
              </a:spcAft>
              <a:buNone/>
            </a:pPr>
            <a:endParaRPr lang="en-US" b="0" i="0">
              <a:solidFill>
                <a:srgbClr val="081131"/>
              </a:solidFill>
              <a:effectLst/>
              <a:highlight>
                <a:srgbClr val="FFFFFF"/>
              </a:highlight>
              <a:latin typeface="__Poppins_fdcb09"/>
            </a:endParaRPr>
          </a:p>
        </p:txBody>
      </p:sp>
    </p:spTree>
    <p:extLst>
      <p:ext uri="{BB962C8B-B14F-4D97-AF65-F5344CB8AC3E}">
        <p14:creationId xmlns:p14="http://schemas.microsoft.com/office/powerpoint/2010/main" val="1350648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296313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rPr>
              <a:t>Now that we know a little more about groundwater we also want to think about what happens if it gets contaminated or polluted.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178986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do this activity as a class demonstration or in groups and let the students actually measure out the water. The picture will also take you to a great graphic and more information. </a:t>
            </a:r>
          </a:p>
          <a:p>
            <a:endParaRPr lang="en-US"/>
          </a:p>
          <a:p>
            <a:r>
              <a:rPr lang="en-US"/>
              <a:t>Helping students make that connection as to just how precious a resource our fresh clean water is, helps make water conservation relevant. </a:t>
            </a:r>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248139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marR="265430">
              <a:spcBef>
                <a:spcPts val="0"/>
              </a:spcBef>
              <a:spcAft>
                <a:spcPts val="0"/>
              </a:spcAft>
            </a:pPr>
            <a:r>
              <a:rPr lang="en-US" sz="1800" b="0" dirty="0">
                <a:effectLst/>
                <a:latin typeface="Calibri" panose="020F0502020204030204" pitchFamily="34" charset="0"/>
                <a:ea typeface="Calibri" panose="020F0502020204030204" pitchFamily="34" charset="0"/>
              </a:rPr>
              <a:t>Pass out the additional case file leads that go with each lesson. We anticipate that students are then continuously adding to their MAP worksheet page and their initial argument page as they continue to make new discoveries. </a:t>
            </a:r>
            <a:endParaRPr lang="en-US" sz="18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117608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100% you can be a groundwater guardian, have students share in groups things they can do to protect and conserve groundwater. In the next lesson you will discover how you can make individual actions that help us conserve water and help keep it clean and plentiful. </a:t>
            </a:r>
          </a:p>
        </p:txBody>
      </p:sp>
    </p:spTree>
    <p:extLst>
      <p:ext uri="{BB962C8B-B14F-4D97-AF65-F5344CB8AC3E}">
        <p14:creationId xmlns:p14="http://schemas.microsoft.com/office/powerpoint/2010/main" val="328225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 uses water from several sources. Some of it comes from rivers, and a small amount which we are trying increase is coming from reclaimed water, but currently most of our water comes from groundwater!</a:t>
            </a:r>
          </a:p>
          <a:p>
            <a:endParaRPr lang="en-US" dirty="0"/>
          </a:p>
          <a:p>
            <a:r>
              <a:rPr lang="en-US" dirty="0"/>
              <a:t>We will help students better understand this topic when we come to your school with our groundwater flow model. </a:t>
            </a:r>
          </a:p>
        </p:txBody>
      </p:sp>
      <p:sp>
        <p:nvSpPr>
          <p:cNvPr id="4" name="Slide Number Placeholder 3"/>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319490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1131"/>
                </a:solidFill>
                <a:effectLst/>
                <a:highlight>
                  <a:srgbClr val="FFFFFF"/>
                </a:highlight>
                <a:latin typeface="__Poppins_fdcb09"/>
              </a:rPr>
              <a:t>Groundwater begins as what? Where does it come from? Precipitation Then what happens? It runs off the land until it can find places to soak down through materials or it fills up surface water. </a:t>
            </a: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Groundwater is what it sounds like - </a:t>
            </a:r>
            <a:r>
              <a:rPr lang="en-US" b="0" i="0" dirty="0">
                <a:solidFill>
                  <a:srgbClr val="000000"/>
                </a:solidFill>
                <a:effectLst/>
                <a:highlight>
                  <a:srgbClr val="FFFFFF"/>
                </a:highlight>
                <a:latin typeface="Merriweather Web"/>
              </a:rPr>
              <a:t>water in the ground that fully saturates (or fills up) the pores or cracks in soils, sand and rocks. Then what is an aquifer?</a:t>
            </a:r>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An aquifer is an underground bed of saturated soil or rock that yields significant quantities of water. Aquifers come in all sizes and their origin and composition are varied. They may be small or very large and can run for thousands of square miles underground all while remaining out of sight.</a:t>
            </a:r>
          </a:p>
          <a:p>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376031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get groundwater ? Remember we pump it up through wells! The only we can use it is by pumping it up. </a:t>
            </a:r>
          </a:p>
          <a:p>
            <a:r>
              <a:rPr lang="en-US" sz="1200" b="1" i="0">
                <a:solidFill>
                  <a:srgbClr val="002776"/>
                </a:solidFill>
                <a:effectLst/>
                <a:latin typeface="Arial" panose="020B0604020202020204" pitchFamily="34" charset="0"/>
              </a:rPr>
              <a:t>Can you believe there are so many wells all over </a:t>
            </a:r>
            <a:r>
              <a:rPr lang="en-US" sz="1200" b="1">
                <a:solidFill>
                  <a:srgbClr val="002776"/>
                </a:solidFill>
                <a:latin typeface="Arial" panose="020B0604020202020204" pitchFamily="34" charset="0"/>
              </a:rPr>
              <a:t>Arizona?</a:t>
            </a:r>
            <a:br>
              <a:rPr lang="en-US"/>
            </a:b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214478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surface water (lakes and rivers), our groundwater is not evenly distributed across the state…</a:t>
            </a:r>
          </a:p>
          <a:p>
            <a:endParaRPr lang="en-US" dirty="0"/>
          </a:p>
          <a:p>
            <a:r>
              <a:rPr lang="en-US" dirty="0"/>
              <a:t>There are many types of wells (some are observation wells so that we can see what is under our feet and some are pumping wells). Some are only 100s of feet deep while others can be 1,000s feet deep. But they all are expensive </a:t>
            </a:r>
          </a:p>
          <a:p>
            <a:endParaRPr lang="en-US" dirty="0"/>
          </a:p>
          <a:p>
            <a:r>
              <a:rPr lang="en-US" b="0" i="0" dirty="0">
                <a:solidFill>
                  <a:srgbClr val="67768E"/>
                </a:solidFill>
                <a:effectLst/>
                <a:highlight>
                  <a:srgbClr val="FFFFFF"/>
                </a:highlight>
                <a:latin typeface="Inter"/>
              </a:rPr>
              <a:t>A </a:t>
            </a:r>
            <a:r>
              <a:rPr lang="en-US" b="1" i="0" u="none" strike="noStrike" dirty="0">
                <a:solidFill>
                  <a:srgbClr val="043C53"/>
                </a:solidFill>
                <a:effectLst/>
                <a:highlight>
                  <a:srgbClr val="FFFFFF"/>
                </a:highlight>
                <a:latin typeface="Inter"/>
                <a:hlinkClick r:id="rId3"/>
              </a:rPr>
              <a:t>drilled well</a:t>
            </a:r>
            <a:r>
              <a:rPr lang="en-US" b="0" i="0" dirty="0">
                <a:solidFill>
                  <a:srgbClr val="67768E"/>
                </a:solidFill>
                <a:effectLst/>
                <a:highlight>
                  <a:srgbClr val="FFFFFF"/>
                </a:highlight>
                <a:latin typeface="Inter"/>
              </a:rPr>
              <a:t> is constructed by a rotary drilling machine that literally “drills” a hole into the ground until it reaches the underground water source. These types of wells require a casing on the outside of the drilled hole as well as screening to prevent the driving water from being contaminated. The screen also reduces the amount of sediment flowing into the water storage tanks and can also improve the integrity of the well. These types of wells can reach depths up to 1,000 feet. Once the drilled well has been opened, a submersible water pump and piping system are installed and a casing cap is installed on top of the water wells, which also is designed to protect the integrity of the below-ground water source and reduce exposure to chemicals and other contaminants.</a:t>
            </a:r>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182821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What if we just keep pumping? Students will get to explore this when we come visit your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The water stored in the ground can be compared to money kept in a bank account. If you withdraw money at a faster rate than you deposit new money you will eventually start having account-supply problems. Pumping water out of the ground faster than it is replenished over the long-term causes similar problems. We call this </a:t>
            </a:r>
            <a:r>
              <a:rPr lang="en-US" b="1" i="0" dirty="0">
                <a:solidFill>
                  <a:srgbClr val="000000"/>
                </a:solidFill>
                <a:effectLst/>
                <a:highlight>
                  <a:srgbClr val="FFFFFF"/>
                </a:highlight>
                <a:latin typeface="Merriweather Web"/>
              </a:rPr>
              <a:t>overdraft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Pumping groundwater at a faster rate than it can be recharged can have some negative effects on the environment and the people who use that water:</a:t>
            </a: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highlight>
                  <a:srgbClr val="FFFFFF"/>
                </a:highlight>
                <a:latin typeface="Merriweather Web"/>
              </a:rPr>
              <a:t>LOWERING OF THE WATER TABLE – a </a:t>
            </a:r>
            <a:r>
              <a:rPr lang="en-US" b="0" i="0" dirty="0">
                <a:solidFill>
                  <a:srgbClr val="000000"/>
                </a:solidFill>
                <a:effectLst/>
                <a:highlight>
                  <a:srgbClr val="FFFFFF"/>
                </a:highlight>
                <a:latin typeface="Merriweather Web"/>
              </a:rPr>
              <a:t>severe consequence of excessive groundwater pumping is that the</a:t>
            </a:r>
            <a:r>
              <a:rPr lang="en-US" b="1" i="0" dirty="0">
                <a:solidFill>
                  <a:srgbClr val="000000"/>
                </a:solidFill>
                <a:effectLst/>
                <a:highlight>
                  <a:srgbClr val="FFFFFF"/>
                </a:highlight>
                <a:latin typeface="Merriweather Web"/>
              </a:rPr>
              <a:t> </a:t>
            </a:r>
            <a:r>
              <a:rPr lang="en-US" b="1" i="0" u="none" strike="noStrike" dirty="0">
                <a:solidFill>
                  <a:srgbClr val="005EA2"/>
                </a:solidFill>
                <a:effectLst/>
                <a:highlight>
                  <a:srgbClr val="FFFFFF"/>
                </a:highlight>
                <a:latin typeface="Merriweather Web"/>
                <a:hlinkClick r:id="rId3"/>
              </a:rPr>
              <a:t>water table</a:t>
            </a:r>
            <a:r>
              <a:rPr lang="en-US" b="0" i="0" dirty="0">
                <a:solidFill>
                  <a:srgbClr val="000000"/>
                </a:solidFill>
                <a:effectLst/>
                <a:highlight>
                  <a:srgbClr val="FFFFFF"/>
                </a:highlight>
                <a:latin typeface="Merriweather Web"/>
              </a:rPr>
              <a:t>, below which the ground is saturated with water, can be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If groundwater levels decline too far, then shallow wells may dry up causing well owners to drill deeper (this is very expensive and not always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know if we take too much groundwater it can reduce the amount of water in our streams, rivers and lakes.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call the area that lowers around the well that is pumping water, a cone of depression… </a:t>
            </a:r>
            <a:endParaRPr lang="en-US" b="1"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167260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endParaRPr lang="en-US"/>
          </a:p>
          <a:p>
            <a:pPr algn="l" rtl="0" fontAlgn="base"/>
            <a:r>
              <a:rPr lang="en-US"/>
              <a:t>So when we take too much groundwater besides drying up lakes and rivers, we can also cause damage to the land! </a:t>
            </a:r>
            <a:br>
              <a:rPr lang="en-US"/>
            </a:br>
            <a:br>
              <a:rPr lang="en-US"/>
            </a:br>
            <a:r>
              <a:rPr lang="en-US" b="1" i="0" u="none" strike="noStrike">
                <a:solidFill>
                  <a:srgbClr val="000000"/>
                </a:solidFill>
                <a:effectLst/>
                <a:highlight>
                  <a:srgbClr val="F5F5F5"/>
                </a:highlight>
                <a:latin typeface="Calibri" panose="020F0502020204030204" pitchFamily="34" charset="0"/>
              </a:rPr>
              <a:t>This is a 2-mile-long crack that opened in the AZ desert in Pinal County between Casa Grande and Tucson because of groundwater pumping! The land subsided more in one area than in another, so it caused the earth to crack open. We call this a </a:t>
            </a:r>
            <a:r>
              <a:rPr lang="en-US" b="1" i="1" u="none" strike="noStrike">
                <a:solidFill>
                  <a:srgbClr val="000000"/>
                </a:solidFill>
                <a:effectLst/>
                <a:highlight>
                  <a:srgbClr val="F5F5F5"/>
                </a:highlight>
                <a:latin typeface="Calibri" panose="020F0502020204030204" pitchFamily="34" charset="0"/>
              </a:rPr>
              <a:t>land fissure, </a:t>
            </a:r>
            <a:r>
              <a:rPr lang="en-US" b="1" i="0" u="none" strike="noStrike">
                <a:solidFill>
                  <a:srgbClr val="000000"/>
                </a:solidFill>
                <a:effectLst/>
                <a:highlight>
                  <a:srgbClr val="F5F5F5"/>
                </a:highlight>
                <a:latin typeface="Calibri" panose="020F0502020204030204" pitchFamily="34" charset="0"/>
              </a:rPr>
              <a:t>and we have no idea if they can be repaired or how to repair them.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1" i="0" u="none" strike="noStrike">
                <a:solidFill>
                  <a:srgbClr val="000000"/>
                </a:solidFill>
                <a:effectLst/>
                <a:highlight>
                  <a:srgbClr val="F5F5F5"/>
                </a:highlight>
                <a:latin typeface="Calibri" panose="020F0502020204030204" pitchFamily="34" charset="0"/>
              </a:rPr>
              <a:t>The bottom right picture is near Wilcox, AZ where the land has actually started to subside due to over pumping of groundwater. When land subsides, it loses its capacity to hold groundwater, as the spaces between the materials collapse and get smaller and smaller, so we can’t just pump water back into the ground to fix subsidence issues.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Times New Roman" panose="02020603050405020304" pitchFamily="18" charset="0"/>
              </a:rPr>
              <a:t>​</a:t>
            </a:r>
            <a:endParaRPr lang="en-US" b="0" i="0">
              <a:solidFill>
                <a:srgbClr val="444444"/>
              </a:solidFill>
              <a:effectLst/>
              <a:highlight>
                <a:srgbClr val="F5F5F5"/>
              </a:highlight>
              <a:latin typeface="Calibri" panose="020F0502020204030204" pitchFamily="34" charset="0"/>
            </a:endParaRPr>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23588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8F9FA"/>
                </a:highlight>
                <a:latin typeface="proxima-nova"/>
              </a:rPr>
              <a:t>Because of over pumping and the issues we just discussed finally in 1980 The 1980 Arizona Groundwater Management Act (GMA) was passed. </a:t>
            </a:r>
          </a:p>
          <a:p>
            <a:r>
              <a:rPr lang="en-US" b="0" i="0">
                <a:solidFill>
                  <a:srgbClr val="081131"/>
                </a:solidFill>
                <a:effectLst/>
                <a:highlight>
                  <a:srgbClr val="FFFFFF"/>
                </a:highlight>
                <a:latin typeface="__Poppins_fdcb09"/>
              </a:rPr>
              <a:t>The passing of the 1980 Groundwater Management Act (GMA) was monumental for many reasons. First and foremost, it established laws that enabled the State to manage and protect groundwater for the benefit of all residents across Arizona. It also created provisions to ensure this finite water source was preserved for the future.</a:t>
            </a:r>
            <a:endParaRPr lang="en-US" b="0" i="0">
              <a:solidFill>
                <a:srgbClr val="000000"/>
              </a:solidFill>
              <a:effectLst/>
              <a:highlight>
                <a:srgbClr val="F8F9FA"/>
              </a:highlight>
              <a:latin typeface="proxima-nova"/>
            </a:endParaRP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It created Active Management Areas (AMAs), which introduced regulation and conservation measures in parts of the state with a history of heavy reliance on groundwater. </a:t>
            </a: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There are six AMAs in the state, Prescott, Phoenix, Pinal, Tucson, Santa Cruz and Douglas. Each has its own long-term goal in accordance with the Groundwater code</a:t>
            </a: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INAs – are Irrigation Non-expansion areas which prohibit the expansion of new irrigated acreage within established boundaries and require irrigators to report their water use if they pump more than 35 gallons per minute. There are 3 INAs. </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61823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8F9FA"/>
                </a:highlight>
                <a:latin typeface="proxima-nova"/>
              </a:rPr>
              <a:t>. Phoenix and Tucson are both trying to achieve safe-yield –which means the amount being drawn or taken is the same amount being replaced annually.</a:t>
            </a:r>
          </a:p>
          <a:p>
            <a:endParaRPr lang="en-US" b="0" i="0">
              <a:solidFill>
                <a:srgbClr val="000000"/>
              </a:solidFill>
              <a:effectLst/>
              <a:highlight>
                <a:srgbClr val="F8F9FA"/>
              </a:highlight>
              <a:latin typeface="proxima-nova"/>
            </a:endParaRPr>
          </a:p>
          <a:p>
            <a:pPr algn="l" rtl="0" fontAlgn="base"/>
            <a:r>
              <a:rPr lang="en-US" b="1" i="0" u="none" strike="noStrike">
                <a:solidFill>
                  <a:srgbClr val="000000"/>
                </a:solidFill>
                <a:effectLst/>
                <a:highlight>
                  <a:srgbClr val="F5F5F5"/>
                </a:highlight>
                <a:latin typeface="Calibri" panose="020F0502020204030204" pitchFamily="34" charset="0"/>
              </a:rPr>
              <a:t>Where do you think we might get water to recharge into the ground? </a:t>
            </a:r>
            <a:r>
              <a:rPr lang="en-US" b="0" i="0" u="none" strike="noStrike">
                <a:solidFill>
                  <a:srgbClr val="0070C0"/>
                </a:solidFill>
                <a:effectLst/>
                <a:highlight>
                  <a:srgbClr val="F5F5F5"/>
                </a:highlight>
                <a:latin typeface="Calibri" panose="020F0502020204030204" pitchFamily="34" charset="0"/>
              </a:rPr>
              <a:t>We often get this water from the Colorado River. </a:t>
            </a:r>
            <a:r>
              <a:rPr lang="en-US" b="1" i="0" u="none" strike="noStrike">
                <a:solidFill>
                  <a:srgbClr val="000000"/>
                </a:solidFill>
                <a:effectLst/>
                <a:highlight>
                  <a:srgbClr val="F5F5F5"/>
                </a:highlight>
                <a:latin typeface="Calibri" panose="020F0502020204030204" pitchFamily="34" charset="0"/>
              </a:rPr>
              <a:t>We build </a:t>
            </a:r>
            <a:r>
              <a:rPr lang="en-US" b="1" i="1" u="none" strike="noStrike">
                <a:solidFill>
                  <a:srgbClr val="000000"/>
                </a:solidFill>
                <a:effectLst/>
                <a:highlight>
                  <a:srgbClr val="F5F5F5"/>
                </a:highlight>
                <a:latin typeface="Calibri" panose="020F0502020204030204" pitchFamily="34" charset="0"/>
              </a:rPr>
              <a:t>basins</a:t>
            </a:r>
            <a:r>
              <a:rPr lang="en-US" b="1" i="0" u="none" strike="noStrike">
                <a:solidFill>
                  <a:srgbClr val="000000"/>
                </a:solidFill>
                <a:effectLst/>
                <a:highlight>
                  <a:srgbClr val="F5F5F5"/>
                </a:highlight>
                <a:latin typeface="Calibri" panose="020F0502020204030204" pitchFamily="34" charset="0"/>
              </a:rPr>
              <a:t> in the ground and put water from the CAP and reclaimed water (treated wastewater) into them to </a:t>
            </a:r>
            <a:r>
              <a:rPr lang="en-US" b="1" i="0" u="none" strike="noStrike">
                <a:solidFill>
                  <a:srgbClr val="000000"/>
                </a:solidFill>
                <a:effectLst/>
                <a:highlight>
                  <a:srgbClr val="FFFF00"/>
                </a:highlight>
                <a:latin typeface="Calibri" panose="020F0502020204030204" pitchFamily="34" charset="0"/>
              </a:rPr>
              <a:t>recharge the aquifer</a:t>
            </a:r>
            <a:r>
              <a:rPr lang="en-US" b="1" i="0" u="none" strike="noStrike">
                <a:solidFill>
                  <a:srgbClr val="000000"/>
                </a:solidFill>
                <a:effectLst/>
                <a:highlight>
                  <a:srgbClr val="F5F5F5"/>
                </a:highlight>
                <a:latin typeface="Calibri" panose="020F0502020204030204" pitchFamily="34" charset="0"/>
              </a:rPr>
              <a:t>.</a:t>
            </a:r>
            <a:r>
              <a:rPr lang="en-US" b="0" i="0" u="none" strike="noStrike">
                <a:solidFill>
                  <a:srgbClr val="000000"/>
                </a:solidFill>
                <a:effectLst/>
                <a:highlight>
                  <a:srgbClr val="F5F5F5"/>
                </a:highlight>
                <a:latin typeface="Calibri" panose="020F0502020204030204" pitchFamily="34" charset="0"/>
              </a:rPr>
              <a:t> </a:t>
            </a:r>
            <a:r>
              <a:rPr lang="en-US" b="0" i="0">
                <a:solidFill>
                  <a:srgbClr val="444444"/>
                </a:solidFill>
                <a:effectLst/>
                <a:highlight>
                  <a:srgbClr val="F5F5F5"/>
                </a:highlight>
                <a:latin typeface="Calibri" panose="020F0502020204030204" pitchFamily="34" charset="0"/>
              </a:rPr>
              <a:t>​</a:t>
            </a:r>
          </a:p>
          <a:p>
            <a:pPr algn="l" rtl="0" fontAlgn="base"/>
            <a:endParaRPr lang="en-US" b="0" i="0">
              <a:solidFill>
                <a:srgbClr val="444444"/>
              </a:solidFill>
              <a:effectLst/>
              <a:highlight>
                <a:srgbClr val="F5F5F5"/>
              </a:highlight>
              <a:latin typeface="Calibri" panose="020F0502020204030204" pitchFamily="34" charset="0"/>
            </a:endParaRPr>
          </a:p>
          <a:p>
            <a:pPr algn="l" rtl="0" fontAlgn="base"/>
            <a:r>
              <a:rPr lang="en-US" b="1" i="0" u="none" strike="noStrike">
                <a:solidFill>
                  <a:srgbClr val="000000"/>
                </a:solidFill>
                <a:effectLst/>
                <a:highlight>
                  <a:srgbClr val="F5F5F5"/>
                </a:highlight>
                <a:latin typeface="Calibri" panose="020F0502020204030204" pitchFamily="34" charset="0"/>
              </a:rPr>
              <a:t>What are the benefits of storing water underground rather than above ground? </a:t>
            </a:r>
            <a:r>
              <a:rPr lang="en-US" b="0" i="0" u="none" strike="noStrike">
                <a:solidFill>
                  <a:srgbClr val="0070C0"/>
                </a:solidFill>
                <a:effectLst/>
                <a:highlight>
                  <a:srgbClr val="F5F5F5"/>
                </a:highlight>
                <a:latin typeface="Calibri" panose="020F0502020204030204" pitchFamily="34" charset="0"/>
              </a:rPr>
              <a:t>It stops evaporation.</a:t>
            </a:r>
            <a:r>
              <a:rPr lang="en-US" b="1" i="0" u="none" strike="noStrike">
                <a:solidFill>
                  <a:srgbClr val="0070C0"/>
                </a:solidFill>
                <a:effectLst/>
                <a:highlight>
                  <a:srgbClr val="F5F5F5"/>
                </a:highlight>
                <a:latin typeface="Calibri" panose="020F0502020204030204" pitchFamily="34" charset="0"/>
              </a:rPr>
              <a:t> </a:t>
            </a:r>
            <a:r>
              <a:rPr lang="en-US" b="0" i="0">
                <a:solidFill>
                  <a:srgbClr val="000000"/>
                </a:solidFill>
                <a:effectLst/>
                <a:highlight>
                  <a:srgbClr val="F5F5F5"/>
                </a:highlight>
                <a:latin typeface="Calibri" panose="020F0502020204030204" pitchFamily="34" charset="0"/>
              </a:rPr>
              <a:t>​</a:t>
            </a:r>
            <a:r>
              <a:rPr lang="en-US" b="0" i="0">
                <a:solidFill>
                  <a:srgbClr val="444444"/>
                </a:solidFill>
                <a:effectLst/>
                <a:highlight>
                  <a:srgbClr val="F5F5F5"/>
                </a:highligh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3965328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1LE1tWga_w4?list=PLI7_l38IJ9TKgnT2QgRQDIQGaAfU4bQ_o" TargetMode="External"/><Relationship Id="rId7" Type="http://schemas.openxmlformats.org/officeDocument/2006/relationships/hyperlink" Target="https://creativecommons.org/licenses/by-nc/3.0/"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www.pngall.com/ostrich-png/download/16573"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svgsilh.com/tag/ostrich-1.html" TargetMode="Externa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tampocotengoprisa.blogspot.com/" TargetMode="Externa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www.pexels.com/photo/close-up-photo-of-ostrich-798094/" TargetMode="External"/><Relationship Id="rId5" Type="http://schemas.microsoft.com/office/2007/relationships/hdphoto" Target="../media/hdphoto6.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D3189-945E-EACC-A2C1-406B25285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643" b="14877"/>
          <a:stretch/>
        </p:blipFill>
        <p:spPr bwMode="auto">
          <a:xfrm>
            <a:off x="646012" y="1653431"/>
            <a:ext cx="10082870" cy="8128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DCF510-2F16-66C6-650C-8402B876D85F}"/>
              </a:ext>
            </a:extLst>
          </p:cNvPr>
          <p:cNvSpPr txBox="1"/>
          <p:nvPr/>
        </p:nvSpPr>
        <p:spPr>
          <a:xfrm>
            <a:off x="3474272" y="1459070"/>
            <a:ext cx="11339456" cy="1323439"/>
          </a:xfrm>
          <a:prstGeom prst="rect">
            <a:avLst/>
          </a:prstGeom>
          <a:noFill/>
        </p:spPr>
        <p:txBody>
          <a:bodyPr wrap="square" rtlCol="0">
            <a:spAutoFit/>
          </a:bodyPr>
          <a:lstStyle/>
          <a:p>
            <a:r>
              <a:rPr lang="en-US" sz="8000" b="1" dirty="0">
                <a:solidFill>
                  <a:srgbClr val="002776"/>
                </a:solidFill>
              </a:rPr>
              <a:t>Unearthing Groundwater:</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117084"/>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rgbClr val="0C234B"/>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rgbClr val="002776"/>
                </a:solidFill>
                <a:latin typeface="Chiller" panose="04020404031007020602" pitchFamily="82" charset="0"/>
              </a:rPr>
              <a:t>Lesson 1</a:t>
            </a:r>
            <a:endParaRPr lang="en-US" sz="7200" b="1" kern="0" dirty="0">
              <a:solidFill>
                <a:srgbClr val="AB0520"/>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D27A9B-4DCE-2AA4-44CE-B7AA2A28CFA1}"/>
              </a:ext>
            </a:extLst>
          </p:cNvPr>
          <p:cNvSpPr txBox="1"/>
          <p:nvPr/>
        </p:nvSpPr>
        <p:spPr>
          <a:xfrm>
            <a:off x="10422673" y="2809200"/>
            <a:ext cx="6929662" cy="5816977"/>
          </a:xfrm>
          <a:prstGeom prst="rect">
            <a:avLst/>
          </a:prstGeom>
          <a:noFill/>
        </p:spPr>
        <p:txBody>
          <a:bodyPr wrap="square" rtlCol="0">
            <a:spAutoFit/>
          </a:bodyPr>
          <a:lstStyle/>
          <a:p>
            <a:pPr algn="ctr"/>
            <a:r>
              <a:rPr lang="en-US" sz="6000" b="1" dirty="0">
                <a:solidFill>
                  <a:srgbClr val="002776"/>
                </a:solidFill>
              </a:rPr>
              <a:t>Groundwater Use in the U.S.</a:t>
            </a:r>
          </a:p>
          <a:p>
            <a:pPr marL="571500" indent="-571500">
              <a:buFont typeface="Wingdings" panose="05000000000000000000" pitchFamily="2" charset="2"/>
              <a:buChar char="Ø"/>
            </a:pPr>
            <a:r>
              <a:rPr lang="en-US" sz="4200" b="1" dirty="0">
                <a:solidFill>
                  <a:srgbClr val="002776"/>
                </a:solidFill>
              </a:rPr>
              <a:t>The National Ground Water Association has determined that 38% of the U.S. population, depends on groundwater for its drinking water supply.</a:t>
            </a:r>
            <a:endParaRPr lang="en-US" sz="800" b="1" dirty="0">
              <a:solidFill>
                <a:srgbClr val="002776"/>
              </a:solidFill>
            </a:endParaRPr>
          </a:p>
        </p:txBody>
      </p:sp>
    </p:spTree>
    <p:extLst>
      <p:ext uri="{BB962C8B-B14F-4D97-AF65-F5344CB8AC3E}">
        <p14:creationId xmlns:p14="http://schemas.microsoft.com/office/powerpoint/2010/main" val="133690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AutoShape 4" descr="This is a thermal photograph of a Phoenix neighborhood taken from a helicopter on a hot summer day. Look how different the surface temperatures are of the hot surfaces, like streets and roofs, compared to cool ones, like trees!">
            <a:extLst>
              <a:ext uri="{FF2B5EF4-FFF2-40B4-BE49-F238E27FC236}">
                <a16:creationId xmlns:a16="http://schemas.microsoft.com/office/drawing/2014/main" id="{00262F38-8C76-2B14-2EFE-10C5893810DE}"/>
              </a:ext>
            </a:extLst>
          </p:cNvPr>
          <p:cNvSpPr>
            <a:spLocks noChangeAspect="1" noChangeArrowheads="1"/>
          </p:cNvSpPr>
          <p:nvPr/>
        </p:nvSpPr>
        <p:spPr bwMode="auto">
          <a:xfrm>
            <a:off x="3912781" y="4991099"/>
            <a:ext cx="5383619" cy="53836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6" name="Picture 2">
            <a:extLst>
              <a:ext uri="{FF2B5EF4-FFF2-40B4-BE49-F238E27FC236}">
                <a16:creationId xmlns:a16="http://schemas.microsoft.com/office/drawing/2014/main" id="{D823F61E-3089-4ACE-58D4-3B7C57D930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9" t="2504" r="947" b="25176"/>
          <a:stretch/>
        </p:blipFill>
        <p:spPr bwMode="auto">
          <a:xfrm>
            <a:off x="7480574" y="20505"/>
            <a:ext cx="8358140" cy="10026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4E3851E-5E5F-43AF-00B6-606A9FD21B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8" t="63104" r="52993" b="5943"/>
          <a:stretch/>
        </p:blipFill>
        <p:spPr bwMode="auto">
          <a:xfrm>
            <a:off x="-61961" y="0"/>
            <a:ext cx="7228114" cy="7797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ED30BE5-403C-2899-2D3A-D0D16B8E140B}"/>
              </a:ext>
            </a:extLst>
          </p:cNvPr>
          <p:cNvSpPr/>
          <p:nvPr/>
        </p:nvSpPr>
        <p:spPr>
          <a:xfrm>
            <a:off x="1197743" y="7914018"/>
            <a:ext cx="4708705" cy="21326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8" name="Picture 4">
            <a:extLst>
              <a:ext uri="{FF2B5EF4-FFF2-40B4-BE49-F238E27FC236}">
                <a16:creationId xmlns:a16="http://schemas.microsoft.com/office/drawing/2014/main" id="{7B3CA4BF-35A1-A873-E1D6-EDC24B4B23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702" t="75027" b="9418"/>
          <a:stretch/>
        </p:blipFill>
        <p:spPr bwMode="auto">
          <a:xfrm>
            <a:off x="1257141" y="7943083"/>
            <a:ext cx="5094514" cy="2267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0CE206-838F-C187-06EE-3BED0C8625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718" t="89703"/>
          <a:stretch/>
        </p:blipFill>
        <p:spPr bwMode="auto">
          <a:xfrm>
            <a:off x="10918055" y="1436256"/>
            <a:ext cx="3796393" cy="105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2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39666" y="160127"/>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chemeClr val="bg1"/>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chemeClr val="bg1"/>
                </a:solidFill>
                <a:latin typeface="Chiller" panose="04020404031007020602" pitchFamily="82" charset="0"/>
              </a:rPr>
              <a:t>Lesson 1</a:t>
            </a:r>
            <a:endParaRPr lang="en-US" sz="7200" b="1" kern="0" dirty="0">
              <a:solidFill>
                <a:schemeClr val="bg1"/>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10888273" y="3149221"/>
            <a:ext cx="6921794"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Watch Series of Arizona Groundwater Videos – an APW &amp; ADWR joint project.</a:t>
            </a:r>
          </a:p>
          <a:p>
            <a:pPr marL="0" indent="0" defTabSz="620713">
              <a:lnSpc>
                <a:spcPct val="90000"/>
              </a:lnSpc>
              <a:buClr>
                <a:schemeClr val="bg1"/>
              </a:buClr>
              <a:buNone/>
            </a:pPr>
            <a:endParaRPr lang="en-US" sz="4000" b="1" dirty="0">
              <a:solidFill>
                <a:schemeClr val="bg1"/>
              </a:solidFill>
            </a:endParaRPr>
          </a:p>
        </p:txBody>
      </p:sp>
      <p:pic>
        <p:nvPicPr>
          <p:cNvPr id="9" name="Picture 8">
            <a:hlinkClick r:id="rId3"/>
            <a:extLst>
              <a:ext uri="{FF2B5EF4-FFF2-40B4-BE49-F238E27FC236}">
                <a16:creationId xmlns:a16="http://schemas.microsoft.com/office/drawing/2014/main" id="{3BBD1D19-F98A-C180-ED76-4F30D1B1D69B}"/>
              </a:ext>
            </a:extLst>
          </p:cNvPr>
          <p:cNvPicPr>
            <a:picLocks noChangeAspect="1"/>
          </p:cNvPicPr>
          <p:nvPr/>
        </p:nvPicPr>
        <p:blipFill rotWithShape="1">
          <a:blip r:embed="rId4"/>
          <a:srcRect l="65801" t="16330" r="16592" b="60931"/>
          <a:stretch/>
        </p:blipFill>
        <p:spPr>
          <a:xfrm>
            <a:off x="477933" y="2089731"/>
            <a:ext cx="9979700" cy="7248985"/>
          </a:xfrm>
          <a:prstGeom prst="rect">
            <a:avLst/>
          </a:prstGeom>
        </p:spPr>
      </p:pic>
      <p:pic>
        <p:nvPicPr>
          <p:cNvPr id="5" name="Picture 4" descr="A cartoon ostrich with a black background&#10;&#10;Description automatically generated">
            <a:extLst>
              <a:ext uri="{FF2B5EF4-FFF2-40B4-BE49-F238E27FC236}">
                <a16:creationId xmlns:a16="http://schemas.microsoft.com/office/drawing/2014/main" id="{54C63578-DCD8-D634-8DF1-82DCB994ED1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449619" y="5592940"/>
            <a:ext cx="2665773" cy="3745776"/>
          </a:xfrm>
          <a:prstGeom prst="rect">
            <a:avLst/>
          </a:prstGeom>
        </p:spPr>
      </p:pic>
      <p:sp>
        <p:nvSpPr>
          <p:cNvPr id="7" name="TextBox 6">
            <a:extLst>
              <a:ext uri="{FF2B5EF4-FFF2-40B4-BE49-F238E27FC236}">
                <a16:creationId xmlns:a16="http://schemas.microsoft.com/office/drawing/2014/main" id="{F6CAE4C1-F9F6-599B-EAB6-AA57E7D204E8}"/>
              </a:ext>
            </a:extLst>
          </p:cNvPr>
          <p:cNvSpPr txBox="1"/>
          <p:nvPr/>
        </p:nvSpPr>
        <p:spPr>
          <a:xfrm>
            <a:off x="17071325" y="10313247"/>
            <a:ext cx="5495045" cy="230832"/>
          </a:xfrm>
          <a:prstGeom prst="rect">
            <a:avLst/>
          </a:prstGeom>
          <a:noFill/>
        </p:spPr>
        <p:txBody>
          <a:bodyPr wrap="square" rtlCol="0">
            <a:spAutoFit/>
          </a:bodyPr>
          <a:lstStyle/>
          <a:p>
            <a:r>
              <a:rPr lang="en-US" sz="900">
                <a:hlinkClick r:id="rId6" tooltip="https://www.pngall.com/ostrich-png/download/16573"/>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202419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864222" y="2348879"/>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hiller" panose="04020404031007020602" pitchFamily="82" charset="0"/>
                <a:ea typeface="Calibri" panose="020F0502020204030204" pitchFamily="34" charset="0"/>
                <a:cs typeface="Calibri" panose="020F0502020204030204" pitchFamily="34" charset="0"/>
              </a:rPr>
              <a:t>A PLUME PROBLEM</a:t>
            </a: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4" y="4692315"/>
            <a:ext cx="16090231" cy="421653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8800" b="1" kern="0" dirty="0">
                <a:solidFill>
                  <a:srgbClr val="AB0520"/>
                </a:solidFill>
                <a:latin typeface="Chiller" panose="04020404031007020602" pitchFamily="82" charset="0"/>
              </a:rPr>
              <a:t>Investigative Questions</a:t>
            </a:r>
          </a:p>
          <a:p>
            <a:pPr algn="ctr"/>
            <a:r>
              <a:rPr lang="en-US" b="1" kern="0" dirty="0">
                <a:solidFill>
                  <a:srgbClr val="AB0520"/>
                </a:solidFill>
              </a:rPr>
              <a:t> </a:t>
            </a:r>
            <a:r>
              <a:rPr lang="en-US" b="1" kern="0" dirty="0">
                <a:solidFill>
                  <a:sysClr val="windowText" lastClr="000000"/>
                </a:solidFill>
              </a:rPr>
              <a:t> </a:t>
            </a:r>
          </a:p>
          <a:p>
            <a:pPr marL="685800" indent="-685800">
              <a:buFont typeface="Arial" panose="020B0604020202020204" pitchFamily="34" charset="0"/>
              <a:buChar char="•"/>
            </a:pPr>
            <a:r>
              <a:rPr lang="en-US" sz="5400" kern="0" dirty="0">
                <a:solidFill>
                  <a:srgbClr val="002776"/>
                </a:solidFill>
              </a:rPr>
              <a:t>How does water move underground? </a:t>
            </a:r>
          </a:p>
          <a:p>
            <a:pPr marL="685800" indent="-685800">
              <a:buFont typeface="Arial" panose="020B0604020202020204" pitchFamily="34" charset="0"/>
              <a:buChar char="•"/>
            </a:pPr>
            <a:r>
              <a:rPr lang="en-US" sz="5400" kern="0" dirty="0">
                <a:solidFill>
                  <a:srgbClr val="002776"/>
                </a:solidFill>
              </a:rPr>
              <a:t>If groundwater is contaminated, will pollutants move to other nearby locations? </a:t>
            </a:r>
          </a:p>
        </p:txBody>
      </p:sp>
      <p:sp>
        <p:nvSpPr>
          <p:cNvPr id="5" name="object 7">
            <a:extLst>
              <a:ext uri="{FF2B5EF4-FFF2-40B4-BE49-F238E27FC236}">
                <a16:creationId xmlns:a16="http://schemas.microsoft.com/office/drawing/2014/main" id="{C8269024-4A29-7D27-A7A9-D0448FEA30BA}"/>
              </a:ext>
            </a:extLst>
          </p:cNvPr>
          <p:cNvSpPr txBox="1">
            <a:spLocks/>
          </p:cNvSpPr>
          <p:nvPr/>
        </p:nvSpPr>
        <p:spPr>
          <a:xfrm>
            <a:off x="765451" y="-6149"/>
            <a:ext cx="1609023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3366FF"/>
                </a:solidFill>
                <a:latin typeface="Chiller" panose="04020404031007020602" pitchFamily="82" charset="0"/>
              </a:rPr>
              <a:t>Groundwater &amp; Sustainability : </a:t>
            </a:r>
            <a:r>
              <a:rPr lang="en-US" sz="7200" b="1" dirty="0">
                <a:solidFill>
                  <a:srgbClr val="002776"/>
                </a:solidFill>
                <a:latin typeface="Chiller" panose="04020404031007020602" pitchFamily="82" charset="0"/>
              </a:rPr>
              <a:t>Lesson 1</a:t>
            </a:r>
          </a:p>
          <a:p>
            <a:pPr marL="12700" marR="5080">
              <a:lnSpc>
                <a:spcPct val="121900"/>
              </a:lnSpc>
              <a:spcBef>
                <a:spcPts val="95"/>
              </a:spcBef>
            </a:pPr>
            <a:endParaRPr lang="en-US" sz="6000" b="1" kern="0" dirty="0">
              <a:solidFill>
                <a:srgbClr val="AB0520"/>
              </a:solidFill>
            </a:endParaRPr>
          </a:p>
        </p:txBody>
      </p:sp>
      <p:cxnSp>
        <p:nvCxnSpPr>
          <p:cNvPr id="6" name="Straight Connector 5">
            <a:extLst>
              <a:ext uri="{FF2B5EF4-FFF2-40B4-BE49-F238E27FC236}">
                <a16:creationId xmlns:a16="http://schemas.microsoft.com/office/drawing/2014/main" id="{B360CB1B-17F3-9103-A578-76C8F815C4B9}"/>
              </a:ext>
            </a:extLst>
          </p:cNvPr>
          <p:cNvCxnSpPr>
            <a:cxnSpLocks/>
          </p:cNvCxnSpPr>
          <p:nvPr/>
        </p:nvCxnSpPr>
        <p:spPr>
          <a:xfrm>
            <a:off x="864222" y="1405797"/>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4992914-2134-5BA5-AEC8-825667B4E8F7}"/>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3557653" y="1769004"/>
            <a:ext cx="3199259" cy="2331504"/>
          </a:xfrm>
          <a:prstGeom prst="rect">
            <a:avLst/>
          </a:prstGeom>
        </p:spPr>
      </p:pic>
      <p:pic>
        <p:nvPicPr>
          <p:cNvPr id="7" name="Graphic 6">
            <a:extLst>
              <a:ext uri="{FF2B5EF4-FFF2-40B4-BE49-F238E27FC236}">
                <a16:creationId xmlns:a16="http://schemas.microsoft.com/office/drawing/2014/main" id="{973603CC-840F-BF03-74ED-DB8F93BC650A}"/>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flipH="1">
            <a:off x="1333546" y="1745476"/>
            <a:ext cx="3199259" cy="2331504"/>
          </a:xfrm>
          <a:prstGeom prst="rect">
            <a:avLst/>
          </a:prstGeom>
        </p:spPr>
      </p:pic>
    </p:spTree>
    <p:extLst>
      <p:ext uri="{BB962C8B-B14F-4D97-AF65-F5344CB8AC3E}">
        <p14:creationId xmlns:p14="http://schemas.microsoft.com/office/powerpoint/2010/main" val="1838220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8452692" y="2508609"/>
            <a:ext cx="6477000" cy="1200329"/>
          </a:xfrm>
          <a:prstGeom prst="rect">
            <a:avLst/>
          </a:prstGeom>
          <a:noFill/>
        </p:spPr>
        <p:txBody>
          <a:bodyPr wrap="square" rtlCol="0">
            <a:spAutoFit/>
          </a:bodyPr>
          <a:lstStyle/>
          <a:p>
            <a:r>
              <a:rPr lang="en-US" sz="7200" b="1" dirty="0">
                <a:solidFill>
                  <a:schemeClr val="bg1"/>
                </a:solidFill>
                <a:latin typeface="Chiller" panose="04020404031007020602" pitchFamily="82" charset="0"/>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40795"/>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i="1" kern="0" dirty="0">
                <a:solidFill>
                  <a:srgbClr val="AB0520"/>
                </a:solidFill>
                <a:latin typeface="Chiller" panose="04020404031007020602" pitchFamily="82" charset="0"/>
              </a:rPr>
              <a:t>GROUNDWATER: A Plume Problem</a:t>
            </a:r>
            <a:endParaRPr lang="en-US" sz="7200" b="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618974" y="3708938"/>
            <a:ext cx="5598643" cy="5632311"/>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Students read through a scenario and plot data on a map to discover groundwater contamination levels.</a:t>
            </a:r>
          </a:p>
          <a:p>
            <a:pPr marL="457200" indent="-457200">
              <a:buFont typeface="Arial" panose="020B0604020202020204" pitchFamily="34" charset="0"/>
              <a:buChar char="•"/>
            </a:pPr>
            <a:r>
              <a:rPr lang="en-US" sz="3600" dirty="0">
                <a:solidFill>
                  <a:schemeClr val="bg1"/>
                </a:solidFill>
              </a:rPr>
              <a:t>They soon learn that with new evidence their data may not lead to only one answer. </a:t>
            </a:r>
          </a:p>
          <a:p>
            <a:pPr marL="457200" indent="-457200">
              <a:buFont typeface="Arial" panose="020B0604020202020204" pitchFamily="34" charset="0"/>
              <a:buChar char="•"/>
            </a:pPr>
            <a:endParaRPr lang="en-US" sz="3600" dirty="0">
              <a:solidFill>
                <a:schemeClr val="bg1"/>
              </a:solidFill>
            </a:endParaRPr>
          </a:p>
        </p:txBody>
      </p:sp>
      <p:pic>
        <p:nvPicPr>
          <p:cNvPr id="6" name="Picture 5">
            <a:extLst>
              <a:ext uri="{FF2B5EF4-FFF2-40B4-BE49-F238E27FC236}">
                <a16:creationId xmlns:a16="http://schemas.microsoft.com/office/drawing/2014/main" id="{1543E2D1-6FCC-5ACB-CFAB-5A80600022BF}"/>
              </a:ext>
            </a:extLst>
          </p:cNvPr>
          <p:cNvPicPr>
            <a:picLocks noChangeAspect="1"/>
          </p:cNvPicPr>
          <p:nvPr/>
        </p:nvPicPr>
        <p:blipFill>
          <a:blip r:embed="rId3"/>
          <a:stretch>
            <a:fillRect/>
          </a:stretch>
        </p:blipFill>
        <p:spPr>
          <a:xfrm>
            <a:off x="13547975" y="3254192"/>
            <a:ext cx="4429295" cy="6159226"/>
          </a:xfrm>
          <a:prstGeom prst="rect">
            <a:avLst/>
          </a:prstGeom>
        </p:spPr>
      </p:pic>
      <p:pic>
        <p:nvPicPr>
          <p:cNvPr id="9" name="Picture 8">
            <a:extLst>
              <a:ext uri="{FF2B5EF4-FFF2-40B4-BE49-F238E27FC236}">
                <a16:creationId xmlns:a16="http://schemas.microsoft.com/office/drawing/2014/main" id="{5AD17B96-C1D3-299A-F082-DFDA65714E45}"/>
              </a:ext>
            </a:extLst>
          </p:cNvPr>
          <p:cNvPicPr>
            <a:picLocks noChangeAspect="1"/>
          </p:cNvPicPr>
          <p:nvPr/>
        </p:nvPicPr>
        <p:blipFill>
          <a:blip r:embed="rId4"/>
          <a:stretch>
            <a:fillRect/>
          </a:stretch>
        </p:blipFill>
        <p:spPr>
          <a:xfrm>
            <a:off x="542885" y="1679951"/>
            <a:ext cx="6620799" cy="4572638"/>
          </a:xfrm>
          <a:prstGeom prst="rect">
            <a:avLst/>
          </a:prstGeom>
        </p:spPr>
      </p:pic>
      <p:sp>
        <p:nvSpPr>
          <p:cNvPr id="10" name="TextBox 9">
            <a:extLst>
              <a:ext uri="{FF2B5EF4-FFF2-40B4-BE49-F238E27FC236}">
                <a16:creationId xmlns:a16="http://schemas.microsoft.com/office/drawing/2014/main" id="{6AACA1FC-ED26-D130-3032-6AFC132D6335}"/>
              </a:ext>
            </a:extLst>
          </p:cNvPr>
          <p:cNvSpPr txBox="1"/>
          <p:nvPr/>
        </p:nvSpPr>
        <p:spPr>
          <a:xfrm>
            <a:off x="864222" y="7654293"/>
            <a:ext cx="6014111" cy="1200329"/>
          </a:xfrm>
          <a:prstGeom prst="rect">
            <a:avLst/>
          </a:prstGeom>
          <a:noFill/>
        </p:spPr>
        <p:txBody>
          <a:bodyPr wrap="square" rtlCol="0">
            <a:spAutoFit/>
          </a:bodyPr>
          <a:lstStyle/>
          <a:p>
            <a:pPr marL="571500" indent="-571500">
              <a:buFont typeface="Wingdings" panose="05000000000000000000" pitchFamily="2" charset="2"/>
              <a:buChar char="Ø"/>
            </a:pPr>
            <a:r>
              <a:rPr lang="en-US" sz="3600" dirty="0">
                <a:solidFill>
                  <a:schemeClr val="bg1"/>
                </a:solidFill>
              </a:rPr>
              <a:t>Sometimes past solutions become current problems. </a:t>
            </a:r>
          </a:p>
        </p:txBody>
      </p:sp>
    </p:spTree>
    <p:extLst>
      <p:ext uri="{BB962C8B-B14F-4D97-AF65-F5344CB8AC3E}">
        <p14:creationId xmlns:p14="http://schemas.microsoft.com/office/powerpoint/2010/main" val="358565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200452" y="944964"/>
            <a:ext cx="16250653" cy="1343025"/>
          </a:xfrm>
          <a:prstGeom prst="rect">
            <a:avLst/>
          </a:prstGeom>
        </p:spPr>
        <p:txBody>
          <a:bodyPr>
            <a:noAutofit/>
          </a:bodyPr>
          <a:lstStyle>
            <a:lvl1pPr eaLnBrk="1" hangingPunct="1">
              <a:defRPr>
                <a:latin typeface="+mj-lt"/>
                <a:ea typeface="+mj-ea"/>
                <a:cs typeface="+mj-cs"/>
              </a:defRPr>
            </a:lvl1pPr>
          </a:lstStyle>
          <a:p>
            <a:pPr algn="ctr"/>
            <a:r>
              <a:rPr lang="en-US" sz="8800" b="1" kern="0" dirty="0">
                <a:solidFill>
                  <a:srgbClr val="0C234B"/>
                </a:solidFill>
                <a:latin typeface="Chiller" panose="04020404031007020602" pitchFamily="82" charset="0"/>
              </a:rPr>
              <a:t>Now think about how this activity might play into the case file?</a:t>
            </a:r>
          </a:p>
        </p:txBody>
      </p:sp>
      <p:sp>
        <p:nvSpPr>
          <p:cNvPr id="2" name="Title 3">
            <a:extLst>
              <a:ext uri="{FF2B5EF4-FFF2-40B4-BE49-F238E27FC236}">
                <a16:creationId xmlns:a16="http://schemas.microsoft.com/office/drawing/2014/main" id="{E32B10E9-F976-F5A0-DAF1-F93279C8CDC0}"/>
              </a:ext>
            </a:extLst>
          </p:cNvPr>
          <p:cNvSpPr txBox="1">
            <a:spLocks/>
          </p:cNvSpPr>
          <p:nvPr/>
        </p:nvSpPr>
        <p:spPr>
          <a:xfrm>
            <a:off x="3921712" y="3741410"/>
            <a:ext cx="10808132"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dirty="0">
                <a:solidFill>
                  <a:srgbClr val="C00000"/>
                </a:solidFill>
              </a:rPr>
              <a:t>Provide Lead #1 &amp; #2 after lesson:</a:t>
            </a:r>
            <a:endParaRPr lang="en-US" sz="5400" b="1" kern="0" dirty="0">
              <a:solidFill>
                <a:srgbClr val="0C234B"/>
              </a:solidFill>
            </a:endParaRPr>
          </a:p>
        </p:txBody>
      </p:sp>
      <p:pic>
        <p:nvPicPr>
          <p:cNvPr id="5" name="Picture 4">
            <a:extLst>
              <a:ext uri="{FF2B5EF4-FFF2-40B4-BE49-F238E27FC236}">
                <a16:creationId xmlns:a16="http://schemas.microsoft.com/office/drawing/2014/main" id="{4562C014-671F-3381-4F82-CF1A588A3D35}"/>
              </a:ext>
            </a:extLst>
          </p:cNvPr>
          <p:cNvPicPr>
            <a:picLocks noChangeAspect="1"/>
          </p:cNvPicPr>
          <p:nvPr/>
        </p:nvPicPr>
        <p:blipFill>
          <a:blip r:embed="rId3"/>
          <a:stretch>
            <a:fillRect/>
          </a:stretch>
        </p:blipFill>
        <p:spPr>
          <a:xfrm>
            <a:off x="892014" y="4861344"/>
            <a:ext cx="3648584" cy="4706007"/>
          </a:xfrm>
          <a:prstGeom prst="rect">
            <a:avLst/>
          </a:prstGeom>
        </p:spPr>
      </p:pic>
      <p:pic>
        <p:nvPicPr>
          <p:cNvPr id="10" name="Picture 9">
            <a:extLst>
              <a:ext uri="{FF2B5EF4-FFF2-40B4-BE49-F238E27FC236}">
                <a16:creationId xmlns:a16="http://schemas.microsoft.com/office/drawing/2014/main" id="{99C89414-6368-8068-3DAA-8F824E65C587}"/>
              </a:ext>
            </a:extLst>
          </p:cNvPr>
          <p:cNvPicPr>
            <a:picLocks noChangeAspect="1"/>
          </p:cNvPicPr>
          <p:nvPr/>
        </p:nvPicPr>
        <p:blipFill>
          <a:blip r:embed="rId4"/>
          <a:stretch>
            <a:fillRect/>
          </a:stretch>
        </p:blipFill>
        <p:spPr>
          <a:xfrm>
            <a:off x="5104132" y="5084435"/>
            <a:ext cx="3658111" cy="4220164"/>
          </a:xfrm>
          <a:prstGeom prst="rect">
            <a:avLst/>
          </a:prstGeom>
        </p:spPr>
      </p:pic>
      <p:pic>
        <p:nvPicPr>
          <p:cNvPr id="13" name="Picture 12">
            <a:extLst>
              <a:ext uri="{FF2B5EF4-FFF2-40B4-BE49-F238E27FC236}">
                <a16:creationId xmlns:a16="http://schemas.microsoft.com/office/drawing/2014/main" id="{7C36396F-91D1-9020-E96E-663A017FB80B}"/>
              </a:ext>
            </a:extLst>
          </p:cNvPr>
          <p:cNvPicPr>
            <a:picLocks noChangeAspect="1"/>
          </p:cNvPicPr>
          <p:nvPr/>
        </p:nvPicPr>
        <p:blipFill>
          <a:blip r:embed="rId5"/>
          <a:stretch>
            <a:fillRect/>
          </a:stretch>
        </p:blipFill>
        <p:spPr>
          <a:xfrm>
            <a:off x="9325778" y="4861344"/>
            <a:ext cx="3798938" cy="4901221"/>
          </a:xfrm>
          <a:prstGeom prst="rect">
            <a:avLst/>
          </a:prstGeom>
        </p:spPr>
      </p:pic>
      <p:pic>
        <p:nvPicPr>
          <p:cNvPr id="15" name="Picture 14">
            <a:extLst>
              <a:ext uri="{FF2B5EF4-FFF2-40B4-BE49-F238E27FC236}">
                <a16:creationId xmlns:a16="http://schemas.microsoft.com/office/drawing/2014/main" id="{F6B3387C-72BD-B45C-A2EB-ADEBA0367137}"/>
              </a:ext>
            </a:extLst>
          </p:cNvPr>
          <p:cNvPicPr>
            <a:picLocks noChangeAspect="1"/>
          </p:cNvPicPr>
          <p:nvPr/>
        </p:nvPicPr>
        <p:blipFill>
          <a:blip r:embed="rId6"/>
          <a:stretch>
            <a:fillRect/>
          </a:stretch>
        </p:blipFill>
        <p:spPr>
          <a:xfrm>
            <a:off x="13764416" y="5084435"/>
            <a:ext cx="3686689" cy="4734586"/>
          </a:xfrm>
          <a:prstGeom prst="rect">
            <a:avLst/>
          </a:prstGeom>
        </p:spPr>
      </p:pic>
      <p:pic>
        <p:nvPicPr>
          <p:cNvPr id="16" name="Picture 15" descr="A close up of an ostrich's head&#10;&#10;Description automatically generated">
            <a:extLst>
              <a:ext uri="{FF2B5EF4-FFF2-40B4-BE49-F238E27FC236}">
                <a16:creationId xmlns:a16="http://schemas.microsoft.com/office/drawing/2014/main" id="{8CC8C3F5-E59B-438E-3FB5-8AA62C118AE0}"/>
              </a:ext>
            </a:extLst>
          </p:cNvPr>
          <p:cNvPicPr>
            <a:picLocks noChangeAspect="1"/>
          </p:cNvPicPr>
          <p:nvPr/>
        </p:nvPicPr>
        <p:blipFill>
          <a:blip r:embed="rId7" cstate="print">
            <a:extLst>
              <a:ext uri="{28A0092B-C50C-407E-A947-70E740481C1C}">
                <a14:useLocalDpi xmlns:a14="http://schemas.microsoft.com/office/drawing/2010/main" val="0"/>
              </a:ext>
            </a:extLst>
          </a:blip>
          <a:srcRect l="24793" t="51292" r="22200" b="2296"/>
          <a:stretch/>
        </p:blipFill>
        <p:spPr>
          <a:xfrm rot="13452537" flipV="1">
            <a:off x="-563049" y="1987965"/>
            <a:ext cx="2799887" cy="3173402"/>
          </a:xfrm>
          <a:prstGeom prst="rect">
            <a:avLst/>
          </a:prstGeom>
        </p:spPr>
      </p:pic>
    </p:spTree>
    <p:extLst>
      <p:ext uri="{BB962C8B-B14F-4D97-AF65-F5344CB8AC3E}">
        <p14:creationId xmlns:p14="http://schemas.microsoft.com/office/powerpoint/2010/main" val="33330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685449" y="-70531"/>
            <a:ext cx="8320678" cy="1569660"/>
          </a:xfrm>
          <a:prstGeom prst="rect">
            <a:avLst/>
          </a:prstGeom>
          <a:noFill/>
        </p:spPr>
        <p:txBody>
          <a:bodyPr wrap="square" rtlCol="0">
            <a:spAutoFit/>
          </a:bodyPr>
          <a:lstStyle/>
          <a:p>
            <a:pPr algn="ctr"/>
            <a:r>
              <a:rPr lang="en-US" sz="9600" b="1" dirty="0">
                <a:solidFill>
                  <a:schemeClr val="bg1"/>
                </a:solidFill>
                <a:latin typeface="Chiller" panose="04020404031007020602" pitchFamily="82" charset="0"/>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7673547" y="268523"/>
            <a:ext cx="5421967" cy="235896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7210942" y="409586"/>
            <a:ext cx="6564199" cy="2338461"/>
          </a:xfrm>
          <a:prstGeom prst="rect">
            <a:avLst/>
          </a:prstGeom>
          <a:noFill/>
        </p:spPr>
        <p:txBody>
          <a:bodyPr wrap="square">
            <a:spAutoFit/>
          </a:bodyPr>
          <a:lstStyle/>
          <a:p>
            <a:pPr marL="0" indent="0" algn="ctr">
              <a:lnSpc>
                <a:spcPts val="8500"/>
              </a:lnSpc>
              <a:buNone/>
            </a:pPr>
            <a:r>
              <a:rPr lang="en-US" sz="8800" b="1" dirty="0">
                <a:solidFill>
                  <a:srgbClr val="0033CC"/>
                </a:solidFill>
                <a:latin typeface="Chiller" panose="04020404031007020602" pitchFamily="82" charset="0"/>
              </a:rPr>
              <a:t>Stability &amp;</a:t>
            </a:r>
          </a:p>
          <a:p>
            <a:pPr marL="0" indent="0" algn="ctr">
              <a:lnSpc>
                <a:spcPts val="8500"/>
              </a:lnSpc>
              <a:buNone/>
            </a:pPr>
            <a:r>
              <a:rPr lang="en-US" sz="8800" b="1" dirty="0">
                <a:solidFill>
                  <a:srgbClr val="0033CC"/>
                </a:solidFill>
                <a:latin typeface="Chiller" panose="04020404031007020602" pitchFamily="82" charset="0"/>
              </a:rPr>
              <a:t>Change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13775141" y="704347"/>
            <a:ext cx="4121925"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8000" b="1" dirty="0">
                <a:solidFill>
                  <a:schemeClr val="bg1"/>
                </a:solidFill>
              </a:rPr>
              <a:t>Lesson 1</a:t>
            </a:r>
            <a:endParaRPr lang="en-US" sz="8000" b="1" kern="0" dirty="0">
              <a:solidFill>
                <a:schemeClr val="bg1"/>
              </a:solidFill>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7910624" y="3178139"/>
            <a:ext cx="9986442" cy="6309420"/>
          </a:xfrm>
          <a:prstGeom prst="rect">
            <a:avLst/>
          </a:prstGeom>
          <a:noFill/>
        </p:spPr>
        <p:txBody>
          <a:bodyPr wrap="square">
            <a:spAutoFit/>
          </a:bodyPr>
          <a:lstStyle/>
          <a:p>
            <a:pPr marL="685800" indent="-685800">
              <a:buFont typeface="Arial" panose="020B0604020202020204" pitchFamily="34" charset="0"/>
              <a:buChar char="•"/>
            </a:pPr>
            <a:r>
              <a:rPr lang="en-US" sz="4800" kern="0" dirty="0">
                <a:solidFill>
                  <a:schemeClr val="bg1"/>
                </a:solidFill>
              </a:rPr>
              <a:t>What have you learned about how groundwater moves?</a:t>
            </a:r>
          </a:p>
          <a:p>
            <a:pPr marL="685800" indent="-685800">
              <a:buFont typeface="Arial" panose="020B0604020202020204" pitchFamily="34" charset="0"/>
              <a:buChar char="•"/>
            </a:pPr>
            <a:endParaRPr lang="en-US" sz="1000" kern="0" dirty="0">
              <a:solidFill>
                <a:schemeClr val="bg1"/>
              </a:solidFill>
            </a:endParaRPr>
          </a:p>
          <a:p>
            <a:pPr marL="685800" indent="-685800">
              <a:buFont typeface="Arial" panose="020B0604020202020204" pitchFamily="34" charset="0"/>
              <a:buChar char="•"/>
            </a:pPr>
            <a:r>
              <a:rPr lang="en-US" sz="4800" kern="0" dirty="0">
                <a:solidFill>
                  <a:schemeClr val="bg1"/>
                </a:solidFill>
              </a:rPr>
              <a:t>If it is contaminated, can pollutants move to other locations? </a:t>
            </a:r>
          </a:p>
          <a:p>
            <a:pPr marL="685800" indent="-685800">
              <a:buFont typeface="Arial" panose="020B0604020202020204" pitchFamily="34" charset="0"/>
              <a:buChar char="•"/>
            </a:pPr>
            <a:r>
              <a:rPr lang="en-US" sz="4800" kern="0" dirty="0">
                <a:solidFill>
                  <a:schemeClr val="bg1"/>
                </a:solidFill>
              </a:rPr>
              <a:t>How does groundwater fit within the Arizona Water Cycle?</a:t>
            </a:r>
          </a:p>
          <a:p>
            <a:pPr marL="685800" indent="-685800">
              <a:buFont typeface="Arial" panose="020B0604020202020204" pitchFamily="34" charset="0"/>
              <a:buChar char="•"/>
            </a:pPr>
            <a:endParaRPr lang="en-US" sz="1000" kern="0" dirty="0">
              <a:solidFill>
                <a:schemeClr val="bg1"/>
              </a:solidFill>
            </a:endParaRPr>
          </a:p>
          <a:p>
            <a:pPr marL="685800" indent="-685800">
              <a:buFont typeface="Arial" panose="020B0604020202020204" pitchFamily="34" charset="0"/>
              <a:buChar char="•"/>
            </a:pPr>
            <a:r>
              <a:rPr lang="en-US" sz="4800" kern="0" dirty="0">
                <a:solidFill>
                  <a:schemeClr val="bg1"/>
                </a:solidFill>
              </a:rPr>
              <a:t>How can you protect and conserve groundwater?</a:t>
            </a:r>
          </a:p>
        </p:txBody>
      </p:sp>
      <p:pic>
        <p:nvPicPr>
          <p:cNvPr id="7" name="Picture 6">
            <a:extLst>
              <a:ext uri="{FF2B5EF4-FFF2-40B4-BE49-F238E27FC236}">
                <a16:creationId xmlns:a16="http://schemas.microsoft.com/office/drawing/2014/main" id="{A7A665CA-63AF-8A12-21B8-B236A516899E}"/>
              </a:ext>
            </a:extLst>
          </p:cNvPr>
          <p:cNvPicPr>
            <a:picLocks noChangeAspect="1"/>
          </p:cNvPicPr>
          <p:nvPr/>
        </p:nvPicPr>
        <p:blipFill rotWithShape="1">
          <a:blip r:embed="rId3"/>
          <a:srcRect l="74838" t="9452" r="13669" b="55917"/>
          <a:stretch/>
        </p:blipFill>
        <p:spPr>
          <a:xfrm>
            <a:off x="947594" y="1569660"/>
            <a:ext cx="5054593" cy="8567107"/>
          </a:xfrm>
          <a:prstGeom prst="rect">
            <a:avLst/>
          </a:prstGeom>
        </p:spPr>
      </p:pic>
    </p:spTree>
    <p:extLst>
      <p:ext uri="{BB962C8B-B14F-4D97-AF65-F5344CB8AC3E}">
        <p14:creationId xmlns:p14="http://schemas.microsoft.com/office/powerpoint/2010/main" val="235743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13133521" y="3004453"/>
            <a:ext cx="5120270" cy="4278094"/>
          </a:xfrm>
          <a:prstGeom prst="rect">
            <a:avLst/>
          </a:prstGeom>
          <a:noFill/>
        </p:spPr>
        <p:txBody>
          <a:bodyPr wrap="square">
            <a:spAutoFit/>
          </a:bodyPr>
          <a:lstStyle/>
          <a:p>
            <a:pPr algn="ctr"/>
            <a:r>
              <a:rPr lang="en-US" sz="6800" b="1">
                <a:solidFill>
                  <a:srgbClr val="C00000"/>
                </a:solidFill>
              </a:rPr>
              <a:t>How important is groundwater to Arizona?</a:t>
            </a:r>
          </a:p>
        </p:txBody>
      </p:sp>
      <p:sp>
        <p:nvSpPr>
          <p:cNvPr id="5" name="object 7">
            <a:extLst>
              <a:ext uri="{FF2B5EF4-FFF2-40B4-BE49-F238E27FC236}">
                <a16:creationId xmlns:a16="http://schemas.microsoft.com/office/drawing/2014/main" id="{F9C10DF4-A8F0-2267-50A3-42B9B3944773}"/>
              </a:ext>
            </a:extLst>
          </p:cNvPr>
          <p:cNvSpPr txBox="1">
            <a:spLocks/>
          </p:cNvSpPr>
          <p:nvPr/>
        </p:nvSpPr>
        <p:spPr>
          <a:xfrm>
            <a:off x="864222" y="119749"/>
            <a:ext cx="14829434" cy="103150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rgbClr val="0C234B"/>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rgbClr val="002776"/>
                </a:solidFill>
                <a:latin typeface="Chiller" panose="04020404031007020602" pitchFamily="82" charset="0"/>
              </a:rPr>
              <a:t>Lesson 1</a:t>
            </a:r>
            <a:endParaRPr lang="en-US" sz="7200" b="1" kern="0" dirty="0">
              <a:solidFill>
                <a:srgbClr val="AB0520"/>
              </a:solidFill>
              <a:latin typeface="Chiller" panose="04020404031007020602" pitchFamily="82" charset="0"/>
            </a:endParaRPr>
          </a:p>
        </p:txBody>
      </p:sp>
      <p:grpSp>
        <p:nvGrpSpPr>
          <p:cNvPr id="2" name="Group 1">
            <a:extLst>
              <a:ext uri="{FF2B5EF4-FFF2-40B4-BE49-F238E27FC236}">
                <a16:creationId xmlns:a16="http://schemas.microsoft.com/office/drawing/2014/main" id="{7E1BC7CD-9FF6-4F90-AD8E-E5574CAE81AB}"/>
              </a:ext>
            </a:extLst>
          </p:cNvPr>
          <p:cNvGrpSpPr/>
          <p:nvPr/>
        </p:nvGrpSpPr>
        <p:grpSpPr>
          <a:xfrm>
            <a:off x="355959" y="2140175"/>
            <a:ext cx="12801599" cy="7909006"/>
            <a:chOff x="355959" y="2140175"/>
            <a:chExt cx="12801599" cy="7909006"/>
          </a:xfrm>
        </p:grpSpPr>
        <p:sp>
          <p:nvSpPr>
            <p:cNvPr id="7" name="Rectangle 6">
              <a:extLst>
                <a:ext uri="{FF2B5EF4-FFF2-40B4-BE49-F238E27FC236}">
                  <a16:creationId xmlns:a16="http://schemas.microsoft.com/office/drawing/2014/main" id="{464D870B-B520-D950-CC5D-9449C86A9DB7}"/>
                </a:ext>
              </a:extLst>
            </p:cNvPr>
            <p:cNvSpPr/>
            <p:nvPr/>
          </p:nvSpPr>
          <p:spPr>
            <a:xfrm>
              <a:off x="355959" y="2140175"/>
              <a:ext cx="12801599" cy="79090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Water Your Facts | Arizona WaterFacts">
              <a:extLst>
                <a:ext uri="{FF2B5EF4-FFF2-40B4-BE49-F238E27FC236}">
                  <a16:creationId xmlns:a16="http://schemas.microsoft.com/office/drawing/2014/main" id="{8219B5A0-59FC-3814-BA44-CEEBB67FC1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5959" y="2166252"/>
              <a:ext cx="12612687" cy="7882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44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iagram showing groundwater as saturated zones underground.">
            <a:extLst>
              <a:ext uri="{FF2B5EF4-FFF2-40B4-BE49-F238E27FC236}">
                <a16:creationId xmlns:a16="http://schemas.microsoft.com/office/drawing/2014/main" id="{DA23B4E0-C563-EC02-6AC4-ED749F25F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1873" b="7017"/>
          <a:stretch/>
        </p:blipFill>
        <p:spPr bwMode="auto">
          <a:xfrm>
            <a:off x="5800970" y="388463"/>
            <a:ext cx="12487030" cy="7049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529064-9931-4C0C-E465-94046DD1E916}"/>
              </a:ext>
            </a:extLst>
          </p:cNvPr>
          <p:cNvSpPr txBox="1"/>
          <p:nvPr/>
        </p:nvSpPr>
        <p:spPr>
          <a:xfrm>
            <a:off x="294977" y="0"/>
            <a:ext cx="5150032" cy="3046988"/>
          </a:xfrm>
          <a:prstGeom prst="rect">
            <a:avLst/>
          </a:prstGeom>
          <a:noFill/>
        </p:spPr>
        <p:txBody>
          <a:bodyPr wrap="square" rtlCol="0">
            <a:spAutoFit/>
          </a:bodyPr>
          <a:lstStyle/>
          <a:p>
            <a:pPr algn="ctr"/>
            <a:r>
              <a:rPr lang="en-US" sz="9600" b="1" dirty="0">
                <a:solidFill>
                  <a:srgbClr val="C00000"/>
                </a:solidFill>
                <a:latin typeface="Chiller" panose="04020404031007020602" pitchFamily="82" charset="0"/>
              </a:rPr>
              <a:t>Let’s </a:t>
            </a:r>
          </a:p>
          <a:p>
            <a:pPr algn="ctr"/>
            <a:r>
              <a:rPr lang="en-US" sz="9600" b="1" dirty="0">
                <a:solidFill>
                  <a:srgbClr val="C00000"/>
                </a:solidFill>
                <a:latin typeface="Chiller" panose="04020404031007020602" pitchFamily="82" charset="0"/>
              </a:rPr>
              <a:t>Review!</a:t>
            </a:r>
          </a:p>
        </p:txBody>
      </p:sp>
      <p:sp>
        <p:nvSpPr>
          <p:cNvPr id="5" name="Rectangle 4">
            <a:extLst>
              <a:ext uri="{FF2B5EF4-FFF2-40B4-BE49-F238E27FC236}">
                <a16:creationId xmlns:a16="http://schemas.microsoft.com/office/drawing/2014/main" id="{F1BA2DAD-0679-E197-39DC-57091CFCB81B}"/>
              </a:ext>
            </a:extLst>
          </p:cNvPr>
          <p:cNvSpPr/>
          <p:nvPr/>
        </p:nvSpPr>
        <p:spPr>
          <a:xfrm>
            <a:off x="6858000" y="7437779"/>
            <a:ext cx="8294914" cy="2893944"/>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57847C-25FE-BD37-F3BE-6A5641CB9D0A}"/>
              </a:ext>
            </a:extLst>
          </p:cNvPr>
          <p:cNvSpPr/>
          <p:nvPr/>
        </p:nvSpPr>
        <p:spPr>
          <a:xfrm>
            <a:off x="0" y="3160689"/>
            <a:ext cx="5800970" cy="712631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9">
            <a:extLst>
              <a:ext uri="{FF2B5EF4-FFF2-40B4-BE49-F238E27FC236}">
                <a16:creationId xmlns:a16="http://schemas.microsoft.com/office/drawing/2014/main" id="{82E8FC18-6F2C-9B8C-FB7F-97DA53E02AA6}"/>
              </a:ext>
            </a:extLst>
          </p:cNvPr>
          <p:cNvSpPr txBox="1"/>
          <p:nvPr/>
        </p:nvSpPr>
        <p:spPr>
          <a:xfrm>
            <a:off x="9524480" y="7341016"/>
            <a:ext cx="2962552"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7200" b="1" dirty="0">
                <a:solidFill>
                  <a:schemeClr val="bg1"/>
                </a:solidFill>
                <a:latin typeface="Chiller" panose="04020404031007020602" pitchFamily="82" charset="0"/>
                <a:cs typeface="Calibri" panose="020F0502020204030204" pitchFamily="34" charset="0"/>
              </a:rPr>
              <a:t>Aquifer:</a:t>
            </a:r>
            <a:endParaRPr sz="7200" b="1" dirty="0">
              <a:solidFill>
                <a:schemeClr val="bg1"/>
              </a:solidFill>
              <a:latin typeface="Chiller" panose="04020404031007020602" pitchFamily="82" charset="0"/>
              <a:cs typeface="Calibri" panose="020F0502020204030204" pitchFamily="34" charset="0"/>
            </a:endParaRPr>
          </a:p>
        </p:txBody>
      </p:sp>
      <p:cxnSp>
        <p:nvCxnSpPr>
          <p:cNvPr id="9" name="Straight Connector 8">
            <a:extLst>
              <a:ext uri="{FF2B5EF4-FFF2-40B4-BE49-F238E27FC236}">
                <a16:creationId xmlns:a16="http://schemas.microsoft.com/office/drawing/2014/main" id="{4165538D-D689-B65F-FA62-B48B7B7E861B}"/>
              </a:ext>
            </a:extLst>
          </p:cNvPr>
          <p:cNvCxnSpPr>
            <a:cxnSpLocks/>
          </p:cNvCxnSpPr>
          <p:nvPr/>
        </p:nvCxnSpPr>
        <p:spPr>
          <a:xfrm>
            <a:off x="589955" y="4792074"/>
            <a:ext cx="456007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1" name="object 10">
            <a:extLst>
              <a:ext uri="{FF2B5EF4-FFF2-40B4-BE49-F238E27FC236}">
                <a16:creationId xmlns:a16="http://schemas.microsoft.com/office/drawing/2014/main" id="{8B2D7574-81C1-028D-C7FD-E581AE54AB7E}"/>
              </a:ext>
            </a:extLst>
          </p:cNvPr>
          <p:cNvSpPr txBox="1"/>
          <p:nvPr/>
        </p:nvSpPr>
        <p:spPr>
          <a:xfrm>
            <a:off x="204374" y="5143500"/>
            <a:ext cx="4945658"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a:solidFill>
                  <a:schemeClr val="bg1"/>
                </a:solidFill>
              </a:rPr>
              <a:t>Groundwater moves between the spaces and pores and is pulled down due to gravity. The bigger the spaces between the materials, the faster or easier the water can move around it. </a:t>
            </a:r>
            <a:endParaRPr lang="en-US" sz="3200" b="1">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DE61E72A-4523-4A81-A1E7-E5BCA4DD1F1F}"/>
              </a:ext>
            </a:extLst>
          </p:cNvPr>
          <p:cNvCxnSpPr>
            <a:cxnSpLocks/>
          </p:cNvCxnSpPr>
          <p:nvPr/>
        </p:nvCxnSpPr>
        <p:spPr>
          <a:xfrm>
            <a:off x="8192171" y="8313467"/>
            <a:ext cx="5124893"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4" name="object 10">
            <a:extLst>
              <a:ext uri="{FF2B5EF4-FFF2-40B4-BE49-F238E27FC236}">
                <a16:creationId xmlns:a16="http://schemas.microsoft.com/office/drawing/2014/main" id="{EA56F460-7909-DF08-E6B1-F8C99246F206}"/>
              </a:ext>
            </a:extLst>
          </p:cNvPr>
          <p:cNvSpPr txBox="1"/>
          <p:nvPr/>
        </p:nvSpPr>
        <p:spPr>
          <a:xfrm>
            <a:off x="7466321" y="8444566"/>
            <a:ext cx="7078271"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a:solidFill>
                  <a:schemeClr val="bg1"/>
                </a:solidFill>
              </a:rPr>
              <a:t>An area where significant groundwater is present. Groundwater flows between layers of earth materials. </a:t>
            </a:r>
            <a:endParaRPr lang="en-US" sz="3200" b="1">
              <a:solidFill>
                <a:schemeClr val="bg1"/>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46A3BAD7-ED5B-8B36-D0F4-436E6E52B52D}"/>
              </a:ext>
            </a:extLst>
          </p:cNvPr>
          <p:cNvSpPr txBox="1"/>
          <p:nvPr/>
        </p:nvSpPr>
        <p:spPr>
          <a:xfrm>
            <a:off x="930292" y="3668512"/>
            <a:ext cx="3951380"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7200" b="1" dirty="0">
                <a:solidFill>
                  <a:schemeClr val="bg1"/>
                </a:solidFill>
                <a:latin typeface="Chiller" panose="04020404031007020602" pitchFamily="82" charset="0"/>
                <a:cs typeface="Calibri" panose="020F0502020204030204" pitchFamily="34" charset="0"/>
              </a:rPr>
              <a:t>Pore Spaces</a:t>
            </a:r>
            <a:endParaRPr sz="7200" b="1" dirty="0">
              <a:solidFill>
                <a:schemeClr val="bg1"/>
              </a:solidFill>
              <a:latin typeface="Chiller" panose="04020404031007020602" pitchFamily="82" charset="0"/>
              <a:cs typeface="Calibri" panose="020F0502020204030204" pitchFamily="34" charset="0"/>
            </a:endParaRPr>
          </a:p>
        </p:txBody>
      </p:sp>
      <p:pic>
        <p:nvPicPr>
          <p:cNvPr id="7" name="Picture 6" descr="A group of water drops&#10;&#10;Description automatically generated">
            <a:extLst>
              <a:ext uri="{FF2B5EF4-FFF2-40B4-BE49-F238E27FC236}">
                <a16:creationId xmlns:a16="http://schemas.microsoft.com/office/drawing/2014/main" id="{C4B5DF62-94B5-6C21-11A4-715D7B1A76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2095" y1="35663" x2="32095" y2="35663"/>
                        <a14:foregroundMark x1="31048" y1="30100" x2="32762" y2="34665"/>
                        <a14:foregroundMark x1="69619" y1="33666" x2="69619" y2="33666"/>
                        <a14:foregroundMark x1="68286" y1="35663" x2="68286" y2="35663"/>
                        <a14:foregroundMark x1="56286" y1="17689" x2="56286" y2="17689"/>
                        <a14:foregroundMark x1="36381" y1="15264" x2="36381" y2="15264"/>
                        <a14:foregroundMark x1="40000" y1="31669" x2="40000" y2="31669"/>
                        <a14:foregroundMark x1="29048" y1="18688" x2="29048" y2="18688"/>
                        <a14:foregroundMark x1="22762" y1="34094" x2="22762" y2="34094"/>
                        <a14:foregroundMark x1="18762" y1="48074" x2="18762" y2="48074"/>
                        <a14:foregroundMark x1="16476" y1="27104" x2="16476" y2="27104"/>
                        <a14:foregroundMark x1="73238" y1="44650" x2="73238" y2="44650"/>
                        <a14:foregroundMark x1="82190" y1="45078" x2="82190" y2="45078"/>
                        <a14:foregroundMark x1="80190" y1="29672" x2="80190" y2="29672"/>
                        <a14:foregroundMark x1="57619" y1="25250" x2="57619" y2="25250"/>
                        <a14:foregroundMark x1="62286" y1="20685" x2="62286" y2="20685"/>
                        <a14:foregroundMark x1="24762" y1="20257" x2="24762" y2="20257"/>
                        <a14:foregroundMark x1="13429" y1="35663" x2="13429" y2="356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44000" y="-296012"/>
            <a:ext cx="6400800" cy="4273296"/>
          </a:xfrm>
          <a:prstGeom prst="rect">
            <a:avLst/>
          </a:prstGeom>
        </p:spPr>
      </p:pic>
    </p:spTree>
    <p:extLst>
      <p:ext uri="{BB962C8B-B14F-4D97-AF65-F5344CB8AC3E}">
        <p14:creationId xmlns:p14="http://schemas.microsoft.com/office/powerpoint/2010/main" val="41659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7928064" y="1744517"/>
            <a:ext cx="10193640" cy="1143000"/>
          </a:xfrm>
          <a:prstGeom prst="rect">
            <a:avLst/>
          </a:prstGeom>
        </p:spPr>
        <p:txBody>
          <a:bodyPr/>
          <a:lstStyle>
            <a:lvl1pPr eaLnBrk="1" hangingPunct="1">
              <a:defRPr>
                <a:latin typeface="+mj-lt"/>
                <a:ea typeface="+mj-ea"/>
                <a:cs typeface="+mj-cs"/>
              </a:defRPr>
            </a:lvl1pPr>
          </a:lstStyle>
          <a:p>
            <a:pPr algn="ctr"/>
            <a:r>
              <a:rPr lang="en-US" sz="8000" b="1" kern="0" dirty="0">
                <a:solidFill>
                  <a:srgbClr val="002776"/>
                </a:solidFill>
              </a:rPr>
              <a:t>Well, well, well, what do we have here?</a:t>
            </a:r>
          </a:p>
        </p:txBody>
      </p:sp>
      <p:sp>
        <p:nvSpPr>
          <p:cNvPr id="6" name="TextBox 5">
            <a:extLst>
              <a:ext uri="{FF2B5EF4-FFF2-40B4-BE49-F238E27FC236}">
                <a16:creationId xmlns:a16="http://schemas.microsoft.com/office/drawing/2014/main" id="{A4A78A99-CAD4-3BB0-E784-70ECDA29D4C9}"/>
              </a:ext>
            </a:extLst>
          </p:cNvPr>
          <p:cNvSpPr txBox="1"/>
          <p:nvPr/>
        </p:nvSpPr>
        <p:spPr>
          <a:xfrm>
            <a:off x="8759696" y="4515647"/>
            <a:ext cx="8530376" cy="3970318"/>
          </a:xfrm>
          <a:prstGeom prst="rect">
            <a:avLst/>
          </a:prstGeom>
          <a:noFill/>
        </p:spPr>
        <p:txBody>
          <a:bodyPr wrap="square">
            <a:spAutoFit/>
          </a:bodyPr>
          <a:lstStyle/>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How do we access and use groundwater?</a:t>
            </a:r>
          </a:p>
          <a:p>
            <a:pPr marL="571500" indent="-571500">
              <a:buFont typeface="Wingdings" panose="05000000000000000000" pitchFamily="2" charset="2"/>
              <a:buChar char="Ø"/>
            </a:pPr>
            <a:endParaRPr lang="en-US" sz="4000" b="1" i="0" dirty="0">
              <a:solidFill>
                <a:srgbClr val="002776"/>
              </a:solidFill>
              <a:effectLst/>
              <a:latin typeface="Arial" panose="020B0604020202020204" pitchFamily="34" charset="0"/>
            </a:endParaRP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Both individual landowners and city municipalities drill wells to access groundwater.</a:t>
            </a:r>
            <a:br>
              <a:rPr lang="en-US" sz="4000" b="1" i="0" dirty="0">
                <a:solidFill>
                  <a:srgbClr val="002776"/>
                </a:solidFill>
                <a:effectLst/>
                <a:latin typeface="Arial" panose="020B0604020202020204" pitchFamily="34" charset="0"/>
              </a:rPr>
            </a:b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2" y="145368"/>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rgbClr val="0C234B"/>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rgbClr val="002776"/>
                </a:solidFill>
                <a:latin typeface="Chiller" panose="04020404031007020602" pitchFamily="82" charset="0"/>
              </a:rPr>
              <a:t>Lesson 1</a:t>
            </a:r>
            <a:endParaRPr lang="en-US" sz="7200" b="1" kern="0" dirty="0">
              <a:solidFill>
                <a:srgbClr val="AB0520"/>
              </a:solidFill>
              <a:latin typeface="Chiller" panose="04020404031007020602" pitchFamily="82" charset="0"/>
            </a:endParaRPr>
          </a:p>
        </p:txBody>
      </p:sp>
      <p:pic>
        <p:nvPicPr>
          <p:cNvPr id="7" name="Picture 6" descr="A map with blue dots&#10;&#10;Description automatically generated">
            <a:extLst>
              <a:ext uri="{FF2B5EF4-FFF2-40B4-BE49-F238E27FC236}">
                <a16:creationId xmlns:a16="http://schemas.microsoft.com/office/drawing/2014/main" id="{4A584F83-D586-FE70-6255-01277BE093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1793" r="20868"/>
          <a:stretch/>
        </p:blipFill>
        <p:spPr>
          <a:xfrm>
            <a:off x="297279" y="1521443"/>
            <a:ext cx="7200801" cy="8261342"/>
          </a:xfrm>
          <a:prstGeom prst="rect">
            <a:avLst/>
          </a:prstGeom>
        </p:spPr>
      </p:pic>
      <p:pic>
        <p:nvPicPr>
          <p:cNvPr id="8" name="Picture 7">
            <a:extLst>
              <a:ext uri="{FF2B5EF4-FFF2-40B4-BE49-F238E27FC236}">
                <a16:creationId xmlns:a16="http://schemas.microsoft.com/office/drawing/2014/main" id="{1E185262-6040-7EA5-7F86-D9B34ED856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0" b="90270" l="5085" r="89831">
                        <a14:foregroundMark x1="27119" y1="41622" x2="27119" y2="41622"/>
                        <a14:foregroundMark x1="5085" y1="38378" x2="5085" y2="38378"/>
                        <a14:foregroundMark x1="88983" y1="36757" x2="88983" y2="36757"/>
                        <a14:foregroundMark x1="50847" y1="90270" x2="50847" y2="90270"/>
                        <a14:foregroundMark x1="53390" y1="15676" x2="53390" y2="15676"/>
                        <a14:foregroundMark x1="50847" y1="9730" x2="50847" y2="9730"/>
                        <a14:foregroundMark x1="52542" y1="12432" x2="52542" y2="12432"/>
                      </a14:backgroundRemoval>
                    </a14:imgEffect>
                  </a14:imgLayer>
                </a14:imgProps>
              </a:ext>
            </a:extLst>
          </a:blip>
          <a:stretch>
            <a:fillRect/>
          </a:stretch>
        </p:blipFill>
        <p:spPr>
          <a:xfrm>
            <a:off x="7117510" y="6911788"/>
            <a:ext cx="2228176" cy="3493327"/>
          </a:xfrm>
          <a:prstGeom prst="rect">
            <a:avLst/>
          </a:prstGeom>
        </p:spPr>
      </p:pic>
    </p:spTree>
    <p:extLst>
      <p:ext uri="{BB962C8B-B14F-4D97-AF65-F5344CB8AC3E}">
        <p14:creationId xmlns:p14="http://schemas.microsoft.com/office/powerpoint/2010/main" val="77951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491562" y="1553537"/>
            <a:ext cx="9744891" cy="2123658"/>
          </a:xfrm>
          <a:prstGeom prst="rect">
            <a:avLst/>
          </a:prstGeom>
          <a:noFill/>
        </p:spPr>
        <p:txBody>
          <a:bodyPr wrap="square" rtlCol="0">
            <a:spAutoFit/>
          </a:bodyPr>
          <a:lstStyle/>
          <a:p>
            <a:pPr algn="ctr"/>
            <a:r>
              <a:rPr lang="en-US" sz="6600" b="1">
                <a:solidFill>
                  <a:schemeClr val="bg1"/>
                </a:solidFill>
              </a:rPr>
              <a:t>How do we pump it up</a:t>
            </a:r>
          </a:p>
          <a:p>
            <a:pPr algn="ctr"/>
            <a:r>
              <a:rPr lang="en-US" sz="6600" b="1">
                <a:solidFill>
                  <a:schemeClr val="bg1"/>
                </a:solidFill>
              </a:rPr>
              <a:t> and why?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188384"/>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chemeClr val="bg1"/>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chemeClr val="bg1"/>
                </a:solidFill>
                <a:latin typeface="Chiller" panose="04020404031007020602" pitchFamily="82" charset="0"/>
              </a:rPr>
              <a:t>Lesson 1</a:t>
            </a:r>
            <a:endParaRPr lang="en-US" sz="7200" b="1" kern="0" dirty="0">
              <a:solidFill>
                <a:schemeClr val="bg1"/>
              </a:solidFill>
              <a:latin typeface="Chiller" panose="04020404031007020602" pitchFamily="82" charset="0"/>
            </a:endParaRPr>
          </a:p>
          <a:p>
            <a:pPr marL="12700" marR="5080">
              <a:lnSpc>
                <a:spcPct val="121900"/>
              </a:lnSpc>
              <a:spcBef>
                <a:spcPts val="95"/>
              </a:spcBef>
            </a:pPr>
            <a:endParaRPr lang="en-US" sz="7200" b="1" kern="0" dirty="0">
              <a:solidFill>
                <a:srgbClr val="AB0520"/>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850605" y="3798354"/>
            <a:ext cx="8989134"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6588" indent="-636588">
              <a:lnSpc>
                <a:spcPct val="90000"/>
              </a:lnSpc>
              <a:buClr>
                <a:schemeClr val="bg1"/>
              </a:buClr>
              <a:buFont typeface="Wingdings" panose="05000000000000000000" pitchFamily="2" charset="2"/>
              <a:buChar char="Ø"/>
            </a:pPr>
            <a:r>
              <a:rPr lang="en-US" sz="3600">
                <a:solidFill>
                  <a:schemeClr val="bg1"/>
                </a:solidFill>
              </a:rPr>
              <a:t>We use it for drinking water, agriculture, and for pretty much everything else. </a:t>
            </a:r>
          </a:p>
          <a:p>
            <a:pPr marL="636588" indent="-636588">
              <a:lnSpc>
                <a:spcPct val="90000"/>
              </a:lnSpc>
              <a:buClr>
                <a:schemeClr val="bg1"/>
              </a:buClr>
              <a:buFont typeface="Wingdings" panose="05000000000000000000" pitchFamily="2" charset="2"/>
              <a:buChar char="Ø"/>
            </a:pPr>
            <a:endParaRPr lang="en-US" sz="1000">
              <a:solidFill>
                <a:schemeClr val="bg1"/>
              </a:solidFill>
            </a:endParaRPr>
          </a:p>
          <a:p>
            <a:pPr marL="636588" indent="-636588">
              <a:lnSpc>
                <a:spcPct val="90000"/>
              </a:lnSpc>
              <a:buClr>
                <a:schemeClr val="bg1"/>
              </a:buClr>
              <a:buFont typeface="Wingdings" panose="05000000000000000000" pitchFamily="2" charset="2"/>
              <a:buChar char="Ø"/>
            </a:pPr>
            <a:r>
              <a:rPr lang="en-US" sz="3600">
                <a:solidFill>
                  <a:schemeClr val="bg1"/>
                </a:solidFill>
              </a:rPr>
              <a:t>Do different places have different amounts of groundwater? Do you think it is evenly distributed under Arizona?  </a:t>
            </a:r>
          </a:p>
        </p:txBody>
      </p:sp>
      <p:pic>
        <p:nvPicPr>
          <p:cNvPr id="1026" name="Picture 2">
            <a:extLst>
              <a:ext uri="{FF2B5EF4-FFF2-40B4-BE49-F238E27FC236}">
                <a16:creationId xmlns:a16="http://schemas.microsoft.com/office/drawing/2014/main" id="{310E095F-0272-0BB3-62A2-32C3EFCD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167" y="1679951"/>
            <a:ext cx="7372486" cy="84186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er Your Facts | Arizona WaterFacts">
            <a:extLst>
              <a:ext uri="{FF2B5EF4-FFF2-40B4-BE49-F238E27FC236}">
                <a16:creationId xmlns:a16="http://schemas.microsoft.com/office/drawing/2014/main" id="{F316C298-FFB1-FB1F-DDE9-E13D1AC2910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69264" y="6562819"/>
            <a:ext cx="7811877" cy="40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7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C4ABE-D63A-13C3-0CDF-0336BD2F370F}"/>
              </a:ext>
            </a:extLst>
          </p:cNvPr>
          <p:cNvSpPr txBox="1"/>
          <p:nvPr/>
        </p:nvSpPr>
        <p:spPr>
          <a:xfrm>
            <a:off x="120316" y="28824"/>
            <a:ext cx="18047365" cy="1569660"/>
          </a:xfrm>
          <a:prstGeom prst="rect">
            <a:avLst/>
          </a:prstGeom>
          <a:noFill/>
        </p:spPr>
        <p:txBody>
          <a:bodyPr wrap="square" rtlCol="0">
            <a:spAutoFit/>
          </a:bodyPr>
          <a:lstStyle/>
          <a:p>
            <a:pPr algn="ctr"/>
            <a:r>
              <a:rPr lang="en-US" sz="9600" b="1">
                <a:solidFill>
                  <a:schemeClr val="bg1"/>
                </a:solidFill>
              </a:rPr>
              <a:t>Going, Going, Gone?</a:t>
            </a: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27650" name="Picture 2" descr="Shallow Groundwater Primer | Watershed Management Group">
            <a:extLst>
              <a:ext uri="{FF2B5EF4-FFF2-40B4-BE49-F238E27FC236}">
                <a16:creationId xmlns:a16="http://schemas.microsoft.com/office/drawing/2014/main" id="{C4D9C965-1CF6-BB82-8060-FB86C7817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8" y="0"/>
            <a:ext cx="18374728" cy="103500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F6BC7CF-93CB-2026-0A80-7F4AE7EDA2D4}"/>
              </a:ext>
            </a:extLst>
          </p:cNvPr>
          <p:cNvSpPr txBox="1">
            <a:spLocks/>
          </p:cNvSpPr>
          <p:nvPr/>
        </p:nvSpPr>
        <p:spPr>
          <a:xfrm>
            <a:off x="432714" y="2388193"/>
            <a:ext cx="8482686" cy="1143000"/>
          </a:xfrm>
          <a:prstGeom prst="rect">
            <a:avLst/>
          </a:prstGeom>
        </p:spPr>
        <p:txBody>
          <a:bodyPr/>
          <a:lstStyle>
            <a:lvl1pPr eaLnBrk="1" hangingPunct="1">
              <a:defRPr>
                <a:latin typeface="+mj-lt"/>
                <a:ea typeface="+mj-ea"/>
                <a:cs typeface="+mj-cs"/>
              </a:defRPr>
            </a:lvl1pPr>
          </a:lstStyle>
          <a:p>
            <a:pPr algn="ctr"/>
            <a:r>
              <a:rPr lang="en-US" sz="9600" b="1" kern="0" dirty="0">
                <a:solidFill>
                  <a:srgbClr val="C00000"/>
                </a:solidFill>
                <a:latin typeface="Chiller" panose="04020404031007020602" pitchFamily="82" charset="0"/>
              </a:rPr>
              <a:t>Decline &amp; Depletion</a:t>
            </a:r>
          </a:p>
        </p:txBody>
      </p:sp>
    </p:spTree>
    <p:extLst>
      <p:ext uri="{BB962C8B-B14F-4D97-AF65-F5344CB8AC3E}">
        <p14:creationId xmlns:p14="http://schemas.microsoft.com/office/powerpoint/2010/main" val="251862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7393253" y="129547"/>
            <a:ext cx="10951073" cy="2554545"/>
          </a:xfrm>
          <a:prstGeom prst="rect">
            <a:avLst/>
          </a:prstGeom>
          <a:noFill/>
        </p:spPr>
        <p:txBody>
          <a:bodyPr wrap="square" rtlCol="0">
            <a:spAutoFit/>
          </a:bodyPr>
          <a:lstStyle/>
          <a:p>
            <a:pPr algn="ctr"/>
            <a:r>
              <a:rPr lang="en-US" sz="8000" b="1" dirty="0">
                <a:solidFill>
                  <a:schemeClr val="bg1"/>
                </a:solidFill>
                <a:latin typeface="Chiller" panose="04020404031007020602" pitchFamily="82" charset="0"/>
              </a:rPr>
              <a:t>Sink Holes, Fissures &amp; Land Subsidence, Oh My! </a:t>
            </a:r>
          </a:p>
        </p:txBody>
      </p:sp>
      <p:pic>
        <p:nvPicPr>
          <p:cNvPr id="4" name="Picture 2" descr="Subsidence in the Willcox Basin | AZGS">
            <a:extLst>
              <a:ext uri="{FF2B5EF4-FFF2-40B4-BE49-F238E27FC236}">
                <a16:creationId xmlns:a16="http://schemas.microsoft.com/office/drawing/2014/main" id="{E9C60FC7-75F6-DC12-B757-9C250209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53" y="2813639"/>
            <a:ext cx="10894747" cy="75948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A961D2-E056-980D-B620-E9DAC1271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7393254" cy="5543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FA96E54-2B7B-A6FF-9120-6F29F29BA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83152"/>
            <a:ext cx="10735723" cy="49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6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8373979" y="4808630"/>
            <a:ext cx="8966964" cy="3170099"/>
          </a:xfrm>
          <a:prstGeom prst="rect">
            <a:avLst/>
          </a:prstGeom>
          <a:noFill/>
        </p:spPr>
        <p:txBody>
          <a:bodyPr wrap="square">
            <a:spAutoFit/>
          </a:bodyPr>
          <a:lstStyle/>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Active Management Area and Irrigation Non-Expansion Area designations​</a:t>
            </a: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Groundwater pumping limitations​</a:t>
            </a: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Recharge​</a:t>
            </a: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rgbClr val="0C234B"/>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rgbClr val="002776"/>
                </a:solidFill>
                <a:latin typeface="Chiller" panose="04020404031007020602" pitchFamily="82" charset="0"/>
              </a:rPr>
              <a:t>Lesson 1</a:t>
            </a:r>
            <a:endParaRPr lang="en-US" sz="7200" b="1" kern="0" dirty="0">
              <a:solidFill>
                <a:srgbClr val="AB0520"/>
              </a:solidFill>
              <a:latin typeface="Chiller" panose="04020404031007020602" pitchFamily="82" charset="0"/>
            </a:endParaRPr>
          </a:p>
        </p:txBody>
      </p:sp>
      <p:pic>
        <p:nvPicPr>
          <p:cNvPr id="8" name="Picture 2" descr="arizona ama map">
            <a:extLst>
              <a:ext uri="{FF2B5EF4-FFF2-40B4-BE49-F238E27FC236}">
                <a16:creationId xmlns:a16="http://schemas.microsoft.com/office/drawing/2014/main" id="{D58DEA25-F53C-F90D-6497-19C6EE1D5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3"/>
          <a:stretch/>
        </p:blipFill>
        <p:spPr bwMode="auto">
          <a:xfrm>
            <a:off x="162473" y="1210381"/>
            <a:ext cx="7407908" cy="91732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A0366D7-DE4B-6075-BE3E-B6D54899F3C7}"/>
              </a:ext>
            </a:extLst>
          </p:cNvPr>
          <p:cNvSpPr txBox="1">
            <a:spLocks/>
          </p:cNvSpPr>
          <p:nvPr/>
        </p:nvSpPr>
        <p:spPr>
          <a:xfrm>
            <a:off x="6496953" y="2308271"/>
            <a:ext cx="12721016" cy="1143000"/>
          </a:xfrm>
          <a:prstGeom prst="rect">
            <a:avLst/>
          </a:prstGeom>
        </p:spPr>
        <p:txBody>
          <a:bodyPr/>
          <a:lstStyle>
            <a:lvl1pPr eaLnBrk="1" hangingPunct="1">
              <a:defRPr>
                <a:latin typeface="+mj-lt"/>
                <a:ea typeface="+mj-ea"/>
                <a:cs typeface="+mj-cs"/>
              </a:defRPr>
            </a:lvl1pPr>
          </a:lstStyle>
          <a:p>
            <a:pPr algn="ctr">
              <a:lnSpc>
                <a:spcPts val="8500"/>
              </a:lnSpc>
            </a:pPr>
            <a:r>
              <a:rPr lang="en-US" sz="7200" b="1" kern="0" dirty="0">
                <a:solidFill>
                  <a:srgbClr val="002776"/>
                </a:solidFill>
              </a:rPr>
              <a:t>1980 Arizona Groundwater </a:t>
            </a:r>
          </a:p>
          <a:p>
            <a:pPr algn="ctr">
              <a:lnSpc>
                <a:spcPts val="8500"/>
              </a:lnSpc>
            </a:pPr>
            <a:r>
              <a:rPr lang="en-US" sz="7200" b="1" kern="0" dirty="0">
                <a:solidFill>
                  <a:srgbClr val="002776"/>
                </a:solidFill>
              </a:rPr>
              <a:t>Management Act</a:t>
            </a:r>
          </a:p>
        </p:txBody>
      </p:sp>
      <p:pic>
        <p:nvPicPr>
          <p:cNvPr id="2" name="Picture 1" descr="A close up of an ostrich's head&#10;&#10;Description automatically generated">
            <a:extLst>
              <a:ext uri="{FF2B5EF4-FFF2-40B4-BE49-F238E27FC236}">
                <a16:creationId xmlns:a16="http://schemas.microsoft.com/office/drawing/2014/main" id="{C06F9FD2-A296-2B79-8BFD-73C15DA0FBD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67444" y1="42607" x2="62089" y2="48267"/>
                        <a14:backgroundMark x1="62089" y1="48267" x2="46867" y2="77659"/>
                        <a14:backgroundMark x1="46867" y1="77659" x2="62511" y2="62844"/>
                        <a14:backgroundMark x1="62511" y1="62844" x2="67133" y2="52385"/>
                        <a14:backgroundMark x1="67133" y1="52385" x2="69644" y2="58785"/>
                        <a14:backgroundMark x1="69644" y1="58785" x2="62111" y2="72207"/>
                        <a14:backgroundMark x1="62111" y1="72207" x2="65889" y2="62222"/>
                        <a14:backgroundMark x1="65889" y1="62222" x2="63378" y2="57244"/>
                        <a14:backgroundMark x1="63378" y1="57244" x2="59333" y2="69067"/>
                        <a14:backgroundMark x1="59333" y1="69067" x2="68867" y2="67081"/>
                        <a14:backgroundMark x1="68867" y1="67081" x2="71956" y2="5881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303" t="8245" r="27975" b="13613"/>
          <a:stretch/>
        </p:blipFill>
        <p:spPr>
          <a:xfrm flipH="1">
            <a:off x="12236821" y="7476565"/>
            <a:ext cx="3309621" cy="2907038"/>
          </a:xfrm>
          <a:prstGeom prst="rect">
            <a:avLst/>
          </a:prstGeom>
        </p:spPr>
      </p:pic>
    </p:spTree>
    <p:extLst>
      <p:ext uri="{BB962C8B-B14F-4D97-AF65-F5344CB8AC3E}">
        <p14:creationId xmlns:p14="http://schemas.microsoft.com/office/powerpoint/2010/main" val="418611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380515" y="1952677"/>
            <a:ext cx="11526970" cy="1143000"/>
          </a:xfrm>
          <a:prstGeom prst="rect">
            <a:avLst/>
          </a:prstGeom>
        </p:spPr>
        <p:txBody>
          <a:bodyPr/>
          <a:lstStyle>
            <a:lvl1pPr eaLnBrk="1" hangingPunct="1">
              <a:defRPr>
                <a:latin typeface="+mj-lt"/>
                <a:ea typeface="+mj-ea"/>
                <a:cs typeface="+mj-cs"/>
              </a:defRPr>
            </a:lvl1pPr>
          </a:lstStyle>
          <a:p>
            <a:pPr algn="ctr"/>
            <a:r>
              <a:rPr lang="en-US" sz="9600" b="1" kern="0" dirty="0">
                <a:solidFill>
                  <a:srgbClr val="002776"/>
                </a:solidFill>
                <a:latin typeface="Chiller" panose="04020404031007020602" pitchFamily="82" charset="0"/>
              </a:rPr>
              <a:t>Recharging the Aquifer</a:t>
            </a: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GROUNDWATER &amp; ARIZONA: </a:t>
            </a:r>
            <a:r>
              <a:rPr lang="en-US" sz="7200" b="1" kern="0" dirty="0">
                <a:solidFill>
                  <a:srgbClr val="0C234B"/>
                </a:solidFill>
                <a:latin typeface="Chiller" panose="04020404031007020602" pitchFamily="82" charset="0"/>
              </a:rPr>
              <a:t>Pre</a:t>
            </a:r>
            <a:r>
              <a:rPr lang="en-US" sz="7200" b="1" kern="0" dirty="0">
                <a:solidFill>
                  <a:srgbClr val="AB0520"/>
                </a:solidFill>
                <a:latin typeface="Chiller" panose="04020404031007020602" pitchFamily="82" charset="0"/>
              </a:rPr>
              <a:t> </a:t>
            </a:r>
            <a:r>
              <a:rPr lang="en-US" sz="7200" b="1" dirty="0">
                <a:solidFill>
                  <a:srgbClr val="002776"/>
                </a:solidFill>
                <a:latin typeface="Chiller" panose="04020404031007020602" pitchFamily="82" charset="0"/>
              </a:rPr>
              <a:t>Lesson 1</a:t>
            </a:r>
            <a:endParaRPr lang="en-US" sz="7200" b="1" kern="0" dirty="0">
              <a:solidFill>
                <a:srgbClr val="AB0520"/>
              </a:solidFill>
              <a:latin typeface="Chiller" panose="04020404031007020602" pitchFamily="82" charset="0"/>
            </a:endParaRPr>
          </a:p>
        </p:txBody>
      </p:sp>
      <p:pic>
        <p:nvPicPr>
          <p:cNvPr id="1026" name="Picture 2">
            <a:extLst>
              <a:ext uri="{FF2B5EF4-FFF2-40B4-BE49-F238E27FC236}">
                <a16:creationId xmlns:a16="http://schemas.microsoft.com/office/drawing/2014/main" id="{3BB44858-F49C-B6EC-44E2-31991445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61957"/>
            <a:ext cx="8385353" cy="5709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a underground storage facility&#10;&#10;Description automatically generated">
            <a:extLst>
              <a:ext uri="{FF2B5EF4-FFF2-40B4-BE49-F238E27FC236}">
                <a16:creationId xmlns:a16="http://schemas.microsoft.com/office/drawing/2014/main" id="{52558FC1-B87A-7FBF-3BE0-BC20AB0C2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203" y="3961957"/>
            <a:ext cx="9449797" cy="570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8805"/>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666370F3-5C2A-43D0-BE1E-A351D141D48F}"/>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http://schemas.microsoft.com/office/infopath/2007/PartnerControls"/>
    <ds:schemaRef ds:uri="http://purl.org/dc/terms/"/>
    <ds:schemaRef ds:uri="http://purl.org/dc/elements/1.1/"/>
    <ds:schemaRef ds:uri="http://schemas.microsoft.com/office/2006/metadata/properties"/>
    <ds:schemaRef ds:uri="http://schemas.microsoft.com/office/2006/documentManagement/types"/>
    <ds:schemaRef ds:uri="4c0c0d17-4b53-4fe1-87da-aafe286d77c6"/>
    <ds:schemaRef ds:uri="http://schemas.openxmlformats.org/package/2006/metadata/core-properties"/>
    <ds:schemaRef ds:uri="caab5b98-1180-4965-b0d9-8844ff4f82e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492</TotalTime>
  <Words>1862</Words>
  <Application>Microsoft Office PowerPoint</Application>
  <PresentationFormat>Custom</PresentationFormat>
  <Paragraphs>134</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__Poppins_fdcb09</vt:lpstr>
      <vt:lpstr>Arial</vt:lpstr>
      <vt:lpstr>Calibri</vt:lpstr>
      <vt:lpstr>Chiller</vt:lpstr>
      <vt:lpstr>Inter</vt:lpstr>
      <vt:lpstr>Merriweather Web</vt:lpstr>
      <vt:lpstr>proxima-nova</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5</cp:revision>
  <dcterms:created xsi:type="dcterms:W3CDTF">2021-02-11T20:10:20Z</dcterms:created>
  <dcterms:modified xsi:type="dcterms:W3CDTF">2024-10-28T17:07:44Z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