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4"/>
  </p:notesMasterIdLst>
  <p:sldIdLst>
    <p:sldId id="332" r:id="rId5"/>
    <p:sldId id="334" r:id="rId6"/>
    <p:sldId id="345" r:id="rId7"/>
    <p:sldId id="336" r:id="rId8"/>
    <p:sldId id="338" r:id="rId9"/>
    <p:sldId id="324" r:id="rId10"/>
    <p:sldId id="339" r:id="rId11"/>
    <p:sldId id="293" r:id="rId12"/>
    <p:sldId id="341" r:id="rId13"/>
    <p:sldId id="342" r:id="rId14"/>
    <p:sldId id="382" r:id="rId15"/>
    <p:sldId id="310" r:id="rId16"/>
    <p:sldId id="340" r:id="rId17"/>
    <p:sldId id="343" r:id="rId18"/>
    <p:sldId id="344" r:id="rId19"/>
    <p:sldId id="335" r:id="rId20"/>
    <p:sldId id="357" r:id="rId21"/>
    <p:sldId id="348" r:id="rId22"/>
    <p:sldId id="418" r:id="rId23"/>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332"/>
            <p14:sldId id="334"/>
            <p14:sldId id="345"/>
            <p14:sldId id="336"/>
            <p14:sldId id="338"/>
            <p14:sldId id="324"/>
            <p14:sldId id="339"/>
            <p14:sldId id="293"/>
            <p14:sldId id="341"/>
            <p14:sldId id="342"/>
            <p14:sldId id="382"/>
            <p14:sldId id="310"/>
            <p14:sldId id="340"/>
            <p14:sldId id="343"/>
            <p14:sldId id="344"/>
            <p14:sldId id="335"/>
            <p14:sldId id="357"/>
            <p14:sldId id="348"/>
            <p14:sldId id="418"/>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50E5627F-8BEC-9F5F-6971-DACD0374D549}" name="Cavalli, Lorie - (lcavalli)" initials="C(" userId="S::lcavalli@arizona.edu::4d6118bf-e094-441b-a815-691a90ae3384"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3366FF"/>
    <a:srgbClr val="003399"/>
    <a:srgbClr val="336699"/>
    <a:srgbClr val="002776"/>
    <a:srgbClr val="FF9900"/>
    <a:srgbClr val="0000FF"/>
    <a:srgbClr val="AB0520"/>
    <a:srgbClr val="0066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653" autoAdjust="0"/>
  </p:normalViewPr>
  <p:slideViewPr>
    <p:cSldViewPr snapToGrid="0">
      <p:cViewPr varScale="1">
        <p:scale>
          <a:sx n="46" d="100"/>
          <a:sy n="46" d="100"/>
        </p:scale>
        <p:origin x="810" y="48"/>
      </p:cViewPr>
      <p:guideLst>
        <p:guide orient="horz" pos="2880"/>
        <p:guide pos="57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10/28/2024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sgs.gov/special-topics/water-science-school/science/water-qa-why-are-wetlands-and-aquatic-habita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Start 3.1 Poll </a:t>
            </a:r>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318723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a:solidFill>
                  <a:srgbClr val="222222"/>
                </a:solidFill>
                <a:effectLst/>
                <a:highlight>
                  <a:srgbClr val="FFFFFF"/>
                </a:highlight>
                <a:latin typeface="Arial" panose="020B0604020202020204" pitchFamily="34" charset="0"/>
              </a:rPr>
              <a:t>Cities have higher concentrations of surfaces like pavement and metal which retain heat during the day and release it at night. This phenomenon, called the </a:t>
            </a:r>
            <a:r>
              <a:rPr lang="en-US" b="1" i="1">
                <a:solidFill>
                  <a:srgbClr val="00703C"/>
                </a:solidFill>
                <a:effectLst/>
                <a:highlight>
                  <a:srgbClr val="FFFFFF"/>
                </a:highlight>
                <a:latin typeface="Arial" panose="020B0604020202020204" pitchFamily="34" charset="0"/>
              </a:rPr>
              <a:t>Urban Heat Island Effect,</a:t>
            </a:r>
            <a:r>
              <a:rPr lang="en-US" b="0" i="0">
                <a:solidFill>
                  <a:srgbClr val="222222"/>
                </a:solidFill>
                <a:effectLst/>
                <a:highlight>
                  <a:srgbClr val="FFFFFF"/>
                </a:highlight>
                <a:latin typeface="Arial" panose="020B0604020202020204" pitchFamily="34" charset="0"/>
              </a:rPr>
              <a:t> causes city temperatures to be higher than surrounding desert and open spaces, especially at night. </a:t>
            </a:r>
          </a:p>
          <a:p>
            <a:pPr marL="0" lvl="0" indent="0" algn="l" rtl="0">
              <a:spcBef>
                <a:spcPts val="0"/>
              </a:spcBef>
              <a:spcAft>
                <a:spcPts val="0"/>
              </a:spcAft>
              <a:buNone/>
            </a:pPr>
            <a:endParaRPr lang="en-US" b="0" i="0">
              <a:solidFill>
                <a:srgbClr val="222222"/>
              </a:solidFill>
              <a:effectLst/>
              <a:highlight>
                <a:srgbClr val="FFFFFF"/>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22222"/>
                </a:solidFill>
                <a:effectLst/>
                <a:highlight>
                  <a:srgbClr val="FFFFFF"/>
                </a:highlight>
                <a:latin typeface="Arial" panose="020B0604020202020204" pitchFamily="34" charset="0"/>
              </a:rPr>
              <a:t>Temperatures are typically lower where there are more trees and vegetation. You can see that the areas in dark green around the region have the highest tree canopy and correspond to lower temperature areas in the previous map.</a:t>
            </a:r>
            <a:endParaRPr lang="en-US"/>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lang="en-US" b="0" i="0">
              <a:solidFill>
                <a:srgbClr val="333333"/>
              </a:solidFill>
              <a:effectLst/>
              <a:highlight>
                <a:srgbClr val="FFFFFF"/>
              </a:highlight>
              <a:latin typeface="Helvetica Neue"/>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84601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Google Sans"/>
              </a:rPr>
              <a:t>Problems associated with urban heat islands: Increased Energy Consumption</a:t>
            </a:r>
            <a:r>
              <a:rPr lang="en-US" b="0" i="0">
                <a:solidFill>
                  <a:srgbClr val="BFBFBF"/>
                </a:solidFill>
                <a:effectLst/>
                <a:highlight>
                  <a:srgbClr val="1F1F1F"/>
                </a:highlight>
                <a:latin typeface="Google Sans"/>
              </a:rPr>
              <a:t>. Elevated Emissions of Air Pollutants and Greenhouse Gases. Compromised Human Health and Comfort. Impaired Water Quality. </a:t>
            </a:r>
            <a:r>
              <a:rPr lang="en-US" b="0" i="0">
                <a:solidFill>
                  <a:srgbClr val="1B1B1B"/>
                </a:solidFill>
                <a:effectLst/>
                <a:highlight>
                  <a:srgbClr val="FFFFFF"/>
                </a:highlight>
                <a:latin typeface="Source Sans Pro Web"/>
              </a:rPr>
              <a:t>more ground-level ozone (smog) will form as the environment becomes sunnier and hotter. </a:t>
            </a: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Energy demand increases with high temperatures which causes larger amounts of air pollutants to be released into the air which also increases the temperature.</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b="0" i="0">
                <a:solidFill>
                  <a:srgbClr val="E6F2F2"/>
                </a:solidFill>
                <a:effectLst/>
                <a:highlight>
                  <a:srgbClr val="0E1116"/>
                </a:highlight>
                <a:latin typeface="Basic Commercial"/>
              </a:rPr>
              <a:t>The UHI effect is caused by changes in the temperature, moisture, and air quality of the city environment. These changes in the environment create a distinct urban boundary layer, or heat dome. This heat dome extends above the city and in windy conditions, can be shifted downwind.</a:t>
            </a:r>
            <a:endParaRPr lang="en-US" b="0" i="0">
              <a:solidFill>
                <a:srgbClr val="1B1B1B"/>
              </a:solidFill>
              <a:effectLst/>
              <a:highlight>
                <a:srgbClr val="FFFFFF"/>
              </a:highlight>
              <a:latin typeface="Source Sans Pro Web"/>
            </a:endParaRPr>
          </a:p>
          <a:p>
            <a:endParaRPr lang="en-US" b="0" i="0">
              <a:solidFill>
                <a:srgbClr val="1B1B1B"/>
              </a:solidFill>
              <a:effectLst/>
              <a:highlight>
                <a:srgbClr val="FFFFFF"/>
              </a:highlight>
              <a:latin typeface="Source Sans Pro Web"/>
            </a:endParaRPr>
          </a:p>
          <a:p>
            <a:r>
              <a:rPr lang="en-US"/>
              <a:t>https://storymaps.arcgis.com/stories/400b68f7aaa143c0bd0d0fd262006087</a:t>
            </a:r>
          </a:p>
          <a:p>
            <a:endParaRPr lang="en-US"/>
          </a:p>
          <a:p>
            <a:r>
              <a:rPr lang="en-US" b="0" i="0">
                <a:solidFill>
                  <a:srgbClr val="BFBFBF"/>
                </a:solidFill>
                <a:effectLst/>
                <a:highlight>
                  <a:srgbClr val="1F1F1F"/>
                </a:highlight>
                <a:latin typeface="Google Sans"/>
              </a:rPr>
              <a:t>A heat dome works </a:t>
            </a:r>
            <a:r>
              <a:rPr lang="en-US" b="0" i="0">
                <a:effectLst/>
                <a:latin typeface="Google Sans"/>
              </a:rPr>
              <a:t>like a pot with a lid to keep warm air trapped</a:t>
            </a:r>
            <a:r>
              <a:rPr lang="en-US" b="0" i="0">
                <a:solidFill>
                  <a:srgbClr val="BFBFBF"/>
                </a:solidFill>
                <a:effectLst/>
                <a:highlight>
                  <a:srgbClr val="1F1F1F"/>
                </a:highlight>
                <a:latin typeface="Google Sans"/>
              </a:rPr>
              <a:t>. An area of high pressure will create a lid of stable air in the atmosphere, trapping warm air below that line. The warm air will sink to the surface where it will heat up even more as it becomes compressed from the high pressure. Heat domes happen when strong high pressure atmospheric conditions remain stationary for an unusual amount of time, </a:t>
            </a:r>
            <a:r>
              <a:rPr lang="en-US" b="0" i="0">
                <a:effectLst/>
                <a:latin typeface="Google Sans"/>
              </a:rPr>
              <a:t>preventing convection and precipitation</a:t>
            </a:r>
            <a:r>
              <a:rPr lang="en-US" b="0" i="0">
                <a:solidFill>
                  <a:srgbClr val="BFBFBF"/>
                </a:solidFill>
                <a:effectLst/>
                <a:highlight>
                  <a:srgbClr val="1F1F1F"/>
                </a:highlight>
                <a:latin typeface="Google Sans"/>
              </a:rPr>
              <a:t> and keeping hot air "trapped" within a region.</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1007051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Start Heat Poll </a:t>
            </a:r>
          </a:p>
          <a:p>
            <a:pPr marL="0" lvl="0" indent="0" algn="l" rtl="0">
              <a:spcBef>
                <a:spcPts val="0"/>
              </a:spcBef>
              <a:spcAft>
                <a:spcPts val="0"/>
              </a:spcAft>
              <a:buNone/>
            </a:pPr>
            <a:endParaRPr lang="en-US" b="1"/>
          </a:p>
          <a:p>
            <a:pPr marL="0" lvl="0" indent="0" algn="l" rtl="0">
              <a:spcBef>
                <a:spcPts val="0"/>
              </a:spcBef>
              <a:spcAft>
                <a:spcPts val="0"/>
              </a:spcAft>
              <a:buNone/>
            </a:pPr>
            <a:r>
              <a:rPr lang="en-US"/>
              <a:t>Besides the heat factor, what do we know will happen to the water when we replace permeable surface areas with impermeable? We end up with more runoff that can’t soak into the ground. </a:t>
            </a:r>
            <a:endParaRPr/>
          </a:p>
        </p:txBody>
      </p:sp>
    </p:spTree>
    <p:extLst>
      <p:ext uri="{BB962C8B-B14F-4D97-AF65-F5344CB8AC3E}">
        <p14:creationId xmlns:p14="http://schemas.microsoft.com/office/powerpoint/2010/main" val="3406718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the rain has no where to go, and it can’t soak in, it becomes runoff and if it weren’t for cities creating storm drains, our neighborhoods might flood. </a:t>
            </a:r>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3191446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But it’s the journey to these drains that turns a great resource (rainwater) into a source of damage and pollution. Think of all the by products we create that can be picked up by runoff on neighborhood or city streets and sidewalks. </a:t>
            </a:r>
          </a:p>
          <a:p>
            <a:endParaRPr lang="en-US" baseline="0"/>
          </a:p>
          <a:p>
            <a:r>
              <a:rPr lang="en-US"/>
              <a:t>As the “storm water” picks</a:t>
            </a:r>
            <a:r>
              <a:rPr lang="en-US" baseline="0"/>
              <a:t> up the particles, it takes it to our storm drains.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163849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 water going into the storm drains IS NOT treated and leads straight to rivers, lakes, and our natural environment. </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Note:</a:t>
            </a:r>
            <a:r>
              <a:rPr lang="en-US" b="0" baseline="0"/>
              <a:t> it is important to realize that only stuff that goes down our pipes (in our sinks, tubs and toilets) goes to the sewer system which does get treated. However, storm drains are different, these are openings on the side of the road and around our cities and streets, where runoff water is redirected to retention basins, canals,  and rivers (this water is not cleaned or filtered), so any pollutants or chemicals that are picked up, get carried to our land and rivers.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This is a great time to help students understand that their choices make an impact. Another lesson will discuss solutions and actions that can be taken.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15</a:t>
            </a:fld>
            <a:endParaRPr lang="en-US"/>
          </a:p>
        </p:txBody>
      </p:sp>
    </p:spTree>
    <p:extLst>
      <p:ext uri="{BB962C8B-B14F-4D97-AF65-F5344CB8AC3E}">
        <p14:creationId xmlns:p14="http://schemas.microsoft.com/office/powerpoint/2010/main" val="739568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you are doing the PD, you are going to get temp gun for your class</a:t>
            </a:r>
          </a:p>
          <a:p>
            <a:endParaRPr lang="en-US" dirty="0"/>
          </a:p>
          <a:p>
            <a:r>
              <a:rPr lang="en-US" dirty="0"/>
              <a:t>Create a maze for students to go through like in a storm drain system, and some students get to put sticky notes on those students as pollution </a:t>
            </a:r>
          </a:p>
        </p:txBody>
      </p:sp>
      <p:sp>
        <p:nvSpPr>
          <p:cNvPr id="4" name="Slide Number Placeholder 3"/>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3538200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link - https://storymaps.arcgis.com/stories/b9c35f205ea14015a23b446ff75eeeb4 </a:t>
            </a:r>
          </a:p>
          <a:p>
            <a:r>
              <a:rPr lang="en-US" dirty="0"/>
              <a:t>And at bottom of the page you can click through green stormwater infrastructure examples with your class for solutions we can implement in our community to reduce pollution runoff and mitigate urban heat. </a:t>
            </a:r>
          </a:p>
          <a:p>
            <a:endParaRPr lang="en-US" dirty="0"/>
          </a:p>
          <a:p>
            <a:r>
              <a:rPr lang="en-US" dirty="0"/>
              <a:t>What messages do you think are being sent to the people living in each community…? Which one would you rather live in and why?</a:t>
            </a:r>
          </a:p>
        </p:txBody>
      </p:sp>
      <p:sp>
        <p:nvSpPr>
          <p:cNvPr id="4" name="Slide Number Placeholder 3"/>
          <p:cNvSpPr>
            <a:spLocks noGrp="1"/>
          </p:cNvSpPr>
          <p:nvPr>
            <p:ph type="sldNum" sz="quarter" idx="5"/>
          </p:nvPr>
        </p:nvSpPr>
        <p:spPr/>
        <p:txBody>
          <a:bodyPr/>
          <a:lstStyle/>
          <a:p>
            <a:fld id="{2C7B152A-EC10-0D42-BD0F-200D846462C9}" type="slidenum">
              <a:rPr lang="en-US" smtClean="0"/>
              <a:t>17</a:t>
            </a:fld>
            <a:endParaRPr lang="en-US"/>
          </a:p>
        </p:txBody>
      </p:sp>
    </p:spTree>
    <p:extLst>
      <p:ext uri="{BB962C8B-B14F-4D97-AF65-F5344CB8AC3E}">
        <p14:creationId xmlns:p14="http://schemas.microsoft.com/office/powerpoint/2010/main" val="2914948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a class discussion about the changes. When we change how the water flows and where it can go </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000000"/>
                </a:solidFill>
                <a:effectLst/>
                <a:highlight>
                  <a:srgbClr val="FFFFFF"/>
                </a:highlight>
                <a:latin typeface="Merriweather Web"/>
              </a:rPr>
              <a:t> human land use affects where water is stored and how water moves. We redirect rivers, sometimes build dams, we drain water from </a:t>
            </a:r>
            <a:r>
              <a:rPr lang="en-US" b="0" i="0" u="none" strike="noStrike" dirty="0">
                <a:solidFill>
                  <a:srgbClr val="005EA2"/>
                </a:solidFill>
                <a:effectLst/>
                <a:highlight>
                  <a:srgbClr val="FFFFFF"/>
                </a:highlight>
                <a:latin typeface="Merriweather Web"/>
                <a:hlinkClick r:id="rId3"/>
              </a:rPr>
              <a:t>wetlands</a:t>
            </a:r>
            <a:r>
              <a:rPr lang="en-US" b="0" i="0" dirty="0">
                <a:solidFill>
                  <a:srgbClr val="000000"/>
                </a:solidFill>
                <a:effectLst/>
                <a:highlight>
                  <a:srgbClr val="FFFFFF"/>
                </a:highlight>
                <a:latin typeface="Merriweather Web"/>
              </a:rPr>
              <a:t> for development. We cover the surface of the land with impermeable materials which changes the flow and speed of water. It also changes where the water ends up in the water cycle. Within an urban environment we often in crease the runoff within a watershed which often also increases the pollutants in the water, which decreases our water quality. We will focus on how to become better watershed managers in future lessons. </a:t>
            </a:r>
            <a:endParaRPr dirty="0"/>
          </a:p>
        </p:txBody>
      </p:sp>
    </p:spTree>
    <p:extLst>
      <p:ext uri="{BB962C8B-B14F-4D97-AF65-F5344CB8AC3E}">
        <p14:creationId xmlns:p14="http://schemas.microsoft.com/office/powerpoint/2010/main" val="3797288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marR="265430">
              <a:spcBef>
                <a:spcPts val="0"/>
              </a:spcBef>
              <a:spcAft>
                <a:spcPts val="0"/>
              </a:spcAft>
            </a:pPr>
            <a:r>
              <a:rPr lang="en-US" sz="1800" b="0" dirty="0">
                <a:effectLst/>
                <a:latin typeface="Calibri" panose="020F0502020204030204" pitchFamily="34" charset="0"/>
                <a:ea typeface="Calibri" panose="020F0502020204030204" pitchFamily="34" charset="0"/>
              </a:rPr>
              <a:t>Pass out the additional case file leads that go with each lesson. We anticipate that students are then continuously adding to their MAP worksheet page and their initial argument page as they continue to make new discoveries. </a:t>
            </a:r>
            <a:endParaRPr lang="en-US" sz="18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2C7B152A-EC10-0D42-BD0F-200D846462C9}" type="slidenum">
              <a:rPr lang="en-US" smtClean="0"/>
              <a:t>19</a:t>
            </a:fld>
            <a:endParaRPr lang="en-US"/>
          </a:p>
        </p:txBody>
      </p:sp>
    </p:spTree>
    <p:extLst>
      <p:ext uri="{BB962C8B-B14F-4D97-AF65-F5344CB8AC3E}">
        <p14:creationId xmlns:p14="http://schemas.microsoft.com/office/powerpoint/2010/main" val="346383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Discuss:</a:t>
            </a:r>
            <a:r>
              <a:rPr lang="en-US" baseline="0"/>
              <a:t> “What is a watershed?” </a:t>
            </a:r>
          </a:p>
          <a:p>
            <a:pPr marL="171450" indent="-171450">
              <a:buFont typeface="Arial"/>
              <a:buChar char="•"/>
            </a:pPr>
            <a:r>
              <a:rPr lang="en-US" baseline="0"/>
              <a:t>Break the word down:</a:t>
            </a:r>
          </a:p>
          <a:p>
            <a:pPr marL="628650" lvl="1" indent="-171450">
              <a:buFont typeface="Arial"/>
              <a:buChar char="•"/>
            </a:pPr>
            <a:r>
              <a:rPr lang="en-US" baseline="0"/>
              <a:t>Water</a:t>
            </a:r>
          </a:p>
          <a:p>
            <a:pPr marL="628650" lvl="1" indent="-171450">
              <a:buFont typeface="Arial"/>
              <a:buChar char="•"/>
            </a:pPr>
            <a:r>
              <a:rPr lang="en-US" baseline="0"/>
              <a:t>Shed – both a noun (building that stores something) and verb (to cast off or let fall, like a dog </a:t>
            </a:r>
            <a:r>
              <a:rPr lang="en-US" i="1" baseline="0"/>
              <a:t>sheds</a:t>
            </a:r>
            <a:r>
              <a:rPr lang="en-US" i="0" baseline="0"/>
              <a:t>)</a:t>
            </a:r>
          </a:p>
          <a:p>
            <a:pPr marL="171450" lvl="0" indent="-171450">
              <a:buFont typeface="Arial"/>
              <a:buChar char="•"/>
            </a:pPr>
            <a:r>
              <a:rPr lang="en-US" i="0" baseline="0"/>
              <a:t>Do the definition and motion “A watershed is….a land area…that DRAINS to the low points.”</a:t>
            </a:r>
          </a:p>
          <a:p>
            <a:pPr marL="171450" lvl="0" indent="-171450">
              <a:buFont typeface="Arial"/>
              <a:buChar char="•"/>
            </a:pPr>
            <a:r>
              <a:rPr lang="en-US" i="0" baseline="0"/>
              <a:t>Ask: “If the definition is true, then what are the edges or boundaries of a watershed?”</a:t>
            </a:r>
          </a:p>
          <a:p>
            <a:pPr marL="628650" lvl="1" indent="-171450">
              <a:buFont typeface="Arial"/>
              <a:buChar char="•"/>
            </a:pPr>
            <a:r>
              <a:rPr lang="en-US" i="0" baseline="0"/>
              <a:t>Mountains</a:t>
            </a:r>
          </a:p>
          <a:p>
            <a:pPr marL="628650" lvl="1" indent="-171450">
              <a:buFont typeface="Arial"/>
              <a:buChar char="•"/>
            </a:pPr>
            <a:r>
              <a:rPr lang="en-US" i="0" baseline="0"/>
              <a:t>High points</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2</a:t>
            </a:fld>
            <a:endParaRPr lang="en-US"/>
          </a:p>
        </p:txBody>
      </p:sp>
    </p:spTree>
    <p:extLst>
      <p:ext uri="{BB962C8B-B14F-4D97-AF65-F5344CB8AC3E}">
        <p14:creationId xmlns:p14="http://schemas.microsoft.com/office/powerpoint/2010/main" val="1504287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sz="1200" b="0" dirty="0"/>
              <a:t>Lesson 3 Intro is having your students create a watershed model with paper and markers. </a:t>
            </a:r>
          </a:p>
          <a:p>
            <a:pPr marL="0" indent="0">
              <a:buFont typeface="Arial"/>
              <a:buNone/>
            </a:pPr>
            <a:r>
              <a:rPr lang="en-US" sz="1200" b="0" dirty="0"/>
              <a:t>This is seriously one of my favorite activities and we do this at all of our workshops as it is such a great visual of how a watershed works. </a:t>
            </a:r>
          </a:p>
          <a:p>
            <a:pPr marL="0" indent="0">
              <a:buFont typeface="Arial"/>
              <a:buNone/>
            </a:pPr>
            <a:r>
              <a:rPr lang="en-US" sz="1200" b="0" dirty="0"/>
              <a:t>Tip, use </a:t>
            </a:r>
            <a:r>
              <a:rPr lang="en-US" sz="1200" b="0" dirty="0" err="1"/>
              <a:t>waterbased</a:t>
            </a:r>
            <a:r>
              <a:rPr lang="en-US" sz="1200" b="0" dirty="0"/>
              <a:t> markers to get a better effect and don’t let students flatten out the paper too much! </a:t>
            </a:r>
          </a:p>
          <a:p>
            <a:pPr marL="0" indent="0">
              <a:buFont typeface="Arial"/>
              <a:buNone/>
            </a:pPr>
            <a:r>
              <a:rPr lang="en-US" sz="1200" b="1" dirty="0"/>
              <a:t>What are the boundaries of a watershed? High points and low points are what? Helping them to understand what is a Watershed – a land area that drains to the low points and that they are in a watershed. </a:t>
            </a:r>
            <a:r>
              <a:rPr lang="en-US" sz="1200" b="0" dirty="0"/>
              <a:t>If you can’t do the watershed in class, there is a nice video.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110972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don’t only have to think of and protect the water that is in a watershed, but we also have to manage all of the land in that area… all the way from the high points or mountains, down to the low points of the rivers and valleys. </a:t>
            </a:r>
          </a:p>
          <a:p>
            <a:r>
              <a:rPr lang="en-US"/>
              <a:t>Because what happens to the land affects the water and what happens to the water affects the land</a:t>
            </a:r>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394669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that we better understand what a watershed is, we can see how humans impact watersheds</a:t>
            </a:r>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237328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aseline="0">
                <a:ea typeface="ＭＳ Ｐゴシック" pitchFamily="-96" charset="-128"/>
              </a:rPr>
              <a:t>Water flows because of the laws of gravity… </a:t>
            </a:r>
          </a:p>
          <a:p>
            <a:pPr marL="171450" indent="-171450">
              <a:buFont typeface="Arial"/>
              <a:buChar char="•"/>
            </a:pPr>
            <a:endParaRPr lang="en-US" baseline="0">
              <a:ea typeface="ＭＳ Ｐゴシック" pitchFamily="-96" charset="-128"/>
            </a:endParaRPr>
          </a:p>
          <a:p>
            <a:pPr marL="171450" indent="-171450">
              <a:buFont typeface="Arial"/>
              <a:buChar char="•"/>
            </a:pPr>
            <a:endParaRPr lang="en-US" baseline="0">
              <a:ea typeface="ＭＳ Ｐゴシック" pitchFamily="-96" charset="-128"/>
            </a:endParaRPr>
          </a:p>
          <a:p>
            <a:pPr marL="171450" indent="-171450">
              <a:buFont typeface="Arial"/>
              <a:buChar char="•"/>
            </a:pPr>
            <a:r>
              <a:rPr lang="en-US" baseline="0">
                <a:ea typeface="ＭＳ Ｐゴシック" pitchFamily="-96" charset="-128"/>
              </a:rPr>
              <a:t>Discuss the three ways that water can move in the natural or built environment:</a:t>
            </a:r>
          </a:p>
          <a:p>
            <a:pPr marL="628650" lvl="1" indent="-171450">
              <a:buFont typeface="Arial"/>
              <a:buChar char="•"/>
            </a:pPr>
            <a:r>
              <a:rPr lang="en-US" baseline="0">
                <a:ea typeface="ＭＳ Ｐゴシック" pitchFamily="-96" charset="-128"/>
              </a:rPr>
              <a:t>Soak in</a:t>
            </a:r>
          </a:p>
          <a:p>
            <a:pPr marL="628650" lvl="1" indent="-171450">
              <a:buFont typeface="Arial"/>
              <a:buChar char="•"/>
            </a:pPr>
            <a:r>
              <a:rPr lang="en-US" baseline="0">
                <a:ea typeface="ＭＳ Ｐゴシック" pitchFamily="-96" charset="-128"/>
              </a:rPr>
              <a:t>Flow into</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baseline="0">
                <a:ea typeface="ＭＳ Ｐゴシック" pitchFamily="-96" charset="-128"/>
              </a:rPr>
              <a:t>Run off</a:t>
            </a:r>
          </a:p>
          <a:p>
            <a:pPr marL="457200" lvl="1" indent="0">
              <a:buFont typeface="Arial"/>
              <a:buNone/>
            </a:pPr>
            <a:endParaRPr lang="en-US" baseline="0">
              <a:ea typeface="ＭＳ Ｐゴシック" pitchFamily="-96" charset="-128"/>
            </a:endParaRP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739852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answers in chat!</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389055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would you call the surfaces in the top left corner …?</a:t>
            </a:r>
          </a:p>
          <a:p>
            <a:endParaRPr lang="en-US"/>
          </a:p>
          <a:p>
            <a:r>
              <a:rPr lang="en-US"/>
              <a:t>What about the surfaces in the bottom corner</a:t>
            </a:r>
          </a:p>
          <a:p>
            <a:endParaRPr lang="en-US"/>
          </a:p>
          <a:p>
            <a:r>
              <a:rPr lang="en-US" b="1"/>
              <a:t>Start permeability Poll </a:t>
            </a:r>
          </a:p>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256510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Impermeable surfaces like </a:t>
            </a:r>
            <a:r>
              <a:rPr lang="en-US" b="0" i="0">
                <a:solidFill>
                  <a:srgbClr val="333333"/>
                </a:solidFill>
                <a:effectLst/>
                <a:highlight>
                  <a:srgbClr val="FFFFFF"/>
                </a:highlight>
                <a:latin typeface="Helvetica Neue"/>
              </a:rPr>
              <a:t>asphalt, concrete, and cement (like in roads and buildings) store sunlight during the day and release the heat slowly at night. Buildings and roads cool off very slowly at night, which means that air temperatures in the city cool off very slowly at night.</a:t>
            </a:r>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1191128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svgsilh.com/tag/ostrich-1.html"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gisresources.com/giswatershedwatershed-analysi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hyperlink" Target="https://creativecommons.org/licenses/by-nc/3.0/"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s://www.pngall.com/ostrich-png/download/16573" TargetMode="External"/><Relationship Id="rId5" Type="http://schemas.openxmlformats.org/officeDocument/2006/relationships/image" Target="../media/image3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hyperlink" Target="https://en.wikipedia.org/wiki/Water_pollution"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s://ar.wikipedia.org/wiki/%D8%B5%D8%B1%D9%81_%D8%B3%D8%B7%D8%AD%D9%8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storymaps.arcgis.com/stories/b9c35f205ea14015a23b446ff75eeeb4"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svgsilh.com/tag/ostrich-1.html"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www.pexels.com/photo/close-up-photo-of-ostrich-798094/"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hyperlink" Target="https://www.gisresources.com/giswatershedwatershed-analysi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svgsilh.com/tag/ostrich-1.html"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svgsilh.com/tag/ostrich-1.html" TargetMode="Externa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hyperlink" Target="https://commons.wikimedia.org/wiki/File:Desert_Landscape.jpg" TargetMode="External"/><Relationship Id="rId12" Type="http://schemas.openxmlformats.org/officeDocument/2006/relationships/hyperlink" Target="https://pxhere.com/en/photo/121003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1.jpeg"/><Relationship Id="rId5" Type="http://schemas.openxmlformats.org/officeDocument/2006/relationships/image" Target="../media/image17.jpeg"/><Relationship Id="rId10" Type="http://schemas.openxmlformats.org/officeDocument/2006/relationships/hyperlink" Target="https://pxhere.com/en/photo/871202" TargetMode="External"/><Relationship Id="rId4" Type="http://schemas.openxmlformats.org/officeDocument/2006/relationships/image" Target="../media/image16.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77623" y="1630367"/>
            <a:ext cx="9425595" cy="1323439"/>
          </a:xfrm>
          <a:prstGeom prst="rect">
            <a:avLst/>
          </a:prstGeom>
          <a:noFill/>
        </p:spPr>
        <p:txBody>
          <a:bodyPr wrap="square" rtlCol="0">
            <a:spAutoFit/>
          </a:bodyPr>
          <a:lstStyle/>
          <a:p>
            <a:r>
              <a:rPr lang="en-US" sz="8000" b="1">
                <a:solidFill>
                  <a:srgbClr val="002776"/>
                </a:solidFill>
              </a:rPr>
              <a:t>Watershed Wonders: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70992"/>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dirty="0">
                <a:solidFill>
                  <a:srgbClr val="002776"/>
                </a:solidFill>
                <a:latin typeface="Chiller" panose="04020404031007020602" pitchFamily="82" charset="0"/>
              </a:rPr>
              <a:t>Lesson 2</a:t>
            </a: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584739" y="2897601"/>
            <a:ext cx="7368414" cy="6555641"/>
          </a:xfrm>
          <a:prstGeom prst="rect">
            <a:avLst/>
          </a:prstGeom>
          <a:noFill/>
        </p:spPr>
        <p:txBody>
          <a:bodyPr wrap="square" rtlCol="0">
            <a:spAutoFit/>
          </a:bodyPr>
          <a:lstStyle/>
          <a:p>
            <a:pPr marL="574675" indent="-574675">
              <a:buAutoNum type="arabicPeriod"/>
            </a:pPr>
            <a:r>
              <a:rPr lang="en-US" sz="4200" b="1">
                <a:solidFill>
                  <a:srgbClr val="002776"/>
                </a:solidFill>
              </a:rPr>
              <a:t>Did you know that with every step that you take, you are always in a watershed?</a:t>
            </a:r>
          </a:p>
          <a:p>
            <a:pPr marL="574675" indent="-574675">
              <a:buAutoNum type="arabicPeriod"/>
            </a:pPr>
            <a:r>
              <a:rPr lang="en-US" sz="4200" b="1">
                <a:solidFill>
                  <a:srgbClr val="002776"/>
                </a:solidFill>
              </a:rPr>
              <a:t>You probably know what state and city you live in, but do you know which watershed you live in?</a:t>
            </a:r>
          </a:p>
          <a:p>
            <a:pPr marL="574675" indent="-574675">
              <a:buAutoNum type="arabicPeriod"/>
            </a:pPr>
            <a:r>
              <a:rPr lang="en-US" sz="4200" b="1">
                <a:solidFill>
                  <a:srgbClr val="002776"/>
                </a:solidFill>
              </a:rPr>
              <a:t>What exactly is a watershed, and why should you care about it?</a:t>
            </a:r>
          </a:p>
        </p:txBody>
      </p:sp>
      <p:pic>
        <p:nvPicPr>
          <p:cNvPr id="9" name="Picture 8" descr="A map of a river&#10;&#10;Description automatically generated">
            <a:extLst>
              <a:ext uri="{FF2B5EF4-FFF2-40B4-BE49-F238E27FC236}">
                <a16:creationId xmlns:a16="http://schemas.microsoft.com/office/drawing/2014/main" id="{4371A77F-C41E-0F0E-5686-55893F74CC8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41190" y="2026789"/>
            <a:ext cx="10503586" cy="7485314"/>
          </a:xfrm>
          <a:prstGeom prst="rect">
            <a:avLst/>
          </a:prstGeom>
        </p:spPr>
      </p:pic>
      <p:pic>
        <p:nvPicPr>
          <p:cNvPr id="5" name="Graphic 4">
            <a:extLst>
              <a:ext uri="{FF2B5EF4-FFF2-40B4-BE49-F238E27FC236}">
                <a16:creationId xmlns:a16="http://schemas.microsoft.com/office/drawing/2014/main" id="{B52D1772-BCAB-E01C-BA78-7867B86C3EE3}"/>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15718372" y="4765075"/>
            <a:ext cx="1038540" cy="756850"/>
          </a:xfrm>
          <a:prstGeom prst="rect">
            <a:avLst/>
          </a:prstGeom>
        </p:spPr>
      </p:pic>
      <p:pic>
        <p:nvPicPr>
          <p:cNvPr id="6" name="Graphic 5">
            <a:extLst>
              <a:ext uri="{FF2B5EF4-FFF2-40B4-BE49-F238E27FC236}">
                <a16:creationId xmlns:a16="http://schemas.microsoft.com/office/drawing/2014/main" id="{81502CE9-8191-69DB-AA32-3C9708EEC11B}"/>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9144000" y="7503361"/>
            <a:ext cx="1038540" cy="756850"/>
          </a:xfrm>
          <a:prstGeom prst="rect">
            <a:avLst/>
          </a:prstGeom>
        </p:spPr>
      </p:pic>
    </p:spTree>
    <p:extLst>
      <p:ext uri="{BB962C8B-B14F-4D97-AF65-F5344CB8AC3E}">
        <p14:creationId xmlns:p14="http://schemas.microsoft.com/office/powerpoint/2010/main" val="1778179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3079831" y="98572"/>
            <a:ext cx="13191647" cy="1631216"/>
          </a:xfrm>
          <a:prstGeom prst="rect">
            <a:avLst/>
          </a:prstGeom>
          <a:noFill/>
        </p:spPr>
        <p:txBody>
          <a:bodyPr wrap="square" rtlCol="0">
            <a:spAutoFit/>
          </a:bodyPr>
          <a:lstStyle/>
          <a:p>
            <a:pPr algn="ctr"/>
            <a:r>
              <a:rPr lang="en-US" sz="10000" b="1" dirty="0">
                <a:solidFill>
                  <a:srgbClr val="FF9900"/>
                </a:solidFill>
                <a:latin typeface="Chiller" panose="04020404031007020602" pitchFamily="82" charset="0"/>
              </a:rPr>
              <a:t>Urban Heat Island Effect</a:t>
            </a:r>
          </a:p>
        </p:txBody>
      </p:sp>
      <p:pic>
        <p:nvPicPr>
          <p:cNvPr id="5" name="Picture 4">
            <a:extLst>
              <a:ext uri="{FF2B5EF4-FFF2-40B4-BE49-F238E27FC236}">
                <a16:creationId xmlns:a16="http://schemas.microsoft.com/office/drawing/2014/main" id="{7CE3F863-1128-4182-C5F0-615A2D7EB701}"/>
              </a:ext>
            </a:extLst>
          </p:cNvPr>
          <p:cNvPicPr>
            <a:picLocks noChangeAspect="1"/>
          </p:cNvPicPr>
          <p:nvPr/>
        </p:nvPicPr>
        <p:blipFill rotWithShape="1">
          <a:blip r:embed="rId3"/>
          <a:srcRect l="66744" t="17159" r="17044" b="66103"/>
          <a:stretch/>
        </p:blipFill>
        <p:spPr>
          <a:xfrm>
            <a:off x="7619905" y="2375487"/>
            <a:ext cx="10043173" cy="5832633"/>
          </a:xfrm>
          <a:prstGeom prst="rect">
            <a:avLst/>
          </a:prstGeom>
        </p:spPr>
      </p:pic>
      <p:pic>
        <p:nvPicPr>
          <p:cNvPr id="3" name="Picture 2">
            <a:extLst>
              <a:ext uri="{FF2B5EF4-FFF2-40B4-BE49-F238E27FC236}">
                <a16:creationId xmlns:a16="http://schemas.microsoft.com/office/drawing/2014/main" id="{B52F6D4F-CF40-F00B-1B6D-2815B208D901}"/>
              </a:ext>
            </a:extLst>
          </p:cNvPr>
          <p:cNvPicPr>
            <a:picLocks noChangeAspect="1"/>
          </p:cNvPicPr>
          <p:nvPr/>
        </p:nvPicPr>
        <p:blipFill rotWithShape="1">
          <a:blip r:embed="rId4"/>
          <a:srcRect l="68140" t="12196" r="7325" b="53902"/>
          <a:stretch/>
        </p:blipFill>
        <p:spPr>
          <a:xfrm>
            <a:off x="1024082" y="1701975"/>
            <a:ext cx="4827182" cy="3751922"/>
          </a:xfrm>
          <a:prstGeom prst="rect">
            <a:avLst/>
          </a:prstGeom>
        </p:spPr>
      </p:pic>
      <p:pic>
        <p:nvPicPr>
          <p:cNvPr id="8" name="Picture 7">
            <a:extLst>
              <a:ext uri="{FF2B5EF4-FFF2-40B4-BE49-F238E27FC236}">
                <a16:creationId xmlns:a16="http://schemas.microsoft.com/office/drawing/2014/main" id="{B6B58C9B-CB0C-71E0-EE6B-5810495CA980}"/>
              </a:ext>
            </a:extLst>
          </p:cNvPr>
          <p:cNvPicPr>
            <a:picLocks noChangeAspect="1"/>
          </p:cNvPicPr>
          <p:nvPr/>
        </p:nvPicPr>
        <p:blipFill rotWithShape="1">
          <a:blip r:embed="rId5"/>
          <a:srcRect l="68489" t="11990" r="6702" b="52985"/>
          <a:stretch/>
        </p:blipFill>
        <p:spPr>
          <a:xfrm>
            <a:off x="1024082" y="5712427"/>
            <a:ext cx="4827182" cy="3833388"/>
          </a:xfrm>
          <a:prstGeom prst="rect">
            <a:avLst/>
          </a:prstGeom>
        </p:spPr>
      </p:pic>
      <p:pic>
        <p:nvPicPr>
          <p:cNvPr id="4" name="Picture 2">
            <a:extLst>
              <a:ext uri="{FF2B5EF4-FFF2-40B4-BE49-F238E27FC236}">
                <a16:creationId xmlns:a16="http://schemas.microsoft.com/office/drawing/2014/main" id="{7F569DD4-7859-BDBE-66F7-81595F1C4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6967" y="8668512"/>
            <a:ext cx="1630327" cy="1473773"/>
          </a:xfrm>
          <a:prstGeom prst="rect">
            <a:avLst/>
          </a:prstGeom>
          <a:solidFill>
            <a:schemeClr val="bg1"/>
          </a:solidFill>
        </p:spPr>
      </p:pic>
    </p:spTree>
    <p:extLst>
      <p:ext uri="{BB962C8B-B14F-4D97-AF65-F5344CB8AC3E}">
        <p14:creationId xmlns:p14="http://schemas.microsoft.com/office/powerpoint/2010/main" val="93256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E3569C-7339-EF52-6D67-02B70818005C}"/>
              </a:ext>
            </a:extLst>
          </p:cNvPr>
          <p:cNvSpPr/>
          <p:nvPr/>
        </p:nvSpPr>
        <p:spPr>
          <a:xfrm>
            <a:off x="6320589" y="8232111"/>
            <a:ext cx="11855116" cy="2233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A9412A1-5E88-25AC-130A-AC7C1E34A39F}"/>
              </a:ext>
            </a:extLst>
          </p:cNvPr>
          <p:cNvSpPr/>
          <p:nvPr/>
        </p:nvSpPr>
        <p:spPr>
          <a:xfrm>
            <a:off x="-216569" y="-61405"/>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are heat domes – and are they to blame for soaring US temperatures? |  Weather News | Al Jazeera">
            <a:extLst>
              <a:ext uri="{FF2B5EF4-FFF2-40B4-BE49-F238E27FC236}">
                <a16:creationId xmlns:a16="http://schemas.microsoft.com/office/drawing/2014/main" id="{1F1CE2A2-0D57-EC65-4CFD-B15616A38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6146"/>
            <a:ext cx="7920291" cy="79100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6995"/>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102197" y="304008"/>
            <a:ext cx="20492391" cy="1569660"/>
          </a:xfrm>
          <a:prstGeom prst="rect">
            <a:avLst/>
          </a:prstGeom>
          <a:noFill/>
        </p:spPr>
        <p:txBody>
          <a:bodyPr wrap="square" rtlCol="0">
            <a:spAutoFit/>
          </a:bodyPr>
          <a:lstStyle/>
          <a:p>
            <a:pPr algn="ctr"/>
            <a:r>
              <a:rPr lang="en-US" sz="9600" b="1" dirty="0">
                <a:solidFill>
                  <a:srgbClr val="FF9900"/>
                </a:solidFill>
                <a:latin typeface="Chiller" panose="04020404031007020602" pitchFamily="82" charset="0"/>
              </a:rPr>
              <a:t>Air Temp, Quality &amp; Rain Changes Too!</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828930" y="2458633"/>
            <a:ext cx="10459070" cy="1906997"/>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ts val="7000"/>
              </a:lnSpc>
            </a:pPr>
            <a:r>
              <a:rPr lang="en-US" sz="7200" b="1" kern="0">
                <a:solidFill>
                  <a:srgbClr val="AB0520"/>
                </a:solidFill>
              </a:rPr>
              <a:t>What else happens when city temps are warmer? </a:t>
            </a:r>
            <a:endParaRPr lang="en-US" sz="5400">
              <a:solidFill>
                <a:srgbClr val="002776"/>
              </a:solidFill>
            </a:endParaRPr>
          </a:p>
        </p:txBody>
      </p:sp>
      <p:pic>
        <p:nvPicPr>
          <p:cNvPr id="1028" name="Picture 4">
            <a:extLst>
              <a:ext uri="{FF2B5EF4-FFF2-40B4-BE49-F238E27FC236}">
                <a16:creationId xmlns:a16="http://schemas.microsoft.com/office/drawing/2014/main" id="{7CEFD5AF-2C67-62AB-0150-EB10174276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7" t="46666" r="13896" b="40687"/>
          <a:stretch/>
        </p:blipFill>
        <p:spPr bwMode="auto">
          <a:xfrm>
            <a:off x="7920291" y="8763146"/>
            <a:ext cx="10367709" cy="14284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28E525-F27E-815A-0424-06571758097E}"/>
              </a:ext>
            </a:extLst>
          </p:cNvPr>
          <p:cNvPicPr>
            <a:picLocks noChangeAspect="1"/>
          </p:cNvPicPr>
          <p:nvPr/>
        </p:nvPicPr>
        <p:blipFill rotWithShape="1">
          <a:blip r:embed="rId5"/>
          <a:srcRect l="67391" t="8502" r="7500" b="53044"/>
          <a:stretch/>
        </p:blipFill>
        <p:spPr>
          <a:xfrm>
            <a:off x="8120368" y="4342295"/>
            <a:ext cx="4927630" cy="4245015"/>
          </a:xfrm>
          <a:prstGeom prst="rect">
            <a:avLst/>
          </a:prstGeom>
        </p:spPr>
      </p:pic>
      <p:pic>
        <p:nvPicPr>
          <p:cNvPr id="10" name="Picture 6" descr="This is Our Heat Island : r/phoenix">
            <a:extLst>
              <a:ext uri="{FF2B5EF4-FFF2-40B4-BE49-F238E27FC236}">
                <a16:creationId xmlns:a16="http://schemas.microsoft.com/office/drawing/2014/main" id="{2898F4DF-D9B4-E1A8-D9B2-5B484224B1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8075" y="4337594"/>
            <a:ext cx="4927630" cy="42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7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42EE963B-3179-8CC2-20FC-981782428FE4}"/>
              </a:ext>
            </a:extLst>
          </p:cNvPr>
          <p:cNvSpPr txBox="1"/>
          <p:nvPr/>
        </p:nvSpPr>
        <p:spPr>
          <a:xfrm>
            <a:off x="2548176" y="85031"/>
            <a:ext cx="13191647" cy="1631216"/>
          </a:xfrm>
          <a:prstGeom prst="rect">
            <a:avLst/>
          </a:prstGeom>
          <a:noFill/>
        </p:spPr>
        <p:txBody>
          <a:bodyPr wrap="square" rtlCol="0">
            <a:spAutoFit/>
          </a:bodyPr>
          <a:lstStyle/>
          <a:p>
            <a:pPr algn="ctr"/>
            <a:r>
              <a:rPr lang="en-US" sz="10000" b="1" dirty="0">
                <a:solidFill>
                  <a:srgbClr val="FF9900"/>
                </a:solidFill>
                <a:latin typeface="Chiller" panose="04020404031007020602" pitchFamily="82" charset="0"/>
              </a:rPr>
              <a:t>Urban Heat &amp; Water</a:t>
            </a:r>
          </a:p>
        </p:txBody>
      </p:sp>
      <p:pic>
        <p:nvPicPr>
          <p:cNvPr id="7" name="Picture 2" descr="Urban Heat Islands — Keep Knoxville Beautiful">
            <a:extLst>
              <a:ext uri="{FF2B5EF4-FFF2-40B4-BE49-F238E27FC236}">
                <a16:creationId xmlns:a16="http://schemas.microsoft.com/office/drawing/2014/main" id="{F144C114-CDA8-1D82-E226-1E4E8006A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28" y="1739721"/>
            <a:ext cx="14786344" cy="83173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1631D87-4537-8FFD-E7AD-5A103D81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9403" y="8325853"/>
            <a:ext cx="1915087" cy="1731188"/>
          </a:xfrm>
          <a:prstGeom prst="rect">
            <a:avLst/>
          </a:prstGeom>
          <a:solidFill>
            <a:schemeClr val="bg1"/>
          </a:solidFill>
        </p:spPr>
      </p:pic>
      <p:pic>
        <p:nvPicPr>
          <p:cNvPr id="4" name="Picture 3" descr="A cartoon ostrich with a black background&#10;&#10;Description automatically generated">
            <a:extLst>
              <a:ext uri="{FF2B5EF4-FFF2-40B4-BE49-F238E27FC236}">
                <a16:creationId xmlns:a16="http://schemas.microsoft.com/office/drawing/2014/main" id="{93305F6B-A964-78EE-EA60-7EF63157477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933654" y="1316917"/>
            <a:ext cx="1683379" cy="2365378"/>
          </a:xfrm>
          <a:prstGeom prst="rect">
            <a:avLst/>
          </a:prstGeom>
        </p:spPr>
      </p:pic>
      <p:sp>
        <p:nvSpPr>
          <p:cNvPr id="5" name="TextBox 4">
            <a:extLst>
              <a:ext uri="{FF2B5EF4-FFF2-40B4-BE49-F238E27FC236}">
                <a16:creationId xmlns:a16="http://schemas.microsoft.com/office/drawing/2014/main" id="{D3B46825-395E-F85C-FE27-DFB34DF54A75}"/>
              </a:ext>
            </a:extLst>
          </p:cNvPr>
          <p:cNvSpPr txBox="1"/>
          <p:nvPr/>
        </p:nvSpPr>
        <p:spPr>
          <a:xfrm>
            <a:off x="15233734" y="10902957"/>
            <a:ext cx="1303438" cy="507831"/>
          </a:xfrm>
          <a:prstGeom prst="rect">
            <a:avLst/>
          </a:prstGeom>
          <a:noFill/>
        </p:spPr>
        <p:txBody>
          <a:bodyPr wrap="square" rtlCol="0">
            <a:spAutoFit/>
          </a:bodyPr>
          <a:lstStyle/>
          <a:p>
            <a:r>
              <a:rPr lang="en-US" sz="900">
                <a:hlinkClick r:id="rId6" tooltip="https://www.pngall.com/ostrich-png/download/16573"/>
              </a:rPr>
              <a:t>This Photo</a:t>
            </a:r>
            <a:r>
              <a:rPr lang="en-US" sz="900"/>
              <a:t> by Unknown Author is licensed under </a:t>
            </a:r>
            <a:r>
              <a:rPr lang="en-US" sz="900">
                <a:hlinkClick r:id="rId7" tooltip="https://creativecommons.org/licenses/by-nc/3.0/"/>
              </a:rPr>
              <a:t>CC BY-NC</a:t>
            </a:r>
            <a:endParaRPr lang="en-US" sz="900"/>
          </a:p>
        </p:txBody>
      </p:sp>
      <p:pic>
        <p:nvPicPr>
          <p:cNvPr id="8" name="Picture 7" descr="A cartoon ostrich with a black background&#10;&#10;Description automatically generated">
            <a:extLst>
              <a:ext uri="{FF2B5EF4-FFF2-40B4-BE49-F238E27FC236}">
                <a16:creationId xmlns:a16="http://schemas.microsoft.com/office/drawing/2014/main" id="{CC67EC2B-B06B-C6F9-53B6-02C5247873C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909138" y="7691662"/>
            <a:ext cx="1683379" cy="2365378"/>
          </a:xfrm>
          <a:prstGeom prst="rect">
            <a:avLst/>
          </a:prstGeom>
        </p:spPr>
      </p:pic>
      <p:sp>
        <p:nvSpPr>
          <p:cNvPr id="9" name="TextBox 8">
            <a:extLst>
              <a:ext uri="{FF2B5EF4-FFF2-40B4-BE49-F238E27FC236}">
                <a16:creationId xmlns:a16="http://schemas.microsoft.com/office/drawing/2014/main" id="{BB706745-017E-CD50-B153-A844AA87C556}"/>
              </a:ext>
            </a:extLst>
          </p:cNvPr>
          <p:cNvSpPr txBox="1"/>
          <p:nvPr/>
        </p:nvSpPr>
        <p:spPr>
          <a:xfrm>
            <a:off x="-86725" y="10902957"/>
            <a:ext cx="1303438" cy="507831"/>
          </a:xfrm>
          <a:prstGeom prst="rect">
            <a:avLst/>
          </a:prstGeom>
          <a:noFill/>
        </p:spPr>
        <p:txBody>
          <a:bodyPr wrap="square" rtlCol="0">
            <a:spAutoFit/>
          </a:bodyPr>
          <a:lstStyle/>
          <a:p>
            <a:r>
              <a:rPr lang="en-US" sz="900">
                <a:hlinkClick r:id="rId6" tooltip="https://www.pngall.com/ostrich-png/download/16573"/>
              </a:rPr>
              <a:t>This Photo</a:t>
            </a:r>
            <a:r>
              <a:rPr lang="en-US" sz="900"/>
              <a:t> by Unknown Author is licensed under </a:t>
            </a:r>
            <a:r>
              <a:rPr lang="en-US" sz="900">
                <a:hlinkClick r:id="rId7" tooltip="https://creativecommons.org/licenses/by-nc/3.0/"/>
              </a:rPr>
              <a:t>CC BY-NC</a:t>
            </a:r>
            <a:endParaRPr lang="en-US" sz="900"/>
          </a:p>
        </p:txBody>
      </p:sp>
    </p:spTree>
    <p:extLst>
      <p:ext uri="{BB962C8B-B14F-4D97-AF65-F5344CB8AC3E}">
        <p14:creationId xmlns:p14="http://schemas.microsoft.com/office/powerpoint/2010/main" val="1018192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1596689"/>
            <a:ext cx="17075888" cy="1143000"/>
          </a:xfrm>
          <a:prstGeom prst="rect">
            <a:avLst/>
          </a:prstGeom>
        </p:spPr>
        <p:txBody>
          <a:bodyPr/>
          <a:lstStyle>
            <a:lvl1pPr eaLnBrk="1" hangingPunct="1">
              <a:defRPr>
                <a:latin typeface="+mj-lt"/>
                <a:ea typeface="+mj-ea"/>
                <a:cs typeface="+mj-cs"/>
              </a:defRPr>
            </a:lvl1pPr>
          </a:lstStyle>
          <a:p>
            <a:pPr algn="ctr"/>
            <a:r>
              <a:rPr lang="en-US" sz="9600" b="1" dirty="0">
                <a:solidFill>
                  <a:srgbClr val="002776"/>
                </a:solidFill>
                <a:latin typeface="Chiller" panose="04020404031007020602" pitchFamily="82" charset="0"/>
              </a:rPr>
              <a:t>In our city centers and neighborhoods what happens to that runoff?</a:t>
            </a:r>
          </a:p>
          <a:p>
            <a:pPr algn="ctr"/>
            <a:endParaRPr lang="en-US" sz="9600" b="1" kern="0" dirty="0">
              <a:solidFill>
                <a:srgbClr val="002776"/>
              </a:solidFill>
              <a:latin typeface="Chiller" panose="04020404031007020602" pitchFamily="82" charset="0"/>
            </a:endParaRPr>
          </a:p>
        </p:txBody>
      </p:sp>
      <p:sp>
        <p:nvSpPr>
          <p:cNvPr id="5" name="object 7">
            <a:extLst>
              <a:ext uri="{FF2B5EF4-FFF2-40B4-BE49-F238E27FC236}">
                <a16:creationId xmlns:a16="http://schemas.microsoft.com/office/drawing/2014/main" id="{EC5CF33A-A4B1-B941-3511-66513E28CACD}"/>
              </a:ext>
            </a:extLst>
          </p:cNvPr>
          <p:cNvSpPr txBox="1">
            <a:spLocks/>
          </p:cNvSpPr>
          <p:nvPr/>
        </p:nvSpPr>
        <p:spPr>
          <a:xfrm>
            <a:off x="864222" y="87672"/>
            <a:ext cx="16559556" cy="108901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a:t>
            </a:r>
            <a:endParaRPr lang="en-US" sz="7200" b="1" dirty="0">
              <a:solidFill>
                <a:schemeClr val="bg1"/>
              </a:solidFill>
              <a:latin typeface="Chiller" panose="04020404031007020602" pitchFamily="82" charset="0"/>
            </a:endParaRPr>
          </a:p>
        </p:txBody>
      </p:sp>
      <p:grpSp>
        <p:nvGrpSpPr>
          <p:cNvPr id="15" name="Group 14">
            <a:extLst>
              <a:ext uri="{FF2B5EF4-FFF2-40B4-BE49-F238E27FC236}">
                <a16:creationId xmlns:a16="http://schemas.microsoft.com/office/drawing/2014/main" id="{92DBFFFB-2761-1949-7709-830497E3EC87}"/>
              </a:ext>
            </a:extLst>
          </p:cNvPr>
          <p:cNvGrpSpPr/>
          <p:nvPr/>
        </p:nvGrpSpPr>
        <p:grpSpPr>
          <a:xfrm>
            <a:off x="22794" y="4405558"/>
            <a:ext cx="18242412" cy="5209294"/>
            <a:chOff x="22794" y="4405558"/>
            <a:chExt cx="18242412" cy="5209294"/>
          </a:xfrm>
        </p:grpSpPr>
        <p:sp>
          <p:nvSpPr>
            <p:cNvPr id="9" name="Title 1">
              <a:extLst>
                <a:ext uri="{FF2B5EF4-FFF2-40B4-BE49-F238E27FC236}">
                  <a16:creationId xmlns:a16="http://schemas.microsoft.com/office/drawing/2014/main" id="{DB3A270F-4417-3D28-9B11-B7454FFE125D}"/>
                </a:ext>
              </a:extLst>
            </p:cNvPr>
            <p:cNvSpPr txBox="1">
              <a:spLocks/>
            </p:cNvSpPr>
            <p:nvPr/>
          </p:nvSpPr>
          <p:spPr>
            <a:xfrm>
              <a:off x="6104618" y="4405558"/>
              <a:ext cx="5486400" cy="1143000"/>
            </a:xfrm>
            <a:prstGeom prst="rect">
              <a:avLst/>
            </a:prstGeom>
          </p:spPr>
          <p:txBody>
            <a:bodyPr/>
            <a:lstStyle>
              <a:lvl1pPr eaLnBrk="1" hangingPunct="1">
                <a:defRPr>
                  <a:latin typeface="+mj-lt"/>
                  <a:ea typeface="+mj-ea"/>
                  <a:cs typeface="+mj-cs"/>
                </a:defRPr>
              </a:lvl1pPr>
            </a:lstStyle>
            <a:p>
              <a:pPr algn="ctr"/>
              <a:r>
                <a:rPr lang="en-US" sz="8000" b="1">
                  <a:solidFill>
                    <a:srgbClr val="C00000"/>
                  </a:solidFill>
                </a:rPr>
                <a:t>Rain</a:t>
              </a:r>
            </a:p>
            <a:p>
              <a:pPr algn="ctr"/>
              <a:r>
                <a:rPr lang="en-US" sz="8000" b="1">
                  <a:solidFill>
                    <a:srgbClr val="C00000"/>
                  </a:solidFill>
                </a:rPr>
                <a:t>becomes storm water!</a:t>
              </a:r>
              <a:endParaRPr lang="en-US" sz="8000" b="1" kern="0">
                <a:solidFill>
                  <a:srgbClr val="C00000"/>
                </a:solidFill>
              </a:endParaRPr>
            </a:p>
          </p:txBody>
        </p:sp>
        <p:pic>
          <p:nvPicPr>
            <p:cNvPr id="12" name="Picture 11" descr="stormwater drain2.JPG">
              <a:extLst>
                <a:ext uri="{FF2B5EF4-FFF2-40B4-BE49-F238E27FC236}">
                  <a16:creationId xmlns:a16="http://schemas.microsoft.com/office/drawing/2014/main" id="{2CD4E2C1-3D76-3F62-07F3-704A9D70DE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07"/>
            <a:stretch/>
          </p:blipFill>
          <p:spPr>
            <a:xfrm>
              <a:off x="22794" y="4848447"/>
              <a:ext cx="6525334" cy="476640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9218" name="Picture 2" descr="Storm sewer drain">
              <a:extLst>
                <a:ext uri="{FF2B5EF4-FFF2-40B4-BE49-F238E27FC236}">
                  <a16:creationId xmlns:a16="http://schemas.microsoft.com/office/drawing/2014/main" id="{98836C8D-127C-A791-1EE5-0264A09C9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8514" y="4977058"/>
              <a:ext cx="6956692" cy="46377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9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303028" y="-15109"/>
            <a:ext cx="17681944" cy="1143000"/>
          </a:xfrm>
          <a:prstGeom prst="rect">
            <a:avLst/>
          </a:prstGeom>
        </p:spPr>
        <p:txBody>
          <a:bodyPr/>
          <a:lstStyle>
            <a:lvl1pPr eaLnBrk="1" hangingPunct="1">
              <a:defRPr>
                <a:latin typeface="+mj-lt"/>
                <a:ea typeface="+mj-ea"/>
                <a:cs typeface="+mj-cs"/>
              </a:defRPr>
            </a:lvl1pPr>
          </a:lstStyle>
          <a:p>
            <a:pPr algn="ctr"/>
            <a:r>
              <a:rPr lang="en-US" sz="9600" b="1" dirty="0">
                <a:solidFill>
                  <a:srgbClr val="C00000"/>
                </a:solidFill>
                <a:latin typeface="Chiller" panose="04020404031007020602" pitchFamily="82" charset="0"/>
              </a:rPr>
              <a:t>What makes storm water a bad thing?</a:t>
            </a:r>
            <a:endParaRPr lang="en-US" sz="9600" b="1" kern="0" dirty="0">
              <a:solidFill>
                <a:srgbClr val="C00000"/>
              </a:solidFill>
              <a:latin typeface="Chiller" panose="04020404031007020602" pitchFamily="82" charset="0"/>
            </a:endParaRPr>
          </a:p>
        </p:txBody>
      </p:sp>
      <p:grpSp>
        <p:nvGrpSpPr>
          <p:cNvPr id="2" name="Group 1">
            <a:extLst>
              <a:ext uri="{FF2B5EF4-FFF2-40B4-BE49-F238E27FC236}">
                <a16:creationId xmlns:a16="http://schemas.microsoft.com/office/drawing/2014/main" id="{A36B7B6E-AD7F-C3B1-1D0E-35EBF588231E}"/>
              </a:ext>
            </a:extLst>
          </p:cNvPr>
          <p:cNvGrpSpPr/>
          <p:nvPr/>
        </p:nvGrpSpPr>
        <p:grpSpPr>
          <a:xfrm>
            <a:off x="2077709" y="1708338"/>
            <a:ext cx="14132582" cy="7220497"/>
            <a:chOff x="199424" y="406462"/>
            <a:chExt cx="8873052" cy="4927538"/>
          </a:xfrm>
        </p:grpSpPr>
        <p:pic>
          <p:nvPicPr>
            <p:cNvPr id="6" name="Picture 5" descr="sidewalk after.jpg">
              <a:extLst>
                <a:ext uri="{FF2B5EF4-FFF2-40B4-BE49-F238E27FC236}">
                  <a16:creationId xmlns:a16="http://schemas.microsoft.com/office/drawing/2014/main" id="{D7E1B163-927D-05DC-1D9C-196F50BD0FAB}"/>
                </a:ext>
              </a:extLst>
            </p:cNvPr>
            <p:cNvPicPr>
              <a:picLocks noChangeAspect="1"/>
            </p:cNvPicPr>
            <p:nvPr/>
          </p:nvPicPr>
          <p:blipFill rotWithShape="1">
            <a:blip r:embed="rId3">
              <a:extLst>
                <a:ext uri="{28A0092B-C50C-407E-A947-70E740481C1C}">
                  <a14:useLocalDpi xmlns:a14="http://schemas.microsoft.com/office/drawing/2010/main" val="0"/>
                </a:ext>
              </a:extLst>
            </a:blip>
            <a:srcRect l="16533" r="17163"/>
            <a:stretch/>
          </p:blipFill>
          <p:spPr>
            <a:xfrm>
              <a:off x="6400800" y="2971800"/>
              <a:ext cx="2609153" cy="2351259"/>
            </a:xfrm>
            <a:prstGeom prst="rect">
              <a:avLst/>
            </a:prstGeom>
          </p:spPr>
        </p:pic>
        <p:pic>
          <p:nvPicPr>
            <p:cNvPr id="7" name="Picture 6" descr="neighborhood-trash.jpg">
              <a:extLst>
                <a:ext uri="{FF2B5EF4-FFF2-40B4-BE49-F238E27FC236}">
                  <a16:creationId xmlns:a16="http://schemas.microsoft.com/office/drawing/2014/main" id="{2C14584E-7C64-513A-8DC9-BE9FD1175B73}"/>
                </a:ext>
              </a:extLst>
            </p:cNvPr>
            <p:cNvPicPr>
              <a:picLocks noChangeAspect="1"/>
            </p:cNvPicPr>
            <p:nvPr/>
          </p:nvPicPr>
          <p:blipFill rotWithShape="1">
            <a:blip r:embed="rId4">
              <a:extLst>
                <a:ext uri="{28A0092B-C50C-407E-A947-70E740481C1C}">
                  <a14:useLocalDpi xmlns:a14="http://schemas.microsoft.com/office/drawing/2010/main" val="0"/>
                </a:ext>
              </a:extLst>
            </a:blip>
            <a:srcRect b="6140"/>
            <a:stretch/>
          </p:blipFill>
          <p:spPr>
            <a:xfrm>
              <a:off x="3365500" y="2982741"/>
              <a:ext cx="3340100" cy="2351259"/>
            </a:xfrm>
            <a:prstGeom prst="rect">
              <a:avLst/>
            </a:prstGeom>
          </p:spPr>
        </p:pic>
        <p:pic>
          <p:nvPicPr>
            <p:cNvPr id="8" name="Picture 7" descr="organic-vs-chemical-fertilizer-5.jpg">
              <a:extLst>
                <a:ext uri="{FF2B5EF4-FFF2-40B4-BE49-F238E27FC236}">
                  <a16:creationId xmlns:a16="http://schemas.microsoft.com/office/drawing/2014/main" id="{5400E6B5-8A99-FDA1-F683-6F20C25E6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900" y="2971800"/>
              <a:ext cx="3149600" cy="2362200"/>
            </a:xfrm>
            <a:prstGeom prst="rect">
              <a:avLst/>
            </a:prstGeom>
          </p:spPr>
        </p:pic>
        <p:pic>
          <p:nvPicPr>
            <p:cNvPr id="10" name="Picture 9" descr="oil spill from car.jpg">
              <a:extLst>
                <a:ext uri="{FF2B5EF4-FFF2-40B4-BE49-F238E27FC236}">
                  <a16:creationId xmlns:a16="http://schemas.microsoft.com/office/drawing/2014/main" id="{D0300E24-9F63-49A9-21DC-00F867D51B5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99424" y="406462"/>
              <a:ext cx="3428230" cy="2571171"/>
            </a:xfrm>
            <a:prstGeom prst="rect">
              <a:avLst/>
            </a:prstGeom>
          </p:spPr>
        </p:pic>
        <p:pic>
          <p:nvPicPr>
            <p:cNvPr id="11" name="Picture 10" descr="gooddog.jpg">
              <a:extLst>
                <a:ext uri="{FF2B5EF4-FFF2-40B4-BE49-F238E27FC236}">
                  <a16:creationId xmlns:a16="http://schemas.microsoft.com/office/drawing/2014/main" id="{90E6C3B6-4380-56A8-F21C-8AE28241DE38}"/>
                </a:ext>
              </a:extLst>
            </p:cNvPr>
            <p:cNvPicPr>
              <a:picLocks noChangeAspect="1"/>
            </p:cNvPicPr>
            <p:nvPr/>
          </p:nvPicPr>
          <p:blipFill rotWithShape="1">
            <a:blip r:embed="rId7">
              <a:extLst>
                <a:ext uri="{28A0092B-C50C-407E-A947-70E740481C1C}">
                  <a14:useLocalDpi xmlns:a14="http://schemas.microsoft.com/office/drawing/2010/main" val="0"/>
                </a:ext>
              </a:extLst>
            </a:blip>
            <a:srcRect t="4258" b="6416"/>
            <a:stretch/>
          </p:blipFill>
          <p:spPr>
            <a:xfrm>
              <a:off x="3382448" y="410100"/>
              <a:ext cx="2993082" cy="2593413"/>
            </a:xfrm>
            <a:prstGeom prst="rect">
              <a:avLst/>
            </a:prstGeom>
          </p:spPr>
        </p:pic>
        <p:pic>
          <p:nvPicPr>
            <p:cNvPr id="13" name="Picture 12" descr="pesticide home.jpg">
              <a:extLst>
                <a:ext uri="{FF2B5EF4-FFF2-40B4-BE49-F238E27FC236}">
                  <a16:creationId xmlns:a16="http://schemas.microsoft.com/office/drawing/2014/main" id="{770549B1-E9BF-567A-5B76-D1CEE4544EDA}"/>
                </a:ext>
              </a:extLst>
            </p:cNvPr>
            <p:cNvPicPr>
              <a:picLocks noChangeAspect="1"/>
            </p:cNvPicPr>
            <p:nvPr/>
          </p:nvPicPr>
          <p:blipFill rotWithShape="1">
            <a:blip r:embed="rId8">
              <a:extLst>
                <a:ext uri="{28A0092B-C50C-407E-A947-70E740481C1C}">
                  <a14:useLocalDpi xmlns:a14="http://schemas.microsoft.com/office/drawing/2010/main" val="0"/>
                </a:ext>
              </a:extLst>
            </a:blip>
            <a:srcRect t="3539" b="7372"/>
            <a:stretch/>
          </p:blipFill>
          <p:spPr>
            <a:xfrm>
              <a:off x="6324600" y="415456"/>
              <a:ext cx="2747876" cy="2593413"/>
            </a:xfrm>
            <a:prstGeom prst="rect">
              <a:avLst/>
            </a:prstGeom>
          </p:spPr>
        </p:pic>
      </p:grpSp>
      <p:sp>
        <p:nvSpPr>
          <p:cNvPr id="14" name="TextBox 13">
            <a:extLst>
              <a:ext uri="{FF2B5EF4-FFF2-40B4-BE49-F238E27FC236}">
                <a16:creationId xmlns:a16="http://schemas.microsoft.com/office/drawing/2014/main" id="{6F7F6E6C-1DB1-C09F-8056-A38F91AC88EE}"/>
              </a:ext>
            </a:extLst>
          </p:cNvPr>
          <p:cNvSpPr txBox="1"/>
          <p:nvPr/>
        </p:nvSpPr>
        <p:spPr>
          <a:xfrm>
            <a:off x="4273415" y="9217290"/>
            <a:ext cx="9741170" cy="800219"/>
          </a:xfrm>
          <a:prstGeom prst="rect">
            <a:avLst/>
          </a:prstGeom>
          <a:solidFill>
            <a:schemeClr val="bg1"/>
          </a:solidFill>
        </p:spPr>
        <p:txBody>
          <a:bodyPr wrap="square" rtlCol="0">
            <a:spAutoFit/>
          </a:bodyPr>
          <a:lstStyle/>
          <a:p>
            <a:pPr algn="ctr"/>
            <a:r>
              <a:rPr lang="en-US" sz="2300" b="1">
                <a:solidFill>
                  <a:srgbClr val="17375E"/>
                </a:solidFill>
              </a:rPr>
              <a:t>SOIL – SEDIMENTS – ROAD SALT – VEHICLE SPILLS – FERTILIZERS – PET WASTE </a:t>
            </a:r>
          </a:p>
          <a:p>
            <a:pPr algn="ctr"/>
            <a:r>
              <a:rPr lang="en-US" sz="2300" b="1">
                <a:solidFill>
                  <a:srgbClr val="17375E"/>
                </a:solidFill>
              </a:rPr>
              <a:t>– HEATED WATER – GREASE – TRASH – DETERGENT – SOLVENTS</a:t>
            </a:r>
          </a:p>
        </p:txBody>
      </p:sp>
    </p:spTree>
    <p:extLst>
      <p:ext uri="{BB962C8B-B14F-4D97-AF65-F5344CB8AC3E}">
        <p14:creationId xmlns:p14="http://schemas.microsoft.com/office/powerpoint/2010/main" val="227297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606056" y="-46850"/>
            <a:ext cx="17075888" cy="1143000"/>
          </a:xfrm>
          <a:prstGeom prst="rect">
            <a:avLst/>
          </a:prstGeom>
        </p:spPr>
        <p:txBody>
          <a:bodyPr/>
          <a:lstStyle>
            <a:lvl1pPr eaLnBrk="1" hangingPunct="1">
              <a:defRPr>
                <a:latin typeface="+mj-lt"/>
                <a:ea typeface="+mj-ea"/>
                <a:cs typeface="+mj-cs"/>
              </a:defRPr>
            </a:lvl1pPr>
          </a:lstStyle>
          <a:p>
            <a:pPr algn="ctr"/>
            <a:r>
              <a:rPr lang="en-US" sz="9600" b="1" dirty="0">
                <a:solidFill>
                  <a:srgbClr val="C00000"/>
                </a:solidFill>
                <a:latin typeface="Chiller" panose="04020404031007020602" pitchFamily="82" charset="0"/>
              </a:rPr>
              <a:t>Where does storm water go?</a:t>
            </a:r>
            <a:endParaRPr lang="en-US" sz="9600" b="1" kern="0" dirty="0">
              <a:solidFill>
                <a:srgbClr val="C00000"/>
              </a:solidFill>
              <a:latin typeface="Chiller" panose="04020404031007020602" pitchFamily="82" charset="0"/>
            </a:endParaRPr>
          </a:p>
        </p:txBody>
      </p:sp>
      <p:pic>
        <p:nvPicPr>
          <p:cNvPr id="5" name="Picture 4" descr="A stream running through a forest&#10;&#10;Description automatically generated">
            <a:extLst>
              <a:ext uri="{FF2B5EF4-FFF2-40B4-BE49-F238E27FC236}">
                <a16:creationId xmlns:a16="http://schemas.microsoft.com/office/drawing/2014/main" id="{CB5EE33A-7279-BDB4-DD1A-0FE61CD88D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6056" y="1831172"/>
            <a:ext cx="5433237" cy="7955812"/>
          </a:xfrm>
          <a:prstGeom prst="rect">
            <a:avLst/>
          </a:prstGeom>
        </p:spPr>
      </p:pic>
      <p:pic>
        <p:nvPicPr>
          <p:cNvPr id="12" name="Picture 11" descr="storm drains rio salado restoration.jpg">
            <a:extLst>
              <a:ext uri="{FF2B5EF4-FFF2-40B4-BE49-F238E27FC236}">
                <a16:creationId xmlns:a16="http://schemas.microsoft.com/office/drawing/2014/main" id="{64B7B127-5632-C8B8-20F4-EB25395A4F2E}"/>
              </a:ext>
            </a:extLst>
          </p:cNvPr>
          <p:cNvPicPr>
            <a:picLocks noChangeAspect="1"/>
          </p:cNvPicPr>
          <p:nvPr/>
        </p:nvPicPr>
        <p:blipFill rotWithShape="1">
          <a:blip r:embed="rId5">
            <a:extLst>
              <a:ext uri="{28A0092B-C50C-407E-A947-70E740481C1C}">
                <a14:useLocalDpi xmlns:a14="http://schemas.microsoft.com/office/drawing/2010/main" val="0"/>
              </a:ext>
            </a:extLst>
          </a:blip>
          <a:srcRect l="5455" t="14426"/>
          <a:stretch/>
        </p:blipFill>
        <p:spPr>
          <a:xfrm>
            <a:off x="12450540" y="1831171"/>
            <a:ext cx="5614175" cy="3774753"/>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pic>
        <p:nvPicPr>
          <p:cNvPr id="16" name="Picture 15" descr="A river flowing through a small town&#10;&#10;Description automatically generated with medium confidence">
            <a:extLst>
              <a:ext uri="{FF2B5EF4-FFF2-40B4-BE49-F238E27FC236}">
                <a16:creationId xmlns:a16="http://schemas.microsoft.com/office/drawing/2014/main" id="{DF8CE342-B4AE-1858-C677-5B1AF870F2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2450540" y="5932966"/>
            <a:ext cx="5402140" cy="4051605"/>
          </a:xfrm>
          <a:prstGeom prst="rect">
            <a:avLst/>
          </a:prstGeom>
        </p:spPr>
      </p:pic>
      <p:pic>
        <p:nvPicPr>
          <p:cNvPr id="18" name="Picture 17" descr="Stormwater drain.jpg">
            <a:extLst>
              <a:ext uri="{FF2B5EF4-FFF2-40B4-BE49-F238E27FC236}">
                <a16:creationId xmlns:a16="http://schemas.microsoft.com/office/drawing/2014/main" id="{622C392B-ABF7-C619-D8E1-109D5BABDF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8383" y="1831171"/>
            <a:ext cx="6680824" cy="4442037"/>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19" name="Title 1">
            <a:extLst>
              <a:ext uri="{FF2B5EF4-FFF2-40B4-BE49-F238E27FC236}">
                <a16:creationId xmlns:a16="http://schemas.microsoft.com/office/drawing/2014/main" id="{0793A870-BCD4-BE40-7938-BF6D8891EAD3}"/>
              </a:ext>
            </a:extLst>
          </p:cNvPr>
          <p:cNvSpPr txBox="1">
            <a:spLocks/>
          </p:cNvSpPr>
          <p:nvPr/>
        </p:nvSpPr>
        <p:spPr>
          <a:xfrm>
            <a:off x="6400800" y="6815768"/>
            <a:ext cx="5486400" cy="1143000"/>
          </a:xfrm>
          <a:prstGeom prst="rect">
            <a:avLst/>
          </a:prstGeom>
        </p:spPr>
        <p:txBody>
          <a:bodyPr/>
          <a:lstStyle>
            <a:lvl1pPr eaLnBrk="1" hangingPunct="1">
              <a:defRPr>
                <a:latin typeface="+mj-lt"/>
                <a:ea typeface="+mj-ea"/>
                <a:cs typeface="+mj-cs"/>
              </a:defRPr>
            </a:lvl1pPr>
          </a:lstStyle>
          <a:p>
            <a:pPr algn="ctr"/>
            <a:r>
              <a:rPr lang="en-US" sz="5400" b="1">
                <a:solidFill>
                  <a:srgbClr val="002776"/>
                </a:solidFill>
              </a:rPr>
              <a:t>To our rivers, lakes, and natural environment.</a:t>
            </a:r>
            <a:endParaRPr lang="en-US" sz="5400" b="1" kern="0">
              <a:solidFill>
                <a:srgbClr val="002776"/>
              </a:solidFill>
            </a:endParaRPr>
          </a:p>
        </p:txBody>
      </p:sp>
    </p:spTree>
    <p:extLst>
      <p:ext uri="{BB962C8B-B14F-4D97-AF65-F5344CB8AC3E}">
        <p14:creationId xmlns:p14="http://schemas.microsoft.com/office/powerpoint/2010/main" val="122899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9144000" y="1614671"/>
            <a:ext cx="6477000" cy="1446550"/>
          </a:xfrm>
          <a:prstGeom prst="rect">
            <a:avLst/>
          </a:prstGeom>
          <a:noFill/>
        </p:spPr>
        <p:txBody>
          <a:bodyPr wrap="square" rtlCol="0">
            <a:spAutoFit/>
          </a:bodyPr>
          <a:lstStyle/>
          <a:p>
            <a:r>
              <a:rPr lang="en-US" sz="8800" b="1" dirty="0">
                <a:solidFill>
                  <a:schemeClr val="bg1"/>
                </a:solidFill>
                <a:latin typeface="Chiller" panose="04020404031007020602" pitchFamily="82" charset="0"/>
              </a:rPr>
              <a:t>Activities: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694232" y="-32627"/>
            <a:ext cx="16232931" cy="78076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a:t>
            </a:r>
            <a:endParaRPr lang="en-US" sz="7200" b="1" i="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694232" y="1372624"/>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9144000" y="3283214"/>
            <a:ext cx="8293395"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Clr>
                <a:schemeClr val="bg1"/>
              </a:buClr>
              <a:buNone/>
            </a:pPr>
            <a:r>
              <a:rPr lang="en-US" sz="4000" dirty="0">
                <a:solidFill>
                  <a:schemeClr val="bg1"/>
                </a:solidFill>
              </a:rPr>
              <a:t>Activity 1: </a:t>
            </a:r>
          </a:p>
          <a:p>
            <a:pPr marL="0" indent="0">
              <a:lnSpc>
                <a:spcPct val="90000"/>
              </a:lnSpc>
              <a:buClr>
                <a:schemeClr val="bg1"/>
              </a:buClr>
              <a:buNone/>
            </a:pPr>
            <a:r>
              <a:rPr lang="en-US" sz="4000" dirty="0">
                <a:solidFill>
                  <a:schemeClr val="bg1"/>
                </a:solidFill>
              </a:rPr>
              <a:t>Small student groups can do a Runoff &amp; Heat Scavenger Hunt.</a:t>
            </a:r>
          </a:p>
          <a:p>
            <a:pPr marL="0" indent="0">
              <a:lnSpc>
                <a:spcPct val="90000"/>
              </a:lnSpc>
              <a:buClr>
                <a:schemeClr val="bg1"/>
              </a:buClr>
              <a:buNone/>
            </a:pPr>
            <a:endParaRPr lang="en-US" sz="4000" dirty="0">
              <a:solidFill>
                <a:schemeClr val="bg1"/>
              </a:solidFill>
            </a:endParaRPr>
          </a:p>
          <a:p>
            <a:pPr marL="0" indent="0">
              <a:lnSpc>
                <a:spcPct val="90000"/>
              </a:lnSpc>
              <a:buClr>
                <a:schemeClr val="bg1"/>
              </a:buClr>
              <a:buNone/>
            </a:pPr>
            <a:r>
              <a:rPr lang="en-US" sz="4000" dirty="0">
                <a:solidFill>
                  <a:schemeClr val="bg1"/>
                </a:solidFill>
              </a:rPr>
              <a:t>Activity 2:</a:t>
            </a:r>
          </a:p>
          <a:p>
            <a:pPr marL="0" indent="0">
              <a:lnSpc>
                <a:spcPct val="90000"/>
              </a:lnSpc>
              <a:buClr>
                <a:schemeClr val="bg1"/>
              </a:buClr>
              <a:buNone/>
            </a:pPr>
            <a:r>
              <a:rPr lang="en-US" sz="4000" kern="0" dirty="0">
                <a:solidFill>
                  <a:schemeClr val="bg1"/>
                </a:solidFill>
              </a:rPr>
              <a:t>Simulate with a maze activity, urban runoff in a storm drain system.</a:t>
            </a:r>
            <a:endParaRPr lang="en-US" sz="4000" dirty="0">
              <a:solidFill>
                <a:schemeClr val="bg1"/>
              </a:solidFill>
            </a:endParaRPr>
          </a:p>
          <a:p>
            <a:pPr marL="0" indent="0">
              <a:lnSpc>
                <a:spcPct val="90000"/>
              </a:lnSpc>
              <a:buClr>
                <a:schemeClr val="bg1"/>
              </a:buClr>
              <a:buNone/>
            </a:pPr>
            <a:endParaRPr lang="en-US" sz="4000" dirty="0">
              <a:solidFill>
                <a:schemeClr val="bg1"/>
              </a:solidFill>
            </a:endParaRPr>
          </a:p>
        </p:txBody>
      </p:sp>
      <p:pic>
        <p:nvPicPr>
          <p:cNvPr id="9" name="Picture 8">
            <a:extLst>
              <a:ext uri="{FF2B5EF4-FFF2-40B4-BE49-F238E27FC236}">
                <a16:creationId xmlns:a16="http://schemas.microsoft.com/office/drawing/2014/main" id="{AD904BC1-3C1B-C169-4592-60BD9E381D56}"/>
              </a:ext>
            </a:extLst>
          </p:cNvPr>
          <p:cNvPicPr>
            <a:picLocks noChangeAspect="1"/>
          </p:cNvPicPr>
          <p:nvPr/>
        </p:nvPicPr>
        <p:blipFill rotWithShape="1">
          <a:blip r:embed="rId3"/>
          <a:srcRect l="74475" t="15696" r="13012" b="63027"/>
          <a:stretch/>
        </p:blipFill>
        <p:spPr>
          <a:xfrm>
            <a:off x="1020726" y="2414741"/>
            <a:ext cx="7435999" cy="7112027"/>
          </a:xfrm>
          <a:prstGeom prst="rect">
            <a:avLst/>
          </a:prstGeom>
        </p:spPr>
      </p:pic>
      <p:pic>
        <p:nvPicPr>
          <p:cNvPr id="5" name="Picture 2">
            <a:extLst>
              <a:ext uri="{FF2B5EF4-FFF2-40B4-BE49-F238E27FC236}">
                <a16:creationId xmlns:a16="http://schemas.microsoft.com/office/drawing/2014/main" id="{6B02767E-1B80-CCEC-FCB9-E08E66C18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pic>
        <p:nvPicPr>
          <p:cNvPr id="7" name="Picture 6" descr="A close up of an ostrich's head&#10;&#10;Description automatically generated">
            <a:extLst>
              <a:ext uri="{FF2B5EF4-FFF2-40B4-BE49-F238E27FC236}">
                <a16:creationId xmlns:a16="http://schemas.microsoft.com/office/drawing/2014/main" id="{A0052773-69C5-C995-1980-A0486B6F4465}"/>
              </a:ext>
            </a:extLst>
          </p:cNvPr>
          <p:cNvPicPr>
            <a:picLocks noChangeAspect="1"/>
          </p:cNvPicPr>
          <p:nvPr/>
        </p:nvPicPr>
        <p:blipFill>
          <a:blip r:embed="rId5" cstate="print">
            <a:extLst>
              <a:ext uri="{28A0092B-C50C-407E-A947-70E740481C1C}">
                <a14:useLocalDpi xmlns:a14="http://schemas.microsoft.com/office/drawing/2010/main" val="0"/>
              </a:ext>
            </a:extLst>
          </a:blip>
          <a:srcRect l="24793" t="51292" r="22200" b="2296"/>
          <a:stretch/>
        </p:blipFill>
        <p:spPr>
          <a:xfrm rot="18621539">
            <a:off x="15574273" y="201444"/>
            <a:ext cx="3386003" cy="3837708"/>
          </a:xfrm>
          <a:prstGeom prst="rect">
            <a:avLst/>
          </a:prstGeom>
        </p:spPr>
      </p:pic>
    </p:spTree>
    <p:extLst>
      <p:ext uri="{BB962C8B-B14F-4D97-AF65-F5344CB8AC3E}">
        <p14:creationId xmlns:p14="http://schemas.microsoft.com/office/powerpoint/2010/main" val="251287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375346"/>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61" y="476542"/>
            <a:ext cx="16866875" cy="141577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a:solidFill>
                  <a:srgbClr val="002776"/>
                </a:solidFill>
              </a:rPr>
              <a:t>Check out </a:t>
            </a:r>
            <a:r>
              <a:rPr lang="en-US" sz="7200" b="1">
                <a:solidFill>
                  <a:srgbClr val="00B050"/>
                </a:solidFill>
                <a:hlinkClick r:id="rId3">
                  <a:extLst>
                    <a:ext uri="{A12FA001-AC4F-418D-AE19-62706E023703}">
                      <ahyp:hlinkClr xmlns:ahyp="http://schemas.microsoft.com/office/drawing/2018/hyperlinkcolor" val="tx"/>
                    </a:ext>
                  </a:extLst>
                </a:hlinkClick>
              </a:rPr>
              <a:t>Green Stormwater Infrastructure</a:t>
            </a:r>
            <a:endParaRPr lang="en-US" sz="7200" b="1" kern="0">
              <a:solidFill>
                <a:srgbClr val="00B050"/>
              </a:solidFill>
            </a:endParaRPr>
          </a:p>
          <a:p>
            <a:pPr algn="ctr"/>
            <a:endParaRPr lang="en-US" sz="1400" b="1" kern="0">
              <a:solidFill>
                <a:srgbClr val="00B050"/>
              </a:solidFill>
            </a:endParaRPr>
          </a:p>
        </p:txBody>
      </p:sp>
      <p:sp>
        <p:nvSpPr>
          <p:cNvPr id="3" name="AutoShape 2">
            <a:extLst>
              <a:ext uri="{FF2B5EF4-FFF2-40B4-BE49-F238E27FC236}">
                <a16:creationId xmlns:a16="http://schemas.microsoft.com/office/drawing/2014/main" id="{650D7F75-0234-4654-0545-F1A3245FC0F1}"/>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sp>
        <p:nvSpPr>
          <p:cNvPr id="6" name="AutoShape 4">
            <a:extLst>
              <a:ext uri="{FF2B5EF4-FFF2-40B4-BE49-F238E27FC236}">
                <a16:creationId xmlns:a16="http://schemas.microsoft.com/office/drawing/2014/main" id="{DE188A52-892E-9C0A-75F1-6BC5BBE1BC33}"/>
              </a:ext>
            </a:extLst>
          </p:cNvPr>
          <p:cNvSpPr>
            <a:spLocks noChangeAspect="1" noChangeArrowheads="1"/>
          </p:cNvSpPr>
          <p:nvPr/>
        </p:nvSpPr>
        <p:spPr bwMode="auto">
          <a:xfrm>
            <a:off x="4231758" y="4991100"/>
            <a:ext cx="5064642" cy="50646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US"/>
          </a:p>
        </p:txBody>
      </p:sp>
      <p:pic>
        <p:nvPicPr>
          <p:cNvPr id="8" name="Picture 7">
            <a:extLst>
              <a:ext uri="{FF2B5EF4-FFF2-40B4-BE49-F238E27FC236}">
                <a16:creationId xmlns:a16="http://schemas.microsoft.com/office/drawing/2014/main" id="{20308CBB-FD1B-B3E0-9C31-E9652E638D6C}"/>
              </a:ext>
            </a:extLst>
          </p:cNvPr>
          <p:cNvPicPr>
            <a:picLocks noChangeAspect="1"/>
          </p:cNvPicPr>
          <p:nvPr/>
        </p:nvPicPr>
        <p:blipFill rotWithShape="1">
          <a:blip r:embed="rId4"/>
          <a:srcRect l="66520" t="9096" r="7771" b="57416"/>
          <a:stretch/>
        </p:blipFill>
        <p:spPr>
          <a:xfrm>
            <a:off x="0" y="2963833"/>
            <a:ext cx="9123949" cy="6685256"/>
          </a:xfrm>
          <a:prstGeom prst="rect">
            <a:avLst/>
          </a:prstGeom>
        </p:spPr>
      </p:pic>
      <p:pic>
        <p:nvPicPr>
          <p:cNvPr id="10" name="Picture 9">
            <a:extLst>
              <a:ext uri="{FF2B5EF4-FFF2-40B4-BE49-F238E27FC236}">
                <a16:creationId xmlns:a16="http://schemas.microsoft.com/office/drawing/2014/main" id="{CE9E9762-144C-1DCF-CA65-E1FB89644E61}"/>
              </a:ext>
            </a:extLst>
          </p:cNvPr>
          <p:cNvPicPr>
            <a:picLocks noChangeAspect="1"/>
          </p:cNvPicPr>
          <p:nvPr/>
        </p:nvPicPr>
        <p:blipFill rotWithShape="1">
          <a:blip r:embed="rId5"/>
          <a:srcRect l="60000" t="8889" r="13877" b="56876"/>
          <a:stretch/>
        </p:blipFill>
        <p:spPr>
          <a:xfrm>
            <a:off x="9296400" y="3020983"/>
            <a:ext cx="8991600" cy="6628107"/>
          </a:xfrm>
          <a:prstGeom prst="rect">
            <a:avLst/>
          </a:prstGeom>
        </p:spPr>
      </p:pic>
    </p:spTree>
    <p:extLst>
      <p:ext uri="{BB962C8B-B14F-4D97-AF65-F5344CB8AC3E}">
        <p14:creationId xmlns:p14="http://schemas.microsoft.com/office/powerpoint/2010/main" val="4272016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8743506" y="59923"/>
            <a:ext cx="8320678" cy="1569660"/>
          </a:xfrm>
          <a:prstGeom prst="rect">
            <a:avLst/>
          </a:prstGeom>
          <a:noFill/>
        </p:spPr>
        <p:txBody>
          <a:bodyPr wrap="square" rtlCol="0">
            <a:spAutoFit/>
          </a:bodyPr>
          <a:lstStyle/>
          <a:p>
            <a:pPr algn="ctr"/>
            <a:r>
              <a:rPr lang="en-US" sz="9600" b="1" dirty="0">
                <a:solidFill>
                  <a:schemeClr val="bg1"/>
                </a:solidFill>
                <a:latin typeface="Chiller" panose="04020404031007020602" pitchFamily="82" charset="0"/>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390932" y="2262515"/>
            <a:ext cx="6564199" cy="576196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390931" y="2928466"/>
            <a:ext cx="6564199" cy="4430059"/>
          </a:xfrm>
          <a:prstGeom prst="rect">
            <a:avLst/>
          </a:prstGeom>
          <a:noFill/>
        </p:spPr>
        <p:txBody>
          <a:bodyPr wrap="square">
            <a:spAutoFit/>
          </a:bodyPr>
          <a:lstStyle/>
          <a:p>
            <a:pPr marL="0" indent="0" algn="ctr">
              <a:lnSpc>
                <a:spcPts val="7500"/>
              </a:lnSpc>
              <a:buNone/>
            </a:pPr>
            <a:r>
              <a:rPr lang="en-US" sz="8800" b="1" dirty="0">
                <a:solidFill>
                  <a:srgbClr val="0033CC"/>
                </a:solidFill>
                <a:latin typeface="Chiller" panose="04020404031007020602" pitchFamily="82" charset="0"/>
              </a:rPr>
              <a:t>Systems and System Models</a:t>
            </a:r>
          </a:p>
          <a:p>
            <a:pPr marL="0" indent="0" algn="ctr">
              <a:buNone/>
            </a:pPr>
            <a:r>
              <a:rPr lang="en-US" sz="8800" b="1" dirty="0">
                <a:solidFill>
                  <a:srgbClr val="0033CC"/>
                </a:solidFill>
                <a:latin typeface="Chiller" panose="04020404031007020602" pitchFamily="82" charset="0"/>
              </a:rPr>
              <a:t>&amp;</a:t>
            </a:r>
          </a:p>
          <a:p>
            <a:pPr marL="0" indent="0" algn="ctr">
              <a:lnSpc>
                <a:spcPts val="7500"/>
              </a:lnSpc>
              <a:buNone/>
            </a:pPr>
            <a:r>
              <a:rPr lang="en-US" sz="8800" b="1" dirty="0">
                <a:solidFill>
                  <a:srgbClr val="0033CC"/>
                </a:solidFill>
                <a:latin typeface="Chiller" panose="04020404031007020602" pitchFamily="82" charset="0"/>
              </a:rPr>
              <a:t>Cause and Effect </a:t>
            </a:r>
          </a:p>
        </p:txBody>
      </p:sp>
      <p:sp>
        <p:nvSpPr>
          <p:cNvPr id="7" name="TextBox 6">
            <a:extLst>
              <a:ext uri="{FF2B5EF4-FFF2-40B4-BE49-F238E27FC236}">
                <a16:creationId xmlns:a16="http://schemas.microsoft.com/office/drawing/2014/main" id="{DB7A9D5B-299B-5B10-EAFC-111197472266}"/>
              </a:ext>
            </a:extLst>
          </p:cNvPr>
          <p:cNvSpPr txBox="1"/>
          <p:nvPr/>
        </p:nvSpPr>
        <p:spPr>
          <a:xfrm>
            <a:off x="7910624" y="1773346"/>
            <a:ext cx="9986442" cy="6740307"/>
          </a:xfrm>
          <a:prstGeom prst="rect">
            <a:avLst/>
          </a:prstGeom>
          <a:noFill/>
        </p:spPr>
        <p:txBody>
          <a:bodyPr wrap="square">
            <a:spAutoFit/>
          </a:bodyPr>
          <a:lstStyle/>
          <a:p>
            <a:pPr marL="685800" indent="-685800">
              <a:buFont typeface="Arial" panose="020B0604020202020204" pitchFamily="34" charset="0"/>
              <a:buChar char="•"/>
            </a:pPr>
            <a:r>
              <a:rPr lang="en-US" sz="4800" kern="0" dirty="0">
                <a:solidFill>
                  <a:schemeClr val="bg1"/>
                </a:solidFill>
              </a:rPr>
              <a:t>Now we know changes we make to the land affect the water and even the temperature within our watersheds.</a:t>
            </a:r>
          </a:p>
          <a:p>
            <a:pPr marL="1600200" lvl="2" indent="-685800">
              <a:buFont typeface="Wingdings" panose="05000000000000000000" pitchFamily="2" charset="2"/>
              <a:buChar char="Ø"/>
            </a:pPr>
            <a:r>
              <a:rPr lang="en-US" sz="4800" kern="0" dirty="0">
                <a:solidFill>
                  <a:schemeClr val="bg1"/>
                </a:solidFill>
              </a:rPr>
              <a:t>So how do those changes interact with the water in the water cycle and groundwater? </a:t>
            </a:r>
          </a:p>
          <a:p>
            <a:pPr marL="1600200" lvl="2" indent="-685800">
              <a:buFont typeface="Wingdings" panose="05000000000000000000" pitchFamily="2" charset="2"/>
              <a:buChar char="Ø"/>
            </a:pPr>
            <a:r>
              <a:rPr lang="en-US" sz="4800" kern="0" dirty="0">
                <a:solidFill>
                  <a:schemeClr val="bg1"/>
                </a:solidFill>
              </a:rPr>
              <a:t>Can we reduce the flow of runoff and contaminants?</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2422393" y="791948"/>
            <a:ext cx="3709466"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dirty="0">
                <a:solidFill>
                  <a:schemeClr val="bg1"/>
                </a:solidFill>
              </a:rPr>
              <a:t>Lesson 2</a:t>
            </a:r>
            <a:endParaRPr lang="en-US" sz="6000" b="1" kern="0" dirty="0">
              <a:solidFill>
                <a:schemeClr val="bg1"/>
              </a:solidFill>
            </a:endParaRPr>
          </a:p>
        </p:txBody>
      </p:sp>
      <p:pic>
        <p:nvPicPr>
          <p:cNvPr id="8" name="Picture 2">
            <a:extLst>
              <a:ext uri="{FF2B5EF4-FFF2-40B4-BE49-F238E27FC236}">
                <a16:creationId xmlns:a16="http://schemas.microsoft.com/office/drawing/2014/main" id="{52D996D1-4232-9DE3-1720-9EB989E5F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6167" y="8810595"/>
            <a:ext cx="1361551" cy="1230807"/>
          </a:xfrm>
          <a:prstGeom prst="rect">
            <a:avLst/>
          </a:prstGeom>
          <a:solidFill>
            <a:schemeClr val="bg1"/>
          </a:solidFill>
        </p:spPr>
      </p:pic>
    </p:spTree>
    <p:extLst>
      <p:ext uri="{BB962C8B-B14F-4D97-AF65-F5344CB8AC3E}">
        <p14:creationId xmlns:p14="http://schemas.microsoft.com/office/powerpoint/2010/main" val="1976375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254240" y="1106328"/>
            <a:ext cx="16250653" cy="1343025"/>
          </a:xfrm>
          <a:prstGeom prst="rect">
            <a:avLst/>
          </a:prstGeom>
        </p:spPr>
        <p:txBody>
          <a:bodyPr>
            <a:noAutofit/>
          </a:bodyPr>
          <a:lstStyle>
            <a:lvl1pPr eaLnBrk="1" hangingPunct="1">
              <a:defRPr>
                <a:latin typeface="+mj-lt"/>
                <a:ea typeface="+mj-ea"/>
                <a:cs typeface="+mj-cs"/>
              </a:defRPr>
            </a:lvl1pPr>
          </a:lstStyle>
          <a:p>
            <a:pPr algn="ctr"/>
            <a:r>
              <a:rPr lang="en-US" sz="8800" b="1" kern="0" dirty="0">
                <a:solidFill>
                  <a:srgbClr val="0C234B"/>
                </a:solidFill>
                <a:latin typeface="Chiller" panose="04020404031007020602" pitchFamily="82" charset="0"/>
              </a:rPr>
              <a:t>Now think about how this activity might play into the case file?</a:t>
            </a:r>
          </a:p>
        </p:txBody>
      </p:sp>
      <p:sp>
        <p:nvSpPr>
          <p:cNvPr id="2" name="Title 3">
            <a:extLst>
              <a:ext uri="{FF2B5EF4-FFF2-40B4-BE49-F238E27FC236}">
                <a16:creationId xmlns:a16="http://schemas.microsoft.com/office/drawing/2014/main" id="{E32B10E9-F976-F5A0-DAF1-F93279C8CDC0}"/>
              </a:ext>
            </a:extLst>
          </p:cNvPr>
          <p:cNvSpPr txBox="1">
            <a:spLocks/>
          </p:cNvSpPr>
          <p:nvPr/>
        </p:nvSpPr>
        <p:spPr>
          <a:xfrm>
            <a:off x="6348665" y="6246157"/>
            <a:ext cx="9384394"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dirty="0">
                <a:solidFill>
                  <a:srgbClr val="C00000"/>
                </a:solidFill>
              </a:rPr>
              <a:t>Provide Lead #3 after lesson</a:t>
            </a:r>
            <a:endParaRPr lang="en-US" sz="5400" b="1" kern="0" dirty="0">
              <a:solidFill>
                <a:srgbClr val="0C234B"/>
              </a:solidFill>
            </a:endParaRPr>
          </a:p>
        </p:txBody>
      </p:sp>
      <p:pic>
        <p:nvPicPr>
          <p:cNvPr id="4" name="Picture 3">
            <a:extLst>
              <a:ext uri="{FF2B5EF4-FFF2-40B4-BE49-F238E27FC236}">
                <a16:creationId xmlns:a16="http://schemas.microsoft.com/office/drawing/2014/main" id="{73BD620D-CC22-82B2-0B62-9A9A405EFA83}"/>
              </a:ext>
            </a:extLst>
          </p:cNvPr>
          <p:cNvPicPr>
            <a:picLocks noChangeAspect="1"/>
          </p:cNvPicPr>
          <p:nvPr/>
        </p:nvPicPr>
        <p:blipFill>
          <a:blip r:embed="rId3"/>
          <a:stretch>
            <a:fillRect/>
          </a:stretch>
        </p:blipFill>
        <p:spPr>
          <a:xfrm>
            <a:off x="725890" y="2879504"/>
            <a:ext cx="5244605" cy="6733307"/>
          </a:xfrm>
          <a:prstGeom prst="rect">
            <a:avLst/>
          </a:prstGeom>
        </p:spPr>
      </p:pic>
      <p:pic>
        <p:nvPicPr>
          <p:cNvPr id="8" name="Graphic 7">
            <a:extLst>
              <a:ext uri="{FF2B5EF4-FFF2-40B4-BE49-F238E27FC236}">
                <a16:creationId xmlns:a16="http://schemas.microsoft.com/office/drawing/2014/main" id="{ACB07F00-31EC-15DF-9545-FB8575FF677F}"/>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14362851" y="3420414"/>
            <a:ext cx="3199259" cy="2331504"/>
          </a:xfrm>
          <a:prstGeom prst="rect">
            <a:avLst/>
          </a:prstGeom>
        </p:spPr>
      </p:pic>
    </p:spTree>
    <p:extLst>
      <p:ext uri="{BB962C8B-B14F-4D97-AF65-F5344CB8AC3E}">
        <p14:creationId xmlns:p14="http://schemas.microsoft.com/office/powerpoint/2010/main" val="1747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27331"/>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a:t>
            </a:r>
            <a:endParaRPr lang="en-US" sz="7200" b="1" i="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1598114" y="1694426"/>
            <a:ext cx="9771321" cy="1143000"/>
          </a:xfrm>
          <a:prstGeom prst="rect">
            <a:avLst/>
          </a:prstGeom>
        </p:spPr>
        <p:txBody>
          <a:bodyPr/>
          <a:lstStyle>
            <a:lvl1pPr eaLnBrk="1" hangingPunct="1">
              <a:defRPr>
                <a:latin typeface="+mj-lt"/>
                <a:ea typeface="+mj-ea"/>
                <a:cs typeface="+mj-cs"/>
              </a:defRPr>
            </a:lvl1pPr>
          </a:lstStyle>
          <a:p>
            <a:pPr algn="ctr"/>
            <a:r>
              <a:rPr lang="en-US" sz="9600" b="1" dirty="0">
                <a:solidFill>
                  <a:srgbClr val="002776"/>
                </a:solidFill>
                <a:latin typeface="Chiller" panose="04020404031007020602" pitchFamily="82" charset="0"/>
              </a:rPr>
              <a:t>What is a Watershed?</a:t>
            </a:r>
            <a:endParaRPr lang="en-US" sz="9600" b="1" kern="0" dirty="0">
              <a:solidFill>
                <a:srgbClr val="002776"/>
              </a:solidFill>
              <a:latin typeface="Chiller" panose="04020404031007020602" pitchFamily="82" charset="0"/>
            </a:endParaRPr>
          </a:p>
        </p:txBody>
      </p:sp>
      <p:pic>
        <p:nvPicPr>
          <p:cNvPr id="5" name="Picture 4" descr="A map of a river&#10;&#10;Description automatically generated">
            <a:extLst>
              <a:ext uri="{FF2B5EF4-FFF2-40B4-BE49-F238E27FC236}">
                <a16:creationId xmlns:a16="http://schemas.microsoft.com/office/drawing/2014/main" id="{237CAC54-1CF7-341E-EDE1-22959D20E15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33145"/>
          <a:stretch/>
        </p:blipFill>
        <p:spPr>
          <a:xfrm>
            <a:off x="606056" y="3401027"/>
            <a:ext cx="11755439" cy="5917090"/>
          </a:xfrm>
          <a:prstGeom prst="rect">
            <a:avLst/>
          </a:prstGeom>
        </p:spPr>
      </p:pic>
      <p:sp>
        <p:nvSpPr>
          <p:cNvPr id="6" name="TextBox 5">
            <a:extLst>
              <a:ext uri="{FF2B5EF4-FFF2-40B4-BE49-F238E27FC236}">
                <a16:creationId xmlns:a16="http://schemas.microsoft.com/office/drawing/2014/main" id="{68DBD109-2CA1-5D8A-9F6E-F90AE108BC9A}"/>
              </a:ext>
            </a:extLst>
          </p:cNvPr>
          <p:cNvSpPr txBox="1"/>
          <p:nvPr/>
        </p:nvSpPr>
        <p:spPr>
          <a:xfrm>
            <a:off x="12939177" y="2233391"/>
            <a:ext cx="5418434" cy="4708981"/>
          </a:xfrm>
          <a:prstGeom prst="rect">
            <a:avLst/>
          </a:prstGeom>
          <a:noFill/>
        </p:spPr>
        <p:txBody>
          <a:bodyPr wrap="square" rtlCol="0">
            <a:spAutoFit/>
          </a:bodyPr>
          <a:lstStyle/>
          <a:p>
            <a:pPr lvl="0" algn="ctr">
              <a:spcBef>
                <a:spcPct val="20000"/>
              </a:spcBef>
              <a:buClr>
                <a:srgbClr val="1F497D">
                  <a:lumMod val="75000"/>
                </a:srgbClr>
              </a:buClr>
            </a:pPr>
            <a:r>
              <a:rPr lang="en-US" sz="6000" b="1" dirty="0">
                <a:solidFill>
                  <a:srgbClr val="002776"/>
                </a:solidFill>
                <a:latin typeface="Arial" pitchFamily="34" charset="0"/>
                <a:cs typeface="Arial" pitchFamily="34" charset="0"/>
              </a:rPr>
              <a:t>A </a:t>
            </a:r>
            <a:r>
              <a:rPr lang="en-US" sz="6000" b="1" u="sng" dirty="0">
                <a:solidFill>
                  <a:srgbClr val="C00000"/>
                </a:solidFill>
                <a:latin typeface="Arial" pitchFamily="34" charset="0"/>
                <a:cs typeface="Arial" pitchFamily="34" charset="0"/>
              </a:rPr>
              <a:t>watershed</a:t>
            </a:r>
            <a:r>
              <a:rPr lang="en-US" sz="6000" b="1" dirty="0">
                <a:solidFill>
                  <a:srgbClr val="002776"/>
                </a:solidFill>
                <a:latin typeface="Arial" pitchFamily="34" charset="0"/>
                <a:cs typeface="Arial" pitchFamily="34" charset="0"/>
              </a:rPr>
              <a:t> is: a land area that DRAINS to the low points. </a:t>
            </a:r>
          </a:p>
        </p:txBody>
      </p:sp>
      <p:pic>
        <p:nvPicPr>
          <p:cNvPr id="7" name="Picture 6" descr="A close up of an ostrich's head&#10;&#10;Description automatically generated">
            <a:extLst>
              <a:ext uri="{FF2B5EF4-FFF2-40B4-BE49-F238E27FC236}">
                <a16:creationId xmlns:a16="http://schemas.microsoft.com/office/drawing/2014/main" id="{D4E05DE1-10B8-19C7-AC69-6B4FDD62806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67444" y1="42607" x2="62089" y2="48267"/>
                        <a14:backgroundMark x1="62089" y1="48267" x2="46867" y2="77659"/>
                        <a14:backgroundMark x1="46867" y1="77659" x2="62511" y2="62844"/>
                        <a14:backgroundMark x1="62511" y1="62844" x2="67133" y2="52385"/>
                        <a14:backgroundMark x1="67133" y1="52385" x2="69644" y2="58785"/>
                        <a14:backgroundMark x1="69644" y1="58785" x2="62111" y2="72207"/>
                        <a14:backgroundMark x1="62111" y1="72207" x2="65889" y2="62222"/>
                        <a14:backgroundMark x1="65889" y1="62222" x2="63378" y2="57244"/>
                        <a14:backgroundMark x1="63378" y1="57244" x2="59333" y2="69067"/>
                        <a14:backgroundMark x1="59333" y1="69067" x2="68867" y2="67081"/>
                        <a14:backgroundMark x1="68867" y1="67081" x2="71956" y2="5881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5303" t="8245" r="27975" b="13613"/>
          <a:stretch/>
        </p:blipFill>
        <p:spPr>
          <a:xfrm flipH="1">
            <a:off x="12869566" y="7401103"/>
            <a:ext cx="3309621" cy="2907038"/>
          </a:xfrm>
          <a:prstGeom prst="rect">
            <a:avLst/>
          </a:prstGeom>
        </p:spPr>
      </p:pic>
    </p:spTree>
    <p:extLst>
      <p:ext uri="{BB962C8B-B14F-4D97-AF65-F5344CB8AC3E}">
        <p14:creationId xmlns:p14="http://schemas.microsoft.com/office/powerpoint/2010/main" val="12023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0192870" y="1848778"/>
            <a:ext cx="4970929" cy="1323439"/>
          </a:xfrm>
          <a:prstGeom prst="rect">
            <a:avLst/>
          </a:prstGeom>
          <a:noFill/>
        </p:spPr>
        <p:txBody>
          <a:bodyPr wrap="square" rtlCol="0">
            <a:spAutoFit/>
          </a:bodyPr>
          <a:lstStyle/>
          <a:p>
            <a:r>
              <a:rPr lang="en-US" sz="8000" b="1" dirty="0">
                <a:solidFill>
                  <a:schemeClr val="bg1"/>
                </a:solidFill>
                <a:latin typeface="Chiller" panose="04020404031007020602" pitchFamily="82" charset="0"/>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734851" y="184676"/>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a:t>
            </a:r>
            <a:endParaRPr lang="en-US" sz="7200" b="1" i="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734851" y="1614671"/>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7C1B16B-0895-36FB-B616-B28672E9C14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200000">
            <a:off x="1657370" y="1701425"/>
            <a:ext cx="6230678" cy="8075715"/>
          </a:xfrm>
          <a:prstGeom prst="rect">
            <a:avLst/>
          </a:prstGeom>
          <a:ln w="38100" cap="sq">
            <a:solidFill>
              <a:srgbClr val="17375E"/>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9144000" y="3283214"/>
            <a:ext cx="8293395"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4000" b="1">
                <a:solidFill>
                  <a:schemeClr val="bg1"/>
                </a:solidFill>
              </a:rPr>
              <a:t>Key/Legend:</a:t>
            </a:r>
          </a:p>
          <a:p>
            <a:pPr marL="400050" lvl="1" indent="0">
              <a:lnSpc>
                <a:spcPct val="90000"/>
              </a:lnSpc>
              <a:buNone/>
            </a:pPr>
            <a:r>
              <a:rPr lang="en-US" sz="4000" b="1">
                <a:solidFill>
                  <a:schemeClr val="bg1"/>
                </a:solidFill>
              </a:rPr>
              <a:t>Ridges (along upfold) = </a:t>
            </a:r>
            <a:r>
              <a:rPr lang="en-US" sz="4000" b="1">
                <a:solidFill>
                  <a:schemeClr val="accent3">
                    <a:lumMod val="75000"/>
                  </a:schemeClr>
                </a:solidFill>
              </a:rPr>
              <a:t>Green</a:t>
            </a:r>
          </a:p>
          <a:p>
            <a:pPr marL="400050" lvl="1" indent="0">
              <a:lnSpc>
                <a:spcPct val="90000"/>
              </a:lnSpc>
              <a:buNone/>
            </a:pPr>
            <a:r>
              <a:rPr lang="en-US" sz="4000" b="1">
                <a:solidFill>
                  <a:schemeClr val="bg1"/>
                </a:solidFill>
              </a:rPr>
              <a:t>Valleys (along downfold) = </a:t>
            </a:r>
            <a:r>
              <a:rPr lang="en-US" sz="4000" b="1">
                <a:solidFill>
                  <a:schemeClr val="accent5"/>
                </a:solidFill>
              </a:rPr>
              <a:t>Blue</a:t>
            </a:r>
          </a:p>
          <a:p>
            <a:pPr marL="0" indent="0">
              <a:lnSpc>
                <a:spcPct val="90000"/>
              </a:lnSpc>
              <a:buNone/>
            </a:pPr>
            <a:endParaRPr lang="en-US" sz="4000" b="1"/>
          </a:p>
          <a:p>
            <a:pPr marL="0" indent="0">
              <a:lnSpc>
                <a:spcPct val="90000"/>
              </a:lnSpc>
              <a:buNone/>
            </a:pPr>
            <a:r>
              <a:rPr lang="en-US" sz="4000" b="1">
                <a:solidFill>
                  <a:schemeClr val="bg1"/>
                </a:solidFill>
              </a:rPr>
              <a:t>Optional: </a:t>
            </a:r>
          </a:p>
          <a:p>
            <a:pPr marL="400050" lvl="1" indent="0">
              <a:lnSpc>
                <a:spcPct val="90000"/>
              </a:lnSpc>
              <a:buNone/>
            </a:pPr>
            <a:r>
              <a:rPr lang="en-US" sz="4000" b="1">
                <a:solidFill>
                  <a:schemeClr val="bg1"/>
                </a:solidFill>
              </a:rPr>
              <a:t>Farms (colored area) = </a:t>
            </a:r>
            <a:r>
              <a:rPr lang="en-US" sz="4000" b="1">
                <a:solidFill>
                  <a:schemeClr val="accent6">
                    <a:lumMod val="50000"/>
                  </a:schemeClr>
                </a:solidFill>
              </a:rPr>
              <a:t>Brown</a:t>
            </a:r>
          </a:p>
          <a:p>
            <a:pPr marL="400050" lvl="1" indent="0">
              <a:lnSpc>
                <a:spcPct val="90000"/>
              </a:lnSpc>
              <a:buNone/>
            </a:pPr>
            <a:r>
              <a:rPr lang="en-US" sz="4000" b="1">
                <a:solidFill>
                  <a:schemeClr val="bg1"/>
                </a:solidFill>
              </a:rPr>
              <a:t>Old Mines (*) =</a:t>
            </a:r>
            <a:r>
              <a:rPr lang="en-US" sz="4000" b="1"/>
              <a:t> </a:t>
            </a:r>
            <a:r>
              <a:rPr lang="en-US" sz="4000" b="1">
                <a:solidFill>
                  <a:srgbClr val="FF0000"/>
                </a:solidFill>
              </a:rPr>
              <a:t>Red</a:t>
            </a:r>
          </a:p>
          <a:p>
            <a:pPr marL="400050" lvl="1" indent="0">
              <a:lnSpc>
                <a:spcPct val="90000"/>
              </a:lnSpc>
              <a:buNone/>
            </a:pPr>
            <a:r>
              <a:rPr lang="en-US" sz="4000" b="1">
                <a:solidFill>
                  <a:schemeClr val="bg1"/>
                </a:solidFill>
              </a:rPr>
              <a:t>Cities (#) = </a:t>
            </a:r>
            <a:r>
              <a:rPr lang="en-US" sz="4000" b="1">
                <a:solidFill>
                  <a:srgbClr val="7030A0"/>
                </a:solidFill>
              </a:rPr>
              <a:t>Purple</a:t>
            </a:r>
          </a:p>
          <a:p>
            <a:pPr marL="0" indent="0">
              <a:lnSpc>
                <a:spcPct val="90000"/>
              </a:lnSpc>
              <a:buNone/>
            </a:pPr>
            <a:endParaRPr lang="en-US" sz="3600" b="1"/>
          </a:p>
        </p:txBody>
      </p:sp>
    </p:spTree>
    <p:extLst>
      <p:ext uri="{BB962C8B-B14F-4D97-AF65-F5344CB8AC3E}">
        <p14:creationId xmlns:p14="http://schemas.microsoft.com/office/powerpoint/2010/main" val="122510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78330" y="1949673"/>
            <a:ext cx="9373744" cy="4524315"/>
          </a:xfrm>
          <a:prstGeom prst="rect">
            <a:avLst/>
          </a:prstGeom>
          <a:noFill/>
        </p:spPr>
        <p:txBody>
          <a:bodyPr wrap="square" rtlCol="0">
            <a:spAutoFit/>
          </a:bodyPr>
          <a:lstStyle/>
          <a:p>
            <a:pPr algn="ctr"/>
            <a:r>
              <a:rPr lang="en-US" sz="7200">
                <a:solidFill>
                  <a:srgbClr val="002776"/>
                </a:solidFill>
              </a:rPr>
              <a:t>What are we managing when we talk about watershed management?</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16064" y="74418"/>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Watershed Works</a:t>
            </a:r>
            <a:endParaRPr lang="en-US" sz="7200" b="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5" name="Content Placeholder 7" descr="A map of arizona with green and yellow colors&#10;&#10;Description automatically generated">
            <a:extLst>
              <a:ext uri="{FF2B5EF4-FFF2-40B4-BE49-F238E27FC236}">
                <a16:creationId xmlns:a16="http://schemas.microsoft.com/office/drawing/2014/main" id="{289348F2-072D-AF0A-BF3F-C10811617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1536" y="1668336"/>
            <a:ext cx="6396628" cy="8275305"/>
          </a:xfrm>
          <a:prstGeom prst="rect">
            <a:avLst/>
          </a:prstGeom>
        </p:spPr>
      </p:pic>
      <p:sp>
        <p:nvSpPr>
          <p:cNvPr id="8" name="TextBox 7">
            <a:extLst>
              <a:ext uri="{FF2B5EF4-FFF2-40B4-BE49-F238E27FC236}">
                <a16:creationId xmlns:a16="http://schemas.microsoft.com/office/drawing/2014/main" id="{3409C16C-B649-061C-FC79-DFD8544F3316}"/>
              </a:ext>
            </a:extLst>
          </p:cNvPr>
          <p:cNvSpPr txBox="1"/>
          <p:nvPr/>
        </p:nvSpPr>
        <p:spPr>
          <a:xfrm>
            <a:off x="578330" y="6894349"/>
            <a:ext cx="9373744" cy="2308324"/>
          </a:xfrm>
          <a:prstGeom prst="rect">
            <a:avLst/>
          </a:prstGeom>
          <a:noFill/>
        </p:spPr>
        <p:txBody>
          <a:bodyPr wrap="square" rtlCol="0">
            <a:spAutoFit/>
          </a:bodyPr>
          <a:lstStyle/>
          <a:p>
            <a:pPr algn="ctr"/>
            <a:r>
              <a:rPr lang="en-US" sz="7200">
                <a:solidFill>
                  <a:srgbClr val="002776"/>
                </a:solidFill>
              </a:rPr>
              <a:t>The </a:t>
            </a:r>
            <a:r>
              <a:rPr lang="en-US" sz="7200" u="sng">
                <a:solidFill>
                  <a:srgbClr val="C00000"/>
                </a:solidFill>
              </a:rPr>
              <a:t>land</a:t>
            </a:r>
            <a:r>
              <a:rPr lang="en-US" sz="7200">
                <a:solidFill>
                  <a:srgbClr val="002776"/>
                </a:solidFill>
              </a:rPr>
              <a:t> and </a:t>
            </a:r>
            <a:r>
              <a:rPr lang="en-US" sz="7200" u="sng">
                <a:solidFill>
                  <a:srgbClr val="C00000"/>
                </a:solidFill>
              </a:rPr>
              <a:t>water</a:t>
            </a:r>
            <a:r>
              <a:rPr lang="en-US" sz="7200">
                <a:solidFill>
                  <a:srgbClr val="002776"/>
                </a:solidFill>
              </a:rPr>
              <a:t> in that area.</a:t>
            </a:r>
          </a:p>
        </p:txBody>
      </p:sp>
      <p:pic>
        <p:nvPicPr>
          <p:cNvPr id="6" name="Graphic 5">
            <a:extLst>
              <a:ext uri="{FF2B5EF4-FFF2-40B4-BE49-F238E27FC236}">
                <a16:creationId xmlns:a16="http://schemas.microsoft.com/office/drawing/2014/main" id="{43863B01-495F-ECD4-47CE-2D2AE169DD12}"/>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376519" y="8022894"/>
            <a:ext cx="2635624" cy="1920747"/>
          </a:xfrm>
          <a:prstGeom prst="rect">
            <a:avLst/>
          </a:prstGeom>
        </p:spPr>
      </p:pic>
    </p:spTree>
    <p:extLst>
      <p:ext uri="{BB962C8B-B14F-4D97-AF65-F5344CB8AC3E}">
        <p14:creationId xmlns:p14="http://schemas.microsoft.com/office/powerpoint/2010/main" val="792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957208" y="2290768"/>
            <a:ext cx="16090232" cy="1171754"/>
          </a:xfrm>
          <a:prstGeom prst="rect">
            <a:avLst/>
          </a:prstGeom>
        </p:spPr>
        <p:txBody>
          <a:bodyPr>
            <a:noAutofit/>
          </a:bodyPr>
          <a:lstStyle>
            <a:lvl1pPr eaLnBrk="1" hangingPunct="1">
              <a:defRPr>
                <a:latin typeface="+mj-lt"/>
                <a:ea typeface="+mj-ea"/>
                <a:cs typeface="+mj-cs"/>
              </a:defRPr>
            </a:lvl1pPr>
          </a:lstStyle>
          <a:p>
            <a:pPr algn="ctr"/>
            <a:r>
              <a:rPr lang="en-US" sz="9600" b="1" i="1" kern="0" dirty="0">
                <a:solidFill>
                  <a:srgbClr val="002776"/>
                </a:solidFill>
                <a:latin typeface="Chiller" panose="04020404031007020602" pitchFamily="82" charset="0"/>
                <a:ea typeface="Calibri" panose="020F0502020204030204" pitchFamily="34" charset="0"/>
                <a:cs typeface="Calibri" panose="020F0502020204030204" pitchFamily="34" charset="0"/>
              </a:rPr>
              <a:t>Watersheds Work</a:t>
            </a:r>
            <a:endParaRPr lang="en-US" sz="9600" kern="0" dirty="0">
              <a:solidFill>
                <a:srgbClr val="002776"/>
              </a:solidFill>
              <a:latin typeface="Chiller" panose="04020404031007020602" pitchFamily="82"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3" y="4346912"/>
            <a:ext cx="15806883" cy="4524315"/>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does human impact on the land affect water and heat within a watershed?</a:t>
            </a:r>
          </a:p>
          <a:p>
            <a:pPr marL="857250" indent="-857250">
              <a:buFont typeface="Arial" panose="020B0604020202020204" pitchFamily="34" charset="0"/>
              <a:buChar char="•"/>
            </a:pPr>
            <a:r>
              <a:rPr lang="en-US" sz="5400" dirty="0">
                <a:solidFill>
                  <a:srgbClr val="002776"/>
                </a:solidFill>
              </a:rPr>
              <a:t>How can we reduce urban runoff and the flow of contaminants in water throughout a watershed?</a:t>
            </a:r>
          </a:p>
        </p:txBody>
      </p:sp>
      <p:sp>
        <p:nvSpPr>
          <p:cNvPr id="4" name="object 7">
            <a:extLst>
              <a:ext uri="{FF2B5EF4-FFF2-40B4-BE49-F238E27FC236}">
                <a16:creationId xmlns:a16="http://schemas.microsoft.com/office/drawing/2014/main" id="{CBBFA853-5499-90FB-BF0B-9900F7ABB867}"/>
              </a:ext>
            </a:extLst>
          </p:cNvPr>
          <p:cNvSpPr txBox="1">
            <a:spLocks/>
          </p:cNvSpPr>
          <p:nvPr/>
        </p:nvSpPr>
        <p:spPr>
          <a:xfrm>
            <a:off x="864222" y="15159"/>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dirty="0">
                <a:solidFill>
                  <a:srgbClr val="002776"/>
                </a:solidFill>
                <a:latin typeface="Chiller" panose="04020404031007020602" pitchFamily="82" charset="0"/>
              </a:rPr>
              <a:t>Lesson 2</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001003D7-A4C0-6300-DFDC-E10CAB9ACCBD}"/>
              </a:ext>
            </a:extLst>
          </p:cNvPr>
          <p:cNvCxnSpPr>
            <a:cxnSpLocks/>
          </p:cNvCxnSpPr>
          <p:nvPr/>
        </p:nvCxnSpPr>
        <p:spPr>
          <a:xfrm>
            <a:off x="864222" y="1406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5D790C22-C59E-72A9-A8DF-39A403FA3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pic>
        <p:nvPicPr>
          <p:cNvPr id="7" name="Graphic 6">
            <a:extLst>
              <a:ext uri="{FF2B5EF4-FFF2-40B4-BE49-F238E27FC236}">
                <a16:creationId xmlns:a16="http://schemas.microsoft.com/office/drawing/2014/main" id="{87CD49CB-5BF5-0EEA-BE2C-5B940210BF74}"/>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a:off x="13387663" y="1710893"/>
            <a:ext cx="3199259" cy="2331504"/>
          </a:xfrm>
          <a:prstGeom prst="rect">
            <a:avLst/>
          </a:prstGeom>
        </p:spPr>
      </p:pic>
      <p:pic>
        <p:nvPicPr>
          <p:cNvPr id="8" name="Graphic 7">
            <a:extLst>
              <a:ext uri="{FF2B5EF4-FFF2-40B4-BE49-F238E27FC236}">
                <a16:creationId xmlns:a16="http://schemas.microsoft.com/office/drawing/2014/main" id="{9621C0BA-CFC5-1246-4686-1C5AFB7D1A50}"/>
              </a:ext>
            </a:extLst>
          </p:cNvPr>
          <p:cNvPicPr>
            <a:picLocks noChangeAspect="1"/>
          </p:cNvPicPr>
          <p:nvPr/>
        </p:nvPicPr>
        <p:blipFill>
          <a:blip r:embed="rId4">
            <a:extLst>
              <a:ext uri="{96DAC541-7B7A-43D3-8B79-37D633B846F1}">
                <asvg:svgBlip xmlns:asvg="http://schemas.microsoft.com/office/drawing/2016/SVG/main" r:embed="rId5"/>
              </a:ext>
              <a:ext uri="{837473B0-CC2E-450A-ABE3-18F120FF3D39}">
                <a1611:picAttrSrcUrl xmlns:a1611="http://schemas.microsoft.com/office/drawing/2016/11/main" r:id="rId6"/>
              </a:ext>
            </a:extLst>
          </a:blip>
          <a:stretch>
            <a:fillRect/>
          </a:stretch>
        </p:blipFill>
        <p:spPr>
          <a:xfrm flipH="1">
            <a:off x="1701079" y="1710893"/>
            <a:ext cx="3199259" cy="2331504"/>
          </a:xfrm>
          <a:prstGeom prst="rect">
            <a:avLst/>
          </a:prstGeom>
        </p:spPr>
      </p:pic>
    </p:spTree>
    <p:extLst>
      <p:ext uri="{BB962C8B-B14F-4D97-AF65-F5344CB8AC3E}">
        <p14:creationId xmlns:p14="http://schemas.microsoft.com/office/powerpoint/2010/main" val="248938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73785"/>
            <a:ext cx="16807090" cy="916030"/>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a:t>
            </a:r>
            <a:r>
              <a:rPr lang="en-US" sz="7200" b="1" kern="0" dirty="0">
                <a:solidFill>
                  <a:srgbClr val="AB0520"/>
                </a:solidFill>
                <a:latin typeface="Chiller" panose="04020404031007020602" pitchFamily="82" charset="0"/>
              </a:rPr>
              <a:t> </a:t>
            </a:r>
            <a:endParaRPr lang="en-US" sz="7200" b="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3A0366D7-DE4B-6075-BE3E-B6D54899F3C7}"/>
              </a:ext>
            </a:extLst>
          </p:cNvPr>
          <p:cNvSpPr txBox="1">
            <a:spLocks/>
          </p:cNvSpPr>
          <p:nvPr/>
        </p:nvSpPr>
        <p:spPr>
          <a:xfrm>
            <a:off x="5089169" y="1605368"/>
            <a:ext cx="12834161" cy="1143000"/>
          </a:xfrm>
          <a:prstGeom prst="rect">
            <a:avLst/>
          </a:prstGeom>
        </p:spPr>
        <p:txBody>
          <a:bodyPr/>
          <a:lstStyle>
            <a:lvl1pPr eaLnBrk="1" hangingPunct="1">
              <a:defRPr>
                <a:latin typeface="+mj-lt"/>
                <a:ea typeface="+mj-ea"/>
                <a:cs typeface="+mj-cs"/>
              </a:defRPr>
            </a:lvl1pPr>
          </a:lstStyle>
          <a:p>
            <a:pPr algn="ctr"/>
            <a:r>
              <a:rPr lang="en-US" sz="8800" b="1" kern="0" dirty="0">
                <a:solidFill>
                  <a:srgbClr val="002776"/>
                </a:solidFill>
                <a:latin typeface="Chiller" panose="04020404031007020602" pitchFamily="82" charset="0"/>
              </a:rPr>
              <a:t>Following the Flow</a:t>
            </a:r>
          </a:p>
        </p:txBody>
      </p:sp>
      <p:sp>
        <p:nvSpPr>
          <p:cNvPr id="6" name="TextBox 5">
            <a:extLst>
              <a:ext uri="{FF2B5EF4-FFF2-40B4-BE49-F238E27FC236}">
                <a16:creationId xmlns:a16="http://schemas.microsoft.com/office/drawing/2014/main" id="{A4A78A99-CAD4-3BB0-E784-70ECDA29D4C9}"/>
              </a:ext>
            </a:extLst>
          </p:cNvPr>
          <p:cNvSpPr txBox="1"/>
          <p:nvPr/>
        </p:nvSpPr>
        <p:spPr>
          <a:xfrm>
            <a:off x="7081285" y="3111850"/>
            <a:ext cx="11206715" cy="4001095"/>
          </a:xfrm>
          <a:prstGeom prst="rect">
            <a:avLst/>
          </a:prstGeom>
          <a:noFill/>
        </p:spPr>
        <p:txBody>
          <a:bodyPr wrap="square">
            <a:spAutoFit/>
          </a:bodyPr>
          <a:lstStyle/>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When rain falls or when snow melts, does </a:t>
            </a:r>
            <a:r>
              <a:rPr lang="en-US" sz="4000" b="1" dirty="0">
                <a:solidFill>
                  <a:srgbClr val="002776"/>
                </a:solidFill>
                <a:latin typeface="Arial" panose="020B0604020202020204" pitchFamily="34" charset="0"/>
              </a:rPr>
              <a:t>the water </a:t>
            </a:r>
            <a:r>
              <a:rPr lang="en-US" sz="4000" b="1" i="0" dirty="0">
                <a:solidFill>
                  <a:srgbClr val="002776"/>
                </a:solidFill>
                <a:effectLst/>
                <a:latin typeface="Arial" panose="020B0604020202020204" pitchFamily="34" charset="0"/>
              </a:rPr>
              <a:t>just sit there? Or does it move? Why?</a:t>
            </a:r>
          </a:p>
          <a:p>
            <a:pPr marL="571500" indent="-571500">
              <a:buFont typeface="Wingdings" panose="05000000000000000000" pitchFamily="2" charset="2"/>
              <a:buChar char="Ø"/>
            </a:pPr>
            <a:endParaRPr lang="en-US" sz="1400" b="1" i="0" dirty="0">
              <a:solidFill>
                <a:srgbClr val="002776"/>
              </a:solidFill>
              <a:effectLst/>
              <a:latin typeface="Arial" panose="020B0604020202020204" pitchFamily="34" charset="0"/>
            </a:endParaRPr>
          </a:p>
          <a:p>
            <a:pPr marL="571500" indent="-571500">
              <a:buFont typeface="Wingdings" panose="05000000000000000000" pitchFamily="2" charset="2"/>
              <a:buChar char="Ø"/>
            </a:pPr>
            <a:r>
              <a:rPr lang="en-US" sz="4000" b="1" i="0" dirty="0">
                <a:solidFill>
                  <a:srgbClr val="002776"/>
                </a:solidFill>
                <a:effectLst/>
                <a:latin typeface="Arial" panose="020B0604020202020204" pitchFamily="34" charset="0"/>
              </a:rPr>
              <a:t>We </a:t>
            </a:r>
            <a:r>
              <a:rPr lang="en-US" sz="4000" b="1" dirty="0">
                <a:solidFill>
                  <a:srgbClr val="002776"/>
                </a:solidFill>
                <a:latin typeface="Arial" panose="020B0604020202020204" pitchFamily="34" charset="0"/>
              </a:rPr>
              <a:t>know</a:t>
            </a:r>
            <a:r>
              <a:rPr lang="en-US" sz="4000" b="1" i="0" dirty="0">
                <a:solidFill>
                  <a:srgbClr val="002776"/>
                </a:solidFill>
                <a:effectLst/>
                <a:latin typeface="Arial" panose="020B0604020202020204" pitchFamily="34" charset="0"/>
              </a:rPr>
              <a:t> some of it may percolate down through earth materials into the ground, but most of it flows downhill as what? </a:t>
            </a:r>
            <a:endParaRPr lang="en-US" sz="1200" b="1" i="0" dirty="0">
              <a:solidFill>
                <a:srgbClr val="002776"/>
              </a:solidFill>
              <a:effectLst/>
              <a:latin typeface="Arial" panose="020B0604020202020204" pitchFamily="34" charset="0"/>
            </a:endParaRPr>
          </a:p>
        </p:txBody>
      </p:sp>
      <p:pic>
        <p:nvPicPr>
          <p:cNvPr id="8194" name="Picture 2" descr="After a heavy rain, water runs downhill over the landscape.">
            <a:extLst>
              <a:ext uri="{FF2B5EF4-FFF2-40B4-BE49-F238E27FC236}">
                <a16:creationId xmlns:a16="http://schemas.microsoft.com/office/drawing/2014/main" id="{007F4D6F-BA6F-691F-7593-830FDE002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70" y="2636876"/>
            <a:ext cx="6470735" cy="491863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A112B14-9E80-503C-6D8D-D840CEA69697}"/>
              </a:ext>
            </a:extLst>
          </p:cNvPr>
          <p:cNvSpPr txBox="1"/>
          <p:nvPr/>
        </p:nvSpPr>
        <p:spPr>
          <a:xfrm>
            <a:off x="1320091" y="7728498"/>
            <a:ext cx="14160914" cy="2123658"/>
          </a:xfrm>
          <a:prstGeom prst="rect">
            <a:avLst/>
          </a:prstGeom>
          <a:noFill/>
        </p:spPr>
        <p:txBody>
          <a:bodyPr wrap="square" rtlCol="0">
            <a:spAutoFit/>
          </a:bodyPr>
          <a:lstStyle/>
          <a:p>
            <a:r>
              <a:rPr lang="en-US" sz="4400" b="1">
                <a:solidFill>
                  <a:srgbClr val="C00000"/>
                </a:solidFill>
                <a:latin typeface="Arial" panose="020B0604020202020204" pitchFamily="34" charset="0"/>
              </a:rPr>
              <a:t>Runoff is important as it keeps our rivers, lakes </a:t>
            </a:r>
          </a:p>
          <a:p>
            <a:r>
              <a:rPr lang="en-US" sz="4400" b="1">
                <a:solidFill>
                  <a:srgbClr val="C00000"/>
                </a:solidFill>
                <a:latin typeface="Arial" panose="020B0604020202020204" pitchFamily="34" charset="0"/>
              </a:rPr>
              <a:t>and groundwater flowing. But…?</a:t>
            </a:r>
            <a:endParaRPr lang="en-US" sz="4400" b="1" i="0">
              <a:solidFill>
                <a:srgbClr val="C00000"/>
              </a:solidFill>
              <a:effectLst/>
              <a:latin typeface="Arial" panose="020B0604020202020204" pitchFamily="34" charset="0"/>
            </a:endParaRPr>
          </a:p>
          <a:p>
            <a:endParaRPr lang="en-US" sz="4400">
              <a:solidFill>
                <a:srgbClr val="C00000"/>
              </a:solidFill>
            </a:endParaRPr>
          </a:p>
        </p:txBody>
      </p:sp>
      <p:pic>
        <p:nvPicPr>
          <p:cNvPr id="5" name="Picture 2">
            <a:extLst>
              <a:ext uri="{FF2B5EF4-FFF2-40B4-BE49-F238E27FC236}">
                <a16:creationId xmlns:a16="http://schemas.microsoft.com/office/drawing/2014/main" id="{8839B42E-E7B6-0960-8C8D-220CEF6D9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spTree>
    <p:extLst>
      <p:ext uri="{BB962C8B-B14F-4D97-AF65-F5344CB8AC3E}">
        <p14:creationId xmlns:p14="http://schemas.microsoft.com/office/powerpoint/2010/main" val="309274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2370493" y="1860231"/>
            <a:ext cx="13547014" cy="1569660"/>
          </a:xfrm>
          <a:prstGeom prst="rect">
            <a:avLst/>
          </a:prstGeom>
          <a:noFill/>
        </p:spPr>
        <p:txBody>
          <a:bodyPr wrap="square" rtlCol="0">
            <a:spAutoFit/>
          </a:bodyPr>
          <a:lstStyle/>
          <a:p>
            <a:r>
              <a:rPr lang="en-US" sz="9600" b="1" dirty="0">
                <a:solidFill>
                  <a:schemeClr val="bg1"/>
                </a:solidFill>
                <a:latin typeface="Chiller" panose="04020404031007020602" pitchFamily="82" charset="0"/>
              </a:rPr>
              <a:t>What’s on the surface matters</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19765"/>
            <a:ext cx="16559556" cy="1089019"/>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kern="0" dirty="0">
                <a:solidFill>
                  <a:srgbClr val="AB0520"/>
                </a:solidFill>
                <a:latin typeface="Chiller" panose="04020404031007020602" pitchFamily="82" charset="0"/>
              </a:rPr>
              <a:t>Watershed: </a:t>
            </a:r>
            <a:r>
              <a:rPr lang="en-US" sz="7200" b="1" i="1" kern="0" dirty="0">
                <a:solidFill>
                  <a:srgbClr val="AB0520"/>
                </a:solidFill>
                <a:latin typeface="Chiller" panose="04020404031007020602" pitchFamily="82" charset="0"/>
              </a:rPr>
              <a:t>Watersheds Work </a:t>
            </a:r>
            <a:endParaRPr lang="en-US" sz="7200" b="1" dirty="0">
              <a:solidFill>
                <a:schemeClr val="bg1"/>
              </a:solidFill>
              <a:latin typeface="Chiller" panose="04020404031007020602" pitchFamily="82" charset="0"/>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9E888EBC-E77F-24A2-E585-F3F8EDF8F236}"/>
              </a:ext>
            </a:extLst>
          </p:cNvPr>
          <p:cNvSpPr txBox="1">
            <a:spLocks/>
          </p:cNvSpPr>
          <p:nvPr/>
        </p:nvSpPr>
        <p:spPr>
          <a:xfrm>
            <a:off x="2884401" y="3611524"/>
            <a:ext cx="14768623" cy="3597780"/>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685800" indent="-685800">
              <a:buFont typeface="Arial" panose="020B0604020202020204" pitchFamily="34" charset="0"/>
              <a:buChar char="•"/>
            </a:pPr>
            <a:r>
              <a:rPr lang="en-US" sz="5400" kern="0">
                <a:solidFill>
                  <a:schemeClr val="bg1"/>
                </a:solidFill>
              </a:rPr>
              <a:t>What happens when rain falls on: </a:t>
            </a:r>
          </a:p>
          <a:p>
            <a:pPr marL="1892300" lvl="2" indent="-514350">
              <a:buFont typeface="Wingdings" panose="05000000000000000000" pitchFamily="2" charset="2"/>
              <a:buChar char="Ø"/>
            </a:pPr>
            <a:r>
              <a:rPr lang="en-US" sz="5400" kern="0">
                <a:solidFill>
                  <a:schemeClr val="bg1"/>
                </a:solidFill>
              </a:rPr>
              <a:t>  fields, meadows, and pastures? </a:t>
            </a:r>
          </a:p>
          <a:p>
            <a:pPr marL="1892300" lvl="2" indent="-514350">
              <a:buFont typeface="Wingdings" panose="05000000000000000000" pitchFamily="2" charset="2"/>
              <a:buChar char="Ø"/>
            </a:pPr>
            <a:r>
              <a:rPr lang="en-US" sz="5400" kern="0">
                <a:solidFill>
                  <a:schemeClr val="bg1"/>
                </a:solidFill>
              </a:rPr>
              <a:t>  a forest or woodland?</a:t>
            </a:r>
          </a:p>
          <a:p>
            <a:pPr marL="1892300" lvl="2" indent="-514350">
              <a:buFont typeface="Wingdings" panose="05000000000000000000" pitchFamily="2" charset="2"/>
              <a:buChar char="Ø"/>
            </a:pPr>
            <a:r>
              <a:rPr lang="en-US" sz="5400" kern="0">
                <a:solidFill>
                  <a:schemeClr val="bg1"/>
                </a:solidFill>
              </a:rPr>
              <a:t>  a desert landscape or dunes?</a:t>
            </a:r>
          </a:p>
          <a:p>
            <a:pPr marL="1892300" lvl="2" indent="-514350">
              <a:buFont typeface="Wingdings" panose="05000000000000000000" pitchFamily="2" charset="2"/>
              <a:buChar char="Ø"/>
            </a:pPr>
            <a:r>
              <a:rPr lang="en-US" sz="5400" kern="0">
                <a:solidFill>
                  <a:schemeClr val="bg1"/>
                </a:solidFill>
              </a:rPr>
              <a:t>  the city and suburbs? </a:t>
            </a:r>
          </a:p>
        </p:txBody>
      </p:sp>
      <p:pic>
        <p:nvPicPr>
          <p:cNvPr id="6" name="Picture 2">
            <a:extLst>
              <a:ext uri="{FF2B5EF4-FFF2-40B4-BE49-F238E27FC236}">
                <a16:creationId xmlns:a16="http://schemas.microsoft.com/office/drawing/2014/main" id="{89181275-3DE2-23EE-5891-69193C498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4589" y="7887668"/>
            <a:ext cx="2244667" cy="2029120"/>
          </a:xfrm>
          <a:prstGeom prst="rect">
            <a:avLst/>
          </a:prstGeom>
          <a:solidFill>
            <a:schemeClr val="bg1"/>
          </a:solidFill>
        </p:spPr>
      </p:pic>
      <p:pic>
        <p:nvPicPr>
          <p:cNvPr id="7" name="Picture 6">
            <a:extLst>
              <a:ext uri="{FF2B5EF4-FFF2-40B4-BE49-F238E27FC236}">
                <a16:creationId xmlns:a16="http://schemas.microsoft.com/office/drawing/2014/main" id="{BE993390-4883-E660-217F-230B987075F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34" b="92830" l="5160" r="92138">
                        <a14:foregroundMark x1="25799" y1="37358" x2="25799" y2="37358"/>
                        <a14:foregroundMark x1="5651" y1="42642" x2="5651" y2="42642"/>
                        <a14:foregroundMark x1="48157" y1="82264" x2="48157" y2="82264"/>
                        <a14:foregroundMark x1="36855" y1="78113" x2="36855" y2="78113"/>
                        <a14:foregroundMark x1="50860" y1="61887" x2="50860" y2="61887"/>
                        <a14:foregroundMark x1="48649" y1="68302" x2="48649" y2="68302"/>
                        <a14:foregroundMark x1="86241" y1="46038" x2="86241" y2="46038"/>
                        <a14:foregroundMark x1="92383" y1="46038" x2="92383" y2="46038"/>
                        <a14:foregroundMark x1="73710" y1="87547" x2="73710" y2="87547"/>
                        <a14:foregroundMark x1="77150" y1="92830" x2="77150" y2="92830"/>
                      </a14:backgroundRemoval>
                    </a14:imgEffect>
                  </a14:imgLayer>
                </a14:imgProps>
              </a:ext>
            </a:extLst>
          </a:blip>
          <a:stretch>
            <a:fillRect/>
          </a:stretch>
        </p:blipFill>
        <p:spPr>
          <a:xfrm>
            <a:off x="349625" y="7352586"/>
            <a:ext cx="4447916" cy="2896063"/>
          </a:xfrm>
          <a:prstGeom prst="rect">
            <a:avLst/>
          </a:prstGeom>
        </p:spPr>
      </p:pic>
    </p:spTree>
    <p:extLst>
      <p:ext uri="{BB962C8B-B14F-4D97-AF65-F5344CB8AC3E}">
        <p14:creationId xmlns:p14="http://schemas.microsoft.com/office/powerpoint/2010/main" val="677736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835FF-58DF-38F5-97E4-0EC2069148DE}"/>
              </a:ext>
            </a:extLst>
          </p:cNvPr>
          <p:cNvSpPr/>
          <p:nvPr/>
        </p:nvSpPr>
        <p:spPr>
          <a:xfrm>
            <a:off x="-170121" y="6286500"/>
            <a:ext cx="9297603"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B54E6E6-262F-3CE5-0299-6F0613E9BF31}"/>
              </a:ext>
            </a:extLst>
          </p:cNvPr>
          <p:cNvSpPr/>
          <p:nvPr/>
        </p:nvSpPr>
        <p:spPr>
          <a:xfrm>
            <a:off x="9127481" y="-46924"/>
            <a:ext cx="9330639" cy="425773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p:cNvSpPr txBox="1">
            <a:spLocks noGrp="1"/>
          </p:cNvSpPr>
          <p:nvPr>
            <p:ph type="title" idx="4294967295"/>
          </p:nvPr>
        </p:nvSpPr>
        <p:spPr>
          <a:xfrm>
            <a:off x="11690025" y="250661"/>
            <a:ext cx="4035425" cy="719138"/>
          </a:xfrm>
          <a:prstGeom prst="rect">
            <a:avLst/>
          </a:prstGeom>
        </p:spPr>
        <p:txBody>
          <a:bodyPr vert="horz" wrap="square" lIns="0" tIns="0" rIns="0" bIns="0" rtlCol="0">
            <a:noAutofit/>
          </a:bodyPr>
          <a:lstStyle/>
          <a:p>
            <a:pPr marL="12700" marR="5080">
              <a:lnSpc>
                <a:spcPct val="121900"/>
              </a:lnSpc>
              <a:spcBef>
                <a:spcPts val="95"/>
              </a:spcBef>
            </a:pPr>
            <a:r>
              <a:rPr lang="en-US" sz="7200" b="1" dirty="0">
                <a:solidFill>
                  <a:schemeClr val="bg1"/>
                </a:solidFill>
                <a:latin typeface="Chiller" panose="04020404031007020602" pitchFamily="82" charset="0"/>
              </a:rPr>
              <a:t>PERMEABLE</a:t>
            </a:r>
            <a:endParaRPr sz="7200" b="1" dirty="0">
              <a:solidFill>
                <a:schemeClr val="bg1"/>
              </a:solidFill>
              <a:latin typeface="Chiller" panose="04020404031007020602" pitchFamily="82" charset="0"/>
            </a:endParaRPr>
          </a:p>
        </p:txBody>
      </p:sp>
      <p:sp>
        <p:nvSpPr>
          <p:cNvPr id="8" name="object 8"/>
          <p:cNvSpPr txBox="1"/>
          <p:nvPr/>
        </p:nvSpPr>
        <p:spPr>
          <a:xfrm>
            <a:off x="9892713" y="1595103"/>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3000" b="1">
                <a:solidFill>
                  <a:schemeClr val="bg1"/>
                </a:solidFill>
              </a:rPr>
              <a:t>Water can sink in or percolate into the earth materials, where plants can use it, or it keeps traveling further down to reach groundwater (infiltration).</a:t>
            </a:r>
            <a:endParaRPr sz="3000" b="1">
              <a:solidFill>
                <a:schemeClr val="bg1"/>
              </a:solidFill>
              <a:latin typeface="Calibri" panose="020F0502020204030204" pitchFamily="34" charset="0"/>
              <a:cs typeface="Calibri" panose="020F0502020204030204" pitchFamily="34" charset="0"/>
            </a:endParaRPr>
          </a:p>
        </p:txBody>
      </p:sp>
      <p:sp>
        <p:nvSpPr>
          <p:cNvPr id="9" name="object 9"/>
          <p:cNvSpPr txBox="1"/>
          <p:nvPr/>
        </p:nvSpPr>
        <p:spPr>
          <a:xfrm>
            <a:off x="2226136" y="6755075"/>
            <a:ext cx="6006465" cy="646430"/>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7200" b="1" dirty="0">
                <a:solidFill>
                  <a:schemeClr val="bg1"/>
                </a:solidFill>
                <a:latin typeface="Chiller" panose="04020404031007020602" pitchFamily="82" charset="0"/>
                <a:cs typeface="Calibri" panose="020F0502020204030204" pitchFamily="34" charset="0"/>
              </a:rPr>
              <a:t>IMPERMEABLE</a:t>
            </a:r>
            <a:endParaRPr sz="7200" b="1" dirty="0">
              <a:solidFill>
                <a:schemeClr val="bg1"/>
              </a:solidFill>
              <a:latin typeface="Chiller" panose="04020404031007020602" pitchFamily="82" charset="0"/>
              <a:cs typeface="Calibri" panose="020F0502020204030204" pitchFamily="34" charset="0"/>
            </a:endParaRPr>
          </a:p>
        </p:txBody>
      </p:sp>
      <p:sp>
        <p:nvSpPr>
          <p:cNvPr id="10" name="object 10"/>
          <p:cNvSpPr txBox="1"/>
          <p:nvPr/>
        </p:nvSpPr>
        <p:spPr>
          <a:xfrm>
            <a:off x="829340" y="8106334"/>
            <a:ext cx="714225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a:solidFill>
                  <a:schemeClr val="bg1"/>
                </a:solidFill>
              </a:rPr>
              <a:t>Water cannot penetrate or percolate, but rather pools or runs off the surface. These are also called impervious surfaces. </a:t>
            </a:r>
            <a:endParaRPr lang="en-US" sz="3200" b="1">
              <a:solidFill>
                <a:schemeClr val="bg1"/>
              </a:solidFill>
              <a:latin typeface="Calibri" panose="020F0502020204030204" pitchFamily="34" charset="0"/>
              <a:cs typeface="Calibri" panose="020F0502020204030204" pitchFamily="34" charset="0"/>
            </a:endParaRPr>
          </a:p>
        </p:txBody>
      </p:sp>
      <p:pic>
        <p:nvPicPr>
          <p:cNvPr id="12" name="Picture 11" descr="Text&#10;&#10;Description automatically generated">
            <a:extLst>
              <a:ext uri="{FF2B5EF4-FFF2-40B4-BE49-F238E27FC236}">
                <a16:creationId xmlns:a16="http://schemas.microsoft.com/office/drawing/2014/main" id="{972BD619-D378-B945-9DD5-2A95B48C0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1580" y="9252585"/>
            <a:ext cx="1962760" cy="462915"/>
          </a:xfrm>
          <a:prstGeom prst="rect">
            <a:avLst/>
          </a:prstGeom>
        </p:spPr>
      </p:pic>
      <p:cxnSp>
        <p:nvCxnSpPr>
          <p:cNvPr id="11" name="Straight Connector 10">
            <a:extLst>
              <a:ext uri="{FF2B5EF4-FFF2-40B4-BE49-F238E27FC236}">
                <a16:creationId xmlns:a16="http://schemas.microsoft.com/office/drawing/2014/main" id="{CA3B2A39-D283-604F-870D-31A97E232506}"/>
              </a:ext>
            </a:extLst>
          </p:cNvPr>
          <p:cNvCxnSpPr/>
          <p:nvPr/>
        </p:nvCxnSpPr>
        <p:spPr>
          <a:xfrm>
            <a:off x="10109800" y="1595103"/>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4FBD2A-3CA2-A443-986F-6699D6133081}"/>
              </a:ext>
            </a:extLst>
          </p:cNvPr>
          <p:cNvCxnSpPr/>
          <p:nvPr/>
        </p:nvCxnSpPr>
        <p:spPr>
          <a:xfrm>
            <a:off x="605595" y="7938732"/>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E54E9F-A115-36EA-42ED-D29F25D6C6E2}"/>
              </a:ext>
            </a:extLst>
          </p:cNvPr>
          <p:cNvGrpSpPr/>
          <p:nvPr/>
        </p:nvGrpSpPr>
        <p:grpSpPr>
          <a:xfrm>
            <a:off x="-1" y="0"/>
            <a:ext cx="9144001" cy="6301322"/>
            <a:chOff x="-1" y="0"/>
            <a:chExt cx="9144001" cy="6301322"/>
          </a:xfrm>
        </p:grpSpPr>
        <p:grpSp>
          <p:nvGrpSpPr>
            <p:cNvPr id="6" name="Group 5">
              <a:extLst>
                <a:ext uri="{FF2B5EF4-FFF2-40B4-BE49-F238E27FC236}">
                  <a16:creationId xmlns:a16="http://schemas.microsoft.com/office/drawing/2014/main" id="{79E7B919-C617-EE6D-8678-A9364DCC09FA}"/>
                </a:ext>
              </a:extLst>
            </p:cNvPr>
            <p:cNvGrpSpPr/>
            <p:nvPr/>
          </p:nvGrpSpPr>
          <p:grpSpPr>
            <a:xfrm>
              <a:off x="-1" y="0"/>
              <a:ext cx="9144001" cy="4444293"/>
              <a:chOff x="-1" y="0"/>
              <a:chExt cx="9127483" cy="5215201"/>
            </a:xfrm>
          </p:grpSpPr>
          <p:pic>
            <p:nvPicPr>
              <p:cNvPr id="4" name="Picture 3" descr="cottonwood forest old.jpg">
                <a:extLst>
                  <a:ext uri="{FF2B5EF4-FFF2-40B4-BE49-F238E27FC236}">
                    <a16:creationId xmlns:a16="http://schemas.microsoft.com/office/drawing/2014/main" id="{D6B7F47C-7792-87AC-F0F7-4897B72323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875425" cy="5199810"/>
              </a:xfrm>
              <a:prstGeom prst="rect">
                <a:avLst/>
              </a:prstGeom>
            </p:spPr>
          </p:pic>
          <p:pic>
            <p:nvPicPr>
              <p:cNvPr id="5" name="Picture 4" descr="payson-az-forest-0810-x.jpg">
                <a:extLst>
                  <a:ext uri="{FF2B5EF4-FFF2-40B4-BE49-F238E27FC236}">
                    <a16:creationId xmlns:a16="http://schemas.microsoft.com/office/drawing/2014/main" id="{E7C60730-29CE-FBE0-2D35-D25D35C41EAC}"/>
                  </a:ext>
                </a:extLst>
              </p:cNvPr>
              <p:cNvPicPr>
                <a:picLocks noChangeAspect="1"/>
              </p:cNvPicPr>
              <p:nvPr/>
            </p:nvPicPr>
            <p:blipFill rotWithShape="1">
              <a:blip r:embed="rId5">
                <a:extLst>
                  <a:ext uri="{28A0092B-C50C-407E-A947-70E740481C1C}">
                    <a14:useLocalDpi xmlns:a14="http://schemas.microsoft.com/office/drawing/2010/main" val="0"/>
                  </a:ext>
                </a:extLst>
              </a:blip>
              <a:srcRect t="14712" r="23921" b="1913"/>
              <a:stretch/>
            </p:blipFill>
            <p:spPr>
              <a:xfrm>
                <a:off x="4382553" y="15391"/>
                <a:ext cx="4744929" cy="5199810"/>
              </a:xfrm>
              <a:prstGeom prst="rect">
                <a:avLst/>
              </a:prstGeom>
            </p:spPr>
          </p:pic>
        </p:grpSp>
        <p:pic>
          <p:nvPicPr>
            <p:cNvPr id="20" name="Picture 19" descr="A desert landscape with a tree and rocks&#10;&#10;Description automatically generated with medium confidence">
              <a:extLst>
                <a:ext uri="{FF2B5EF4-FFF2-40B4-BE49-F238E27FC236}">
                  <a16:creationId xmlns:a16="http://schemas.microsoft.com/office/drawing/2014/main" id="{AD875D0B-92CE-A481-2143-7B3CD4712493}"/>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50000" r="9637" b="11220"/>
            <a:stretch/>
          </p:blipFill>
          <p:spPr>
            <a:xfrm>
              <a:off x="1807" y="3688273"/>
              <a:ext cx="9136687" cy="2613049"/>
            </a:xfrm>
            <a:prstGeom prst="rect">
              <a:avLst/>
            </a:prstGeom>
          </p:spPr>
        </p:pic>
      </p:grpSp>
      <p:pic>
        <p:nvPicPr>
          <p:cNvPr id="23" name="Picture 22" descr="parking lot.jpg">
            <a:extLst>
              <a:ext uri="{FF2B5EF4-FFF2-40B4-BE49-F238E27FC236}">
                <a16:creationId xmlns:a16="http://schemas.microsoft.com/office/drawing/2014/main" id="{ADB10BC7-90E2-14FE-A822-23E58DD788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7482" y="6945602"/>
            <a:ext cx="9160518" cy="3409950"/>
          </a:xfrm>
          <a:prstGeom prst="rect">
            <a:avLst/>
          </a:prstGeom>
        </p:spPr>
      </p:pic>
      <p:pic>
        <p:nvPicPr>
          <p:cNvPr id="17" name="Picture 16" descr="A stone stairs leading up to a building&#10;&#10;Description automatically generated">
            <a:extLst>
              <a:ext uri="{FF2B5EF4-FFF2-40B4-BE49-F238E27FC236}">
                <a16:creationId xmlns:a16="http://schemas.microsoft.com/office/drawing/2014/main" id="{BEC7B25E-F0C3-60D5-CC0B-DA49FA3E288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12652"/>
          <a:stretch/>
        </p:blipFill>
        <p:spPr>
          <a:xfrm>
            <a:off x="9174686" y="4146699"/>
            <a:ext cx="6278525" cy="4113119"/>
          </a:xfrm>
          <a:prstGeom prst="rect">
            <a:avLst/>
          </a:prstGeom>
        </p:spPr>
      </p:pic>
      <p:pic>
        <p:nvPicPr>
          <p:cNvPr id="19" name="Picture 18" descr="A street with a stop sign with Beacon Hill in the background&#10;&#10;Description automatically generated">
            <a:extLst>
              <a:ext uri="{FF2B5EF4-FFF2-40B4-BE49-F238E27FC236}">
                <a16:creationId xmlns:a16="http://schemas.microsoft.com/office/drawing/2014/main" id="{52931ED9-438C-3DF4-F513-4E638B0B3ABD}"/>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37" t="12652" r="34666" b="-712"/>
          <a:stretch/>
        </p:blipFill>
        <p:spPr>
          <a:xfrm>
            <a:off x="14460279" y="4173160"/>
            <a:ext cx="3825914" cy="4146698"/>
          </a:xfrm>
          <a:prstGeom prst="rect">
            <a:avLst/>
          </a:prstGeom>
        </p:spPr>
      </p:pic>
    </p:spTree>
    <p:extLst>
      <p:ext uri="{BB962C8B-B14F-4D97-AF65-F5344CB8AC3E}">
        <p14:creationId xmlns:p14="http://schemas.microsoft.com/office/powerpoint/2010/main" val="20673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002776"/>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970920" y="403978"/>
            <a:ext cx="18047365" cy="1785104"/>
          </a:xfrm>
          <a:prstGeom prst="rect">
            <a:avLst/>
          </a:prstGeom>
          <a:noFill/>
        </p:spPr>
        <p:txBody>
          <a:bodyPr wrap="square" rtlCol="0">
            <a:spAutoFit/>
          </a:bodyPr>
          <a:lstStyle/>
          <a:p>
            <a:pPr algn="ctr"/>
            <a:r>
              <a:rPr lang="en-US" sz="11000" b="1" dirty="0">
                <a:solidFill>
                  <a:srgbClr val="0C234B"/>
                </a:solidFill>
                <a:latin typeface="Chiller" panose="04020404031007020602" pitchFamily="82" charset="0"/>
              </a:rPr>
              <a:t>Too Hot to Handle!</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561703" y="2902468"/>
            <a:ext cx="9241516" cy="341632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a:solidFill>
                  <a:srgbClr val="AB0520"/>
                </a:solidFill>
              </a:rPr>
              <a:t>What else happens when we have impermeable surfaces? </a:t>
            </a:r>
            <a:endParaRPr lang="en-US" sz="5400">
              <a:solidFill>
                <a:srgbClr val="002776"/>
              </a:solidFill>
            </a:endParaRPr>
          </a:p>
        </p:txBody>
      </p:sp>
      <p:pic>
        <p:nvPicPr>
          <p:cNvPr id="6" name="Picture 5" descr="A yellow and red text on a black background&#10;&#10;Description automatically generated">
            <a:extLst>
              <a:ext uri="{FF2B5EF4-FFF2-40B4-BE49-F238E27FC236}">
                <a16:creationId xmlns:a16="http://schemas.microsoft.com/office/drawing/2014/main" id="{0B76C712-75BC-E0FA-FD38-2EEA2F3CE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9" t="1601" r="7814" b="45106"/>
          <a:stretch/>
        </p:blipFill>
        <p:spPr>
          <a:xfrm>
            <a:off x="739521" y="-376402"/>
            <a:ext cx="4465674" cy="3639532"/>
          </a:xfrm>
          <a:prstGeom prst="rect">
            <a:avLst/>
          </a:prstGeom>
        </p:spPr>
      </p:pic>
      <p:pic>
        <p:nvPicPr>
          <p:cNvPr id="8" name="Picture 7" descr="A cartoon sun with glasses and a thermometer&#10;&#10;Description automatically generated">
            <a:extLst>
              <a:ext uri="{FF2B5EF4-FFF2-40B4-BE49-F238E27FC236}">
                <a16:creationId xmlns:a16="http://schemas.microsoft.com/office/drawing/2014/main" id="{767CE559-EEBF-2A94-D6C2-90593FCBAE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33" t="5354" r="15353" b="46707"/>
          <a:stretch/>
        </p:blipFill>
        <p:spPr>
          <a:xfrm>
            <a:off x="14501052" y="256085"/>
            <a:ext cx="3786948" cy="3435106"/>
          </a:xfrm>
          <a:prstGeom prst="rect">
            <a:avLst/>
          </a:prstGeom>
        </p:spPr>
      </p:pic>
      <p:pic>
        <p:nvPicPr>
          <p:cNvPr id="11266" name="Picture 2" descr="Earth's Radiation Balance">
            <a:extLst>
              <a:ext uri="{FF2B5EF4-FFF2-40B4-BE49-F238E27FC236}">
                <a16:creationId xmlns:a16="http://schemas.microsoft.com/office/drawing/2014/main" id="{9E4C4466-3C01-0391-C649-D0E28A25BD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 t="28332" r="19339" b="11792"/>
          <a:stretch/>
        </p:blipFill>
        <p:spPr bwMode="auto">
          <a:xfrm>
            <a:off x="1339702" y="6567844"/>
            <a:ext cx="6996223" cy="372422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sphalt Pavement: UHI Mitigation - Cooling Roadways">
            <a:extLst>
              <a:ext uri="{FF2B5EF4-FFF2-40B4-BE49-F238E27FC236}">
                <a16:creationId xmlns:a16="http://schemas.microsoft.com/office/drawing/2014/main" id="{B22A21DC-5CC9-95E4-93F7-4B09855CF2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5231"/>
          <a:stretch/>
        </p:blipFill>
        <p:spPr bwMode="auto">
          <a:xfrm>
            <a:off x="11270513" y="3843839"/>
            <a:ext cx="6306922" cy="6187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85A70D-1DF1-B607-688F-2B83201EA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0885" y="8128300"/>
            <a:ext cx="2244667" cy="2029120"/>
          </a:xfrm>
          <a:prstGeom prst="rect">
            <a:avLst/>
          </a:prstGeom>
          <a:solidFill>
            <a:schemeClr val="bg1"/>
          </a:solidFill>
        </p:spPr>
      </p:pic>
    </p:spTree>
    <p:extLst>
      <p:ext uri="{BB962C8B-B14F-4D97-AF65-F5344CB8AC3E}">
        <p14:creationId xmlns:p14="http://schemas.microsoft.com/office/powerpoint/2010/main" val="2569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out)">
                                      <p:cBhvr>
                                        <p:cTn id="7" dur="2000"/>
                                        <p:tgtEl>
                                          <p:spTgt spid="12290"/>
                                        </p:tgtEl>
                                      </p:cBhvr>
                                    </p:animEffect>
                                  </p:childTnLst>
                                </p:cTn>
                              </p:par>
                              <p:par>
                                <p:cTn id="8" presetID="16" presetClass="entr" presetSubtype="37"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barn(outVertical)">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2.xml><?xml version="1.0" encoding="utf-8"?>
<ds:datastoreItem xmlns:ds="http://schemas.openxmlformats.org/officeDocument/2006/customXml" ds:itemID="{E0BF862B-FA02-4CCA-8B74-D3AD61DC0810}">
  <ds:schemaRefs>
    <ds:schemaRef ds:uri="http://schemas.microsoft.com/office/infopath/2007/PartnerControls"/>
    <ds:schemaRef ds:uri="http://purl.org/dc/terms/"/>
    <ds:schemaRef ds:uri="http://purl.org/dc/elements/1.1/"/>
    <ds:schemaRef ds:uri="http://schemas.microsoft.com/office/2006/metadata/properties"/>
    <ds:schemaRef ds:uri="http://schemas.microsoft.com/office/2006/documentManagement/types"/>
    <ds:schemaRef ds:uri="4c0c0d17-4b53-4fe1-87da-aafe286d77c6"/>
    <ds:schemaRef ds:uri="http://schemas.openxmlformats.org/package/2006/metadata/core-properties"/>
    <ds:schemaRef ds:uri="caab5b98-1180-4965-b0d9-8844ff4f82e4"/>
    <ds:schemaRef ds:uri="http://www.w3.org/XML/1998/namespace"/>
    <ds:schemaRef ds:uri="http://purl.org/dc/dcmitype/"/>
  </ds:schemaRefs>
</ds:datastoreItem>
</file>

<file path=customXml/itemProps3.xml><?xml version="1.0" encoding="utf-8"?>
<ds:datastoreItem xmlns:ds="http://schemas.openxmlformats.org/officeDocument/2006/customXml" ds:itemID="{30EBD863-3CBA-4870-94CF-5A32545FBE97}"/>
</file>

<file path=docProps/app.xml><?xml version="1.0" encoding="utf-8"?>
<Properties xmlns="http://schemas.openxmlformats.org/officeDocument/2006/extended-properties" xmlns:vt="http://schemas.openxmlformats.org/officeDocument/2006/docPropsVTypes">
  <Template>UArizona Professional</Template>
  <TotalTime>491</TotalTime>
  <Words>1921</Words>
  <Application>Microsoft Office PowerPoint</Application>
  <PresentationFormat>Custom</PresentationFormat>
  <Paragraphs>162</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ＭＳ Ｐゴシック</vt:lpstr>
      <vt:lpstr>Arial</vt:lpstr>
      <vt:lpstr>Basic Commercial</vt:lpstr>
      <vt:lpstr>Calibri</vt:lpstr>
      <vt:lpstr>Chiller</vt:lpstr>
      <vt:lpstr>Google Sans</vt:lpstr>
      <vt:lpstr>Helvetica Neue</vt:lpstr>
      <vt:lpstr>Merriweather Web</vt:lpstr>
      <vt:lpstr>Source Sans Pro Web</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5</cp:revision>
  <dcterms:created xsi:type="dcterms:W3CDTF">2021-02-11T20:10:20Z</dcterms:created>
  <dcterms:modified xsi:type="dcterms:W3CDTF">2024-10-28T17:10:12Z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