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2"/>
  </p:notesMasterIdLst>
  <p:sldIdLst>
    <p:sldId id="349" r:id="rId5"/>
    <p:sldId id="350" r:id="rId6"/>
    <p:sldId id="427" r:id="rId7"/>
    <p:sldId id="351" r:id="rId8"/>
    <p:sldId id="424" r:id="rId9"/>
    <p:sldId id="426" r:id="rId10"/>
    <p:sldId id="428" r:id="rId11"/>
    <p:sldId id="419" r:id="rId12"/>
    <p:sldId id="355" r:id="rId13"/>
    <p:sldId id="422" r:id="rId14"/>
    <p:sldId id="381" r:id="rId15"/>
    <p:sldId id="385" r:id="rId16"/>
    <p:sldId id="383" r:id="rId17"/>
    <p:sldId id="377" r:id="rId18"/>
    <p:sldId id="389" r:id="rId19"/>
    <p:sldId id="371" r:id="rId20"/>
    <p:sldId id="414" r:id="rId21"/>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349"/>
            <p14:sldId id="350"/>
            <p14:sldId id="427"/>
            <p14:sldId id="351"/>
            <p14:sldId id="424"/>
            <p14:sldId id="426"/>
            <p14:sldId id="428"/>
            <p14:sldId id="419"/>
            <p14:sldId id="355"/>
            <p14:sldId id="422"/>
            <p14:sldId id="381"/>
            <p14:sldId id="385"/>
            <p14:sldId id="383"/>
            <p14:sldId id="377"/>
            <p14:sldId id="389"/>
            <p14:sldId id="371"/>
            <p14:sldId id="414"/>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50E5627F-8BEC-9F5F-6971-DACD0374D549}" name="Cavalli, Lorie - (lcavalli)" initials="C(" userId="S::lcavalli@arizona.edu::4d6118bf-e094-441b-a815-691a90ae3384"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3366FF"/>
    <a:srgbClr val="003399"/>
    <a:srgbClr val="336699"/>
    <a:srgbClr val="002776"/>
    <a:srgbClr val="FF9900"/>
    <a:srgbClr val="0000FF"/>
    <a:srgbClr val="AB0520"/>
    <a:srgbClr val="0066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988" y="52"/>
      </p:cViewPr>
      <p:guideLst>
        <p:guide orient="horz" pos="2880"/>
        <p:guide pos="5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9/30/2025</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ew.azwater.gov/am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all about helping students appreciate clean drinking water. </a:t>
            </a:r>
          </a:p>
        </p:txBody>
      </p:sp>
      <p:sp>
        <p:nvSpPr>
          <p:cNvPr id="4" name="Slide Number Placeholder 3"/>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130343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9505C"/>
                </a:solidFill>
                <a:effectLst/>
                <a:highlight>
                  <a:srgbClr val="FFFFFF"/>
                </a:highlight>
                <a:latin typeface="Source Sans Pro" panose="020B0503030403020204" pitchFamily="34" charset="0"/>
              </a:rPr>
              <a:t>It is like an invisible mark that shows how much water you use for all the things you do and things you use (direct water use and what you eat and wear). </a:t>
            </a:r>
          </a:p>
          <a:p>
            <a:pPr algn="l"/>
            <a:endParaRPr lang="en-US" b="1" i="0">
              <a:solidFill>
                <a:srgbClr val="49505C"/>
              </a:solidFill>
              <a:effectLst/>
              <a:highlight>
                <a:srgbClr val="FFFFFF"/>
              </a:highlight>
              <a:latin typeface="Source Sans Pro" panose="020B0503030403020204" pitchFamily="34" charset="0"/>
            </a:endParaRPr>
          </a:p>
          <a:p>
            <a:pPr algn="l"/>
            <a:r>
              <a:rPr lang="en-US" b="1" i="0">
                <a:solidFill>
                  <a:srgbClr val="49505C"/>
                </a:solidFill>
                <a:effectLst/>
                <a:highlight>
                  <a:srgbClr val="FFFFFF"/>
                </a:highlight>
                <a:latin typeface="Source Sans Pro" panose="020B0503030403020204" pitchFamily="34" charset="0"/>
              </a:rPr>
              <a:t>Blue Water Footprint: </a:t>
            </a:r>
            <a:r>
              <a:rPr lang="en-US" b="0" i="0">
                <a:solidFill>
                  <a:srgbClr val="49505C"/>
                </a:solidFill>
                <a:effectLst/>
                <a:highlight>
                  <a:srgbClr val="FFFFFF"/>
                </a:highlight>
                <a:latin typeface="Source Sans Pro" panose="020B0503030403020204" pitchFamily="34" charset="0"/>
              </a:rPr>
              <a:t>The amount of surface water and groundwater required (evaporated or used directly) to produce an item.</a:t>
            </a:r>
          </a:p>
          <a:p>
            <a:pPr algn="l"/>
            <a:r>
              <a:rPr lang="en-US" b="1" i="0">
                <a:solidFill>
                  <a:srgbClr val="49505C"/>
                </a:solidFill>
                <a:effectLst/>
                <a:highlight>
                  <a:srgbClr val="FFFFFF"/>
                </a:highlight>
                <a:latin typeface="Source Sans Pro" panose="020B0503030403020204" pitchFamily="34" charset="0"/>
              </a:rPr>
              <a:t>Green Water Footprint: </a:t>
            </a:r>
            <a:r>
              <a:rPr lang="en-US" b="0" i="0">
                <a:solidFill>
                  <a:srgbClr val="49505C"/>
                </a:solidFill>
                <a:effectLst/>
                <a:highlight>
                  <a:srgbClr val="FFFFFF"/>
                </a:highlight>
                <a:latin typeface="Source Sans Pro" panose="020B0503030403020204" pitchFamily="34" charset="0"/>
              </a:rPr>
              <a:t>The amount of rainwater required (evaporated or used directly) to make an item.</a:t>
            </a:r>
          </a:p>
          <a:p>
            <a:pPr algn="l"/>
            <a:r>
              <a:rPr lang="en-US" b="1" i="0">
                <a:solidFill>
                  <a:srgbClr val="49505C"/>
                </a:solidFill>
                <a:effectLst/>
                <a:highlight>
                  <a:srgbClr val="FFFFFF"/>
                </a:highlight>
                <a:latin typeface="Source Sans Pro" panose="020B0503030403020204" pitchFamily="34" charset="0"/>
              </a:rPr>
              <a:t>Grey Water Footprint: </a:t>
            </a:r>
            <a:r>
              <a:rPr lang="en-US" b="0" i="0">
                <a:solidFill>
                  <a:srgbClr val="49505C"/>
                </a:solidFill>
                <a:effectLst/>
                <a:highlight>
                  <a:srgbClr val="FFFFFF"/>
                </a:highlight>
                <a:latin typeface="Source Sans Pro" panose="020B0503030403020204" pitchFamily="34" charset="0"/>
              </a:rPr>
              <a:t>The amount of freshwater required to dilute the wastewater generated in manufacturing, in order to maintain water quality , as determined by state and local standards.</a:t>
            </a:r>
          </a:p>
          <a:p>
            <a:endParaRPr lang="en-US"/>
          </a:p>
          <a:p>
            <a:r>
              <a:rPr lang="en-US"/>
              <a:t>https://watercalculator.org/footprint/what-is-a-water-footprint/</a:t>
            </a:r>
          </a:p>
          <a:p>
            <a:endParaRPr lang="en-US"/>
          </a:p>
          <a:p>
            <a:r>
              <a:rPr lang="en-US"/>
              <a:t>There is also a lesson in the book you can do</a:t>
            </a:r>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3456280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Worksheets for your students to check their understanding of sustainability actions. And resources they can share with family and friends</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254192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a water steward is really about both… making good choices to practice water wise behaviors while also utilizing new technologies to make water use more efficient. This is how we can all help make a positive impact!</a:t>
            </a:r>
          </a:p>
        </p:txBody>
      </p:sp>
      <p:sp>
        <p:nvSpPr>
          <p:cNvPr id="4" name="Slide Number Placeholder 3"/>
          <p:cNvSpPr>
            <a:spLocks noGrp="1"/>
          </p:cNvSpPr>
          <p:nvPr>
            <p:ph type="sldNum" sz="quarter" idx="5"/>
          </p:nvPr>
        </p:nvSpPr>
        <p:spPr/>
        <p:txBody>
          <a:bodyPr/>
          <a:lstStyle/>
          <a:p>
            <a:fld id="{2C7B152A-EC10-0D42-BD0F-200D846462C9}" type="slidenum">
              <a:rPr lang="en-US" smtClean="0"/>
              <a:t>15</a:t>
            </a:fld>
            <a:endParaRPr lang="en-US"/>
          </a:p>
        </p:txBody>
      </p:sp>
    </p:spTree>
    <p:extLst>
      <p:ext uri="{BB962C8B-B14F-4D97-AF65-F5344CB8AC3E}">
        <p14:creationId xmlns:p14="http://schemas.microsoft.com/office/powerpoint/2010/main" val="2088174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hope! What do we notice in 1980? Passes the 1980 Groundwater Management Act… </a:t>
            </a:r>
          </a:p>
          <a:p>
            <a:endParaRPr lang="en-US"/>
          </a:p>
          <a:p>
            <a:r>
              <a:rPr lang="en-US"/>
              <a:t>1980 we had 2.7 million people but we were using over 9 million acre-feet of water </a:t>
            </a:r>
          </a:p>
          <a:p>
            <a:endParaRPr lang="en-US"/>
          </a:p>
          <a:p>
            <a:r>
              <a:rPr lang="en-US"/>
              <a:t>2019 we have over 7 million people and we are using under 7 million acre-feet of water – that is pretty incredible</a:t>
            </a:r>
          </a:p>
          <a:p>
            <a:endParaRPr lang="en-US"/>
          </a:p>
          <a:p>
            <a:r>
              <a:rPr lang="en-US" b="0" i="0">
                <a:solidFill>
                  <a:srgbClr val="FFFFFF"/>
                </a:solidFill>
                <a:effectLst/>
                <a:highlight>
                  <a:srgbClr val="EA7548"/>
                </a:highlight>
                <a:latin typeface="Roboto" panose="02000000000000000000" pitchFamily="2" charset="0"/>
              </a:rPr>
              <a:t>through significant investments in water conservation and infrastructure and the reuse of water, our water use is essentially the same as it was more than half a century ago.</a:t>
            </a:r>
          </a:p>
          <a:p>
            <a:endParaRPr lang="en-US" b="0" i="0">
              <a:solidFill>
                <a:srgbClr val="FFFFFF"/>
              </a:solidFill>
              <a:effectLst/>
              <a:highlight>
                <a:srgbClr val="EA7548"/>
              </a:highlight>
              <a:latin typeface="Roboto" panose="02000000000000000000" pitchFamily="2" charset="0"/>
            </a:endParaRPr>
          </a:p>
          <a:p>
            <a:r>
              <a:rPr lang="en-US" b="0" i="0">
                <a:solidFill>
                  <a:srgbClr val="FFFFFF"/>
                </a:solidFill>
                <a:effectLst/>
                <a:highlight>
                  <a:srgbClr val="EA7548"/>
                </a:highlight>
                <a:latin typeface="Roboto" panose="02000000000000000000" pitchFamily="2" charset="0"/>
              </a:rPr>
              <a:t>What is an acre foot of water? = enough water to cover an acre of land a foot deep = 326,000 gallons (about the size of a football field a foot deep). </a:t>
            </a:r>
          </a:p>
          <a:p>
            <a:r>
              <a:rPr lang="en-US" b="0" i="0">
                <a:solidFill>
                  <a:srgbClr val="FFFFFF"/>
                </a:solidFill>
                <a:effectLst/>
                <a:highlight>
                  <a:srgbClr val="EA7548"/>
                </a:highlight>
                <a:latin typeface="Roboto" panose="02000000000000000000" pitchFamily="2" charset="0"/>
              </a:rPr>
              <a:t>According to the ADWR – </a:t>
            </a:r>
            <a:r>
              <a:rPr lang="en-US" b="0" i="0">
                <a:solidFill>
                  <a:srgbClr val="000000"/>
                </a:solidFill>
                <a:effectLst/>
                <a:highlight>
                  <a:srgbClr val="FFFFFF"/>
                </a:highlight>
                <a:latin typeface="Roboto" panose="02000000000000000000" pitchFamily="2" charset="0"/>
              </a:rPr>
              <a:t>The average number of homes served annually by an acre-foot of water actually increases to 3.5 when all of </a:t>
            </a:r>
            <a:r>
              <a:rPr lang="en-US" b="0" i="0" u="none" strike="noStrike">
                <a:solidFill>
                  <a:srgbClr val="AA0000"/>
                </a:solidFill>
                <a:effectLst/>
                <a:highlight>
                  <a:srgbClr val="FFFFFF"/>
                </a:highlight>
                <a:latin typeface="Roboto" panose="02000000000000000000" pitchFamily="2" charset="0"/>
                <a:hlinkClick r:id="rId3"/>
              </a:rPr>
              <a:t>Arizona’s five “Active Management Areas”</a:t>
            </a:r>
            <a:r>
              <a:rPr lang="en-US" b="0" i="0">
                <a:solidFill>
                  <a:srgbClr val="000000"/>
                </a:solidFill>
                <a:effectLst/>
                <a:highlight>
                  <a:srgbClr val="FFFFFF"/>
                </a:highlight>
                <a:latin typeface="Roboto" panose="02000000000000000000" pitchFamily="2" charset="0"/>
              </a:rPr>
              <a:t> are taken into account. There are many variables but this is how cities look at development of new homes. </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16</a:t>
            </a:fld>
            <a:endParaRPr lang="en-US"/>
          </a:p>
        </p:txBody>
      </p:sp>
    </p:spTree>
    <p:extLst>
      <p:ext uri="{BB962C8B-B14F-4D97-AF65-F5344CB8AC3E}">
        <p14:creationId xmlns:p14="http://schemas.microsoft.com/office/powerpoint/2010/main" val="427557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212529"/>
                </a:solidFill>
              </a:rPr>
              <a:t>The Sun ultimately drives Earth's climate by emitting energy in the form of sunlight. Sunlight is solar radiation mostly in the form of visible and a smaller portion as </a:t>
            </a:r>
            <a:r>
              <a:rPr lang="en-US">
                <a:solidFill>
                  <a:srgbClr val="1B58A1"/>
                </a:solidFill>
              </a:rPr>
              <a:t>ultraviolet</a:t>
            </a:r>
            <a:r>
              <a:rPr lang="en-US">
                <a:solidFill>
                  <a:srgbClr val="212529"/>
                </a:solidFill>
              </a:rPr>
              <a:t> (UV) energy. This is also called shortwave radiation. The solar energy that has been absorbed by Earth's surface is then emitted in a different form. Since Earth is much cooler than the Sun, it emits weaker radiation with longer wavelengths, in the infrared range. Some of this infrared radiation passes through the atmosphere unimpeded, but the majority is absorbed by GHGs. As the concentrations of GHGs increase within the atmosphere, more infrared radiation is absorbed and less escapes directly to space, resulting in amplified warming. This is called the </a:t>
            </a:r>
            <a:r>
              <a:rPr lang="en-US">
                <a:solidFill>
                  <a:srgbClr val="1B58A1"/>
                </a:solidFill>
              </a:rPr>
              <a:t>Enhanced Greenhouse Effect</a:t>
            </a:r>
            <a:r>
              <a:rPr lang="en-US">
                <a:solidFill>
                  <a:srgbClr val="212529"/>
                </a:solidFill>
              </a:rPr>
              <a:t>.</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151010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DA1B-E34F-BA8E-8EE8-F6E77CCCF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1381D-9037-8BCC-4727-21646BBD8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F093B-778A-D5B7-7DB3-767B416785A1}"/>
              </a:ext>
            </a:extLst>
          </p:cNvPr>
          <p:cNvSpPr>
            <a:spLocks noGrp="1"/>
          </p:cNvSpPr>
          <p:nvPr>
            <p:ph type="body" idx="1"/>
          </p:nvPr>
        </p:nvSpPr>
        <p:spPr/>
        <p:txBody>
          <a:bodyPr/>
          <a:lstStyle/>
          <a:p>
            <a:pPr>
              <a:defRPr/>
            </a:pPr>
            <a:r>
              <a:rPr lang="en-US">
                <a:solidFill>
                  <a:srgbClr val="B50000"/>
                </a:solidFill>
              </a:rPr>
              <a:t>Carbon Dioxide (CO</a:t>
            </a:r>
            <a:r>
              <a:rPr lang="en-US" baseline="-25000">
                <a:solidFill>
                  <a:srgbClr val="B50000"/>
                </a:solidFill>
              </a:rPr>
              <a:t>2</a:t>
            </a:r>
            <a:r>
              <a:rPr lang="en-US">
                <a:solidFill>
                  <a:srgbClr val="B50000"/>
                </a:solidFill>
              </a:rPr>
              <a:t>)</a:t>
            </a:r>
            <a:r>
              <a:rPr lang="en-US">
                <a:solidFill>
                  <a:srgbClr val="212529"/>
                </a:solidFill>
              </a:rPr>
              <a:t> is a colorless, odorless gas consisting of molecules made up of two oxygen atoms and one carbon atom. Carbon dioxide is produced when an organic carbon compound (such as wood) or fossilized </a:t>
            </a:r>
            <a:r>
              <a:rPr lang="en-US">
                <a:solidFill>
                  <a:srgbClr val="1B58A1"/>
                </a:solidFill>
              </a:rPr>
              <a:t>organic matter</a:t>
            </a:r>
            <a:r>
              <a:rPr lang="en-US">
                <a:solidFill>
                  <a:srgbClr val="212529"/>
                </a:solidFill>
              </a:rPr>
              <a:t>, (such as coal, oil, or natural gas) is burned in the presence of oxygen.</a:t>
            </a:r>
            <a:endParaRPr lang="en-US"/>
          </a:p>
          <a:p>
            <a:r>
              <a:rPr lang="en-US">
                <a:solidFill>
                  <a:srgbClr val="B50000"/>
                </a:solidFill>
              </a:rPr>
              <a:t>Methane (CH</a:t>
            </a:r>
            <a:r>
              <a:rPr lang="en-US" baseline="-25000">
                <a:solidFill>
                  <a:srgbClr val="B50000"/>
                </a:solidFill>
              </a:rPr>
              <a:t>4</a:t>
            </a:r>
            <a:r>
              <a:rPr lang="en-US">
                <a:solidFill>
                  <a:srgbClr val="B50000"/>
                </a:solidFill>
              </a:rPr>
              <a:t>)</a:t>
            </a:r>
            <a:r>
              <a:rPr lang="en-US">
                <a:solidFill>
                  <a:srgbClr val="212529"/>
                </a:solidFill>
              </a:rPr>
              <a:t> is a colorless, odorless non-toxic gas consisting of molecules made up of four hydrogen atoms and one carbon atom. Methane is combustible, and it is the main constituent of natural gas-a fossil fuel. Human sources include the mining of fossil fuels and transportation of natural gas, digestive processes in ruminant animals such as cattle, rice paddies and the buried waste in landfills. </a:t>
            </a:r>
            <a:endParaRPr lang="en-US"/>
          </a:p>
          <a:p>
            <a:r>
              <a:rPr lang="en-US">
                <a:solidFill>
                  <a:srgbClr val="B50000"/>
                </a:solidFill>
              </a:rPr>
              <a:t>Nitrous oxide (N</a:t>
            </a:r>
            <a:r>
              <a:rPr lang="en-US" baseline="-25000">
                <a:solidFill>
                  <a:srgbClr val="B50000"/>
                </a:solidFill>
              </a:rPr>
              <a:t>2</a:t>
            </a:r>
            <a:r>
              <a:rPr lang="en-US">
                <a:solidFill>
                  <a:srgbClr val="B50000"/>
                </a:solidFill>
              </a:rPr>
              <a:t>O)</a:t>
            </a:r>
            <a:r>
              <a:rPr lang="en-US">
                <a:solidFill>
                  <a:srgbClr val="212529"/>
                </a:solidFill>
              </a:rPr>
              <a:t> is a colorless, non-flammable gas with a sweetish odor, commonly known as "laughing gas", and sometimes used as an anesthetic. Nitrous oxide is naturally produced in the oceans and in rainforests. Man-made sources of nitrous oxide include the use of fertilizers in agriculture, nylon and nitric acid production, cars with catalytic converters and the burning of organic matter.</a:t>
            </a:r>
            <a:endParaRPr lang="en-US"/>
          </a:p>
          <a:p>
            <a:r>
              <a:rPr lang="en-US">
                <a:solidFill>
                  <a:srgbClr val="B50000"/>
                </a:solidFill>
              </a:rPr>
              <a:t>Sulfur hexafluoride (SF</a:t>
            </a:r>
            <a:r>
              <a:rPr lang="en-US" baseline="-25000">
                <a:solidFill>
                  <a:srgbClr val="B50000"/>
                </a:solidFill>
              </a:rPr>
              <a:t>6</a:t>
            </a:r>
            <a:r>
              <a:rPr lang="en-US">
                <a:solidFill>
                  <a:srgbClr val="B50000"/>
                </a:solidFill>
              </a:rPr>
              <a:t>)</a:t>
            </a:r>
            <a:r>
              <a:rPr lang="en-US">
                <a:solidFill>
                  <a:srgbClr val="212529"/>
                </a:solidFill>
              </a:rPr>
              <a:t> is an extremely potent greenhouse gas. SF</a:t>
            </a:r>
            <a:r>
              <a:rPr lang="en-US" baseline="-25000">
                <a:solidFill>
                  <a:srgbClr val="212529"/>
                </a:solidFill>
              </a:rPr>
              <a:t>6</a:t>
            </a:r>
            <a:r>
              <a:rPr lang="en-US">
                <a:solidFill>
                  <a:srgbClr val="212529"/>
                </a:solidFill>
              </a:rPr>
              <a:t> is very persistent, with an atmospheric lifetime of more than a thousand years. SF</a:t>
            </a:r>
            <a:r>
              <a:rPr lang="en-US" baseline="-25000">
                <a:solidFill>
                  <a:srgbClr val="212529"/>
                </a:solidFill>
              </a:rPr>
              <a:t>6</a:t>
            </a:r>
            <a:r>
              <a:rPr lang="en-US">
                <a:solidFill>
                  <a:srgbClr val="212529"/>
                </a:solidFill>
              </a:rPr>
              <a:t> is human-made, and the primary user of SF</a:t>
            </a:r>
            <a:r>
              <a:rPr lang="en-US" baseline="-25000">
                <a:solidFill>
                  <a:srgbClr val="212529"/>
                </a:solidFill>
              </a:rPr>
              <a:t>6</a:t>
            </a:r>
            <a:r>
              <a:rPr lang="en-US">
                <a:solidFill>
                  <a:srgbClr val="212529"/>
                </a:solidFill>
              </a:rPr>
              <a:t> is the electric power industry. SF</a:t>
            </a:r>
            <a:r>
              <a:rPr lang="en-US" baseline="-25000">
                <a:solidFill>
                  <a:srgbClr val="212529"/>
                </a:solidFill>
              </a:rPr>
              <a:t>6</a:t>
            </a:r>
            <a:r>
              <a:rPr lang="en-US">
                <a:solidFill>
                  <a:srgbClr val="212529"/>
                </a:solidFill>
              </a:rPr>
              <a:t> is used extensively in high voltage circuit breakers and switchgear, and in the magnesium metal casting industry.</a:t>
            </a:r>
            <a:endParaRPr lang="en-US"/>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896A3BD3-B441-F40A-D402-23810CDA0E1C}"/>
              </a:ext>
            </a:extLst>
          </p:cNvPr>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1792255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5A412-CC04-21DD-3E5B-C51C54A93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A9F12-A903-B561-AB10-2864A609C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60A4A-FFE7-5C2C-22CB-588DFA4ABC6C}"/>
              </a:ext>
            </a:extLst>
          </p:cNvPr>
          <p:cNvSpPr>
            <a:spLocks noGrp="1"/>
          </p:cNvSpPr>
          <p:nvPr>
            <p:ph type="body" idx="1"/>
          </p:nvPr>
        </p:nvSpPr>
        <p:spPr/>
        <p:txBody>
          <a:bodyPr/>
          <a:lstStyle/>
          <a:p>
            <a:pPr>
              <a:defRPr/>
            </a:pPr>
            <a:r>
              <a:rPr lang="en-US" b="1">
                <a:solidFill>
                  <a:srgbClr val="002776"/>
                </a:solidFill>
                <a:latin typeface="Arial"/>
                <a:cs typeface="Arial"/>
              </a:rPr>
              <a:t>With climate change and extreme weather (drought and more precipitation or flooding in areas along with different temperatures introduced in regions) how might this affect waterborne diseases?</a:t>
            </a:r>
            <a:endParaRPr lang="en-US" b="1" i="0">
              <a:solidFill>
                <a:srgbClr val="002776"/>
              </a:solidFill>
              <a:effectLst/>
              <a:latin typeface="Arial" panose="020B0604020202020204" pitchFamily="34" charset="0"/>
              <a:cs typeface="Arial"/>
            </a:endParaRPr>
          </a:p>
          <a:p>
            <a:endParaRPr lang="en-US"/>
          </a:p>
        </p:txBody>
      </p:sp>
      <p:sp>
        <p:nvSpPr>
          <p:cNvPr id="4" name="Slide Number Placeholder 3">
            <a:extLst>
              <a:ext uri="{FF2B5EF4-FFF2-40B4-BE49-F238E27FC236}">
                <a16:creationId xmlns:a16="http://schemas.microsoft.com/office/drawing/2014/main" id="{C5E31592-1BD7-2347-82D6-37E6C0756917}"/>
              </a:ext>
            </a:extLst>
          </p:cNvPr>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261148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905" marR="265430">
              <a:spcBef>
                <a:spcPts val="0"/>
              </a:spcBef>
              <a:spcAft>
                <a:spcPts val="0"/>
              </a:spcAft>
            </a:pPr>
            <a:r>
              <a:rPr lang="en-US" sz="1800" b="0">
                <a:effectLst/>
                <a:latin typeface="Calibri" panose="020F0502020204030204" pitchFamily="34" charset="0"/>
                <a:ea typeface="Calibri" panose="020F0502020204030204" pitchFamily="34" charset="0"/>
              </a:rPr>
              <a:t>Pass out the additional case file leads that go with each lesson. We anticipate that students are then continuously adding to their MAP worksheet page and their initial argument page as they continue to make new discoveries. </a:t>
            </a:r>
            <a:endParaRPr lang="en-US" sz="1800" b="1">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83179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Also, you can think about how climate change and extremes mixed with human impacts within a watershed might compound these issues and create even more water quality and health problems. It is up to all of us to be problem solvers and to take care of our water. </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44973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1671836E-223B-8616-8EB1-58C57B8D5A23}"/>
            </a:ext>
          </a:extLst>
        </p:cNvPr>
        <p:cNvGrpSpPr/>
        <p:nvPr/>
      </p:nvGrpSpPr>
      <p:grpSpPr>
        <a:xfrm>
          <a:off x="0" y="0"/>
          <a:ext cx="0" cy="0"/>
          <a:chOff x="0" y="0"/>
          <a:chExt cx="0" cy="0"/>
        </a:xfrm>
      </p:grpSpPr>
      <p:sp>
        <p:nvSpPr>
          <p:cNvPr id="307" name="Google Shape;307;g78d9035bb8_12_4:notes">
            <a:extLst>
              <a:ext uri="{FF2B5EF4-FFF2-40B4-BE49-F238E27FC236}">
                <a16:creationId xmlns:a16="http://schemas.microsoft.com/office/drawing/2014/main" id="{E44D5346-B332-4FAD-F930-C9604BC0A2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a:extLst>
              <a:ext uri="{FF2B5EF4-FFF2-40B4-BE49-F238E27FC236}">
                <a16:creationId xmlns:a16="http://schemas.microsoft.com/office/drawing/2014/main" id="{A23B2C6C-5255-FAFB-70A5-F0B1476358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55905" marR="265430" lvl="0" indent="0" algn="l" defTabSz="914400" rtl="0" eaLnBrk="1" fontAlgn="auto" latinLnBrk="0" hangingPunct="1">
              <a:lnSpc>
                <a:spcPct val="100000"/>
              </a:lnSpc>
              <a:spcBef>
                <a:spcPts val="0"/>
              </a:spcBef>
              <a:spcAft>
                <a:spcPts val="0"/>
              </a:spcAft>
              <a:buClrTx/>
              <a:buSzTx/>
              <a:buFontTx/>
              <a:buNone/>
              <a:tabLst/>
              <a:defRPr/>
            </a:pPr>
            <a:r>
              <a:rPr lang="en-US" sz="1800" b="0">
                <a:effectLst/>
                <a:latin typeface="Calibri" panose="020F0502020204030204" pitchFamily="34" charset="0"/>
                <a:ea typeface="Calibri" panose="020F0502020204030204" pitchFamily="34" charset="0"/>
              </a:rPr>
              <a:t>You will then have another envelope (from the superintendent of the </a:t>
            </a:r>
            <a:r>
              <a:rPr lang="en-US" sz="1800" b="1" i="1">
                <a:effectLst/>
                <a:latin typeface="Calibri" panose="020F0502020204030204" pitchFamily="34" charset="0"/>
                <a:ea typeface="Calibri" panose="020F0502020204030204" pitchFamily="34" charset="0"/>
              </a:rPr>
              <a:t>Cold-Water Case Squad</a:t>
            </a:r>
            <a:r>
              <a:rPr lang="en-US" sz="1800" b="0">
                <a:effectLst/>
                <a:latin typeface="Calibri" panose="020F0502020204030204" pitchFamily="34" charset="0"/>
                <a:ea typeface="Calibri" panose="020F0502020204030204" pitchFamily="34" charset="0"/>
              </a:rPr>
              <a:t>) that holds the evidence and test results that will close the case. You can decide whether to wait a day or several days before providing the students with the actual answer. There are test results and findings that you can give first that will lead them to an answer, but if you don’t read out the final case file page, you can still have your students try to figure out where the culprit came from. Then eventually share the synopsis from the Superintendent closing the case. </a:t>
            </a:r>
            <a:endParaRPr lang="en-US" sz="1800" b="1">
              <a:effectLst/>
              <a:latin typeface="Calibri" panose="020F0502020204030204" pitchFamily="34" charset="0"/>
              <a:ea typeface="Calibri" panose="020F0502020204030204" pitchFamily="34" charset="0"/>
            </a:endParaRPr>
          </a:p>
          <a:p>
            <a:pPr marL="255905" marR="265430">
              <a:spcBef>
                <a:spcPts val="0"/>
              </a:spcBef>
              <a:spcAft>
                <a:spcPts val="0"/>
              </a:spcAft>
            </a:pPr>
            <a:endParaRPr lang="en-US" sz="1800" b="1">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3182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325575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What is Direct Water Use – that will show first, then indirect </a:t>
            </a:r>
          </a:p>
          <a:p>
            <a:endParaRPr lang="en-US"/>
          </a:p>
          <a:p>
            <a:r>
              <a:rPr lang="en-US"/>
              <a:t>Direct Water use: Drinking water, bathing, flushing a toilet, brushing your teeth. </a:t>
            </a:r>
            <a:r>
              <a:rPr lang="en-US" b="0" i="0">
                <a:solidFill>
                  <a:srgbClr val="49505C"/>
                </a:solidFill>
                <a:effectLst/>
                <a:highlight>
                  <a:srgbClr val="FFFFFF"/>
                </a:highlight>
                <a:latin typeface="Source Sans Pro" panose="020B0503030403020204" pitchFamily="34" charset="0"/>
              </a:rPr>
              <a:t>To make a bowl of pasta, water is required to boil the dry pasta in the pot – this is direct water use for the person eating that pasta at home.</a:t>
            </a:r>
          </a:p>
          <a:p>
            <a:endParaRPr lang="en-US" b="0" i="0">
              <a:solidFill>
                <a:srgbClr val="49505C"/>
              </a:solidFill>
              <a:effectLst/>
              <a:highlight>
                <a:srgbClr val="FFFFFF"/>
              </a:highlight>
              <a:latin typeface="Source Sans Pro" panose="020B0503030403020204" pitchFamily="34" charset="0"/>
            </a:endParaRPr>
          </a:p>
          <a:p>
            <a:r>
              <a:rPr lang="en-US" b="0" i="0">
                <a:solidFill>
                  <a:srgbClr val="49505C"/>
                </a:solidFill>
                <a:effectLst/>
                <a:highlight>
                  <a:srgbClr val="FFFFFF"/>
                </a:highlight>
                <a:latin typeface="Source Sans Pro" panose="020B0503030403020204" pitchFamily="34" charset="0"/>
              </a:rPr>
              <a:t>Indirect Water use: also called hidden or virtual water – because the water use is often unseen by the end-user of a product or service, but the water has been used or consumed throughout the process chain. In order to produce the pasta, water is required at many steps along the way - water to grow the wheat; water to produce the fuel for machines to harvest the wheat and transport the pasta to the store; and water to create the electricity for processing the wheat into flour and pasta.</a:t>
            </a:r>
            <a:endParaRPr lang="en-US"/>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644789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ovimientosdegenero.com/articulos/que-es-elempoderamiento" TargetMode="External"/><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freesvg.org/corgi" TargetMode="External"/><Relationship Id="rId5" Type="http://schemas.microsoft.com/office/2007/relationships/hdphoto" Target="../media/hdphoto7.wdp"/><Relationship Id="rId4" Type="http://schemas.openxmlformats.org/officeDocument/2006/relationships/image" Target="../media/image25.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svgsilh.com/tag/ostrich-1.html" TargetMode="External"/><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hyperlink" Target="https://cljgives.org/health/hygiene-leaves-kids-with-loads-of-triclosan/" TargetMode="External"/><Relationship Id="rId13" Type="http://schemas.openxmlformats.org/officeDocument/2006/relationships/image" Target="../media/image37.jpeg"/><Relationship Id="rId3" Type="http://schemas.openxmlformats.org/officeDocument/2006/relationships/image" Target="../media/image29.jpeg"/><Relationship Id="rId7" Type="http://schemas.openxmlformats.org/officeDocument/2006/relationships/image" Target="../media/image32.jpeg"/><Relationship Id="rId12"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5.jpeg"/><Relationship Id="rId5" Type="http://schemas.openxmlformats.org/officeDocument/2006/relationships/image" Target="../media/image30.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hyperlink" Target="https://www.pexels.com/photo/crop-mom-washing-hands-of-kid-in-bathroom-4474058/" TargetMode="External"/><Relationship Id="rId9" Type="http://schemas.openxmlformats.org/officeDocument/2006/relationships/image" Target="../media/image33.jpeg"/><Relationship Id="rId1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microsoft.com/office/2007/relationships/hdphoto" Target="../media/hdphoto6.wdp"/><Relationship Id="rId5" Type="http://schemas.openxmlformats.org/officeDocument/2006/relationships/image" Target="../media/image41.png"/><Relationship Id="rId4" Type="http://schemas.openxmlformats.org/officeDocument/2006/relationships/hyperlink" Target="https://www.ambientebio.it/ambiente/sostenibilita/water-footpri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hyperlink" Target="https://www.pngall.com/save-water-png/"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www.pngall.com/ostrich-png/download/16573" TargetMode="Externa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svgsilh.com/tag/ostrich-1.html" TargetMode="Externa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11.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hyperlink" Target="https://foto.wuestenigel.com/laboratory-test-tubes-in-a-wooden-tripod-flip-2020/" TargetMode="External"/><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creativecommons.org/licenses/by-nc/3.0/"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pngall.com/ostrich-png/download/16573"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390292" y="2203716"/>
            <a:ext cx="11339456" cy="1569660"/>
          </a:xfrm>
          <a:prstGeom prst="rect">
            <a:avLst/>
          </a:prstGeom>
          <a:noFill/>
        </p:spPr>
        <p:txBody>
          <a:bodyPr wrap="square" rtlCol="0">
            <a:spAutoFit/>
          </a:bodyPr>
          <a:lstStyle/>
          <a:p>
            <a:r>
              <a:rPr lang="en-US" sz="9600" b="1">
                <a:solidFill>
                  <a:srgbClr val="002776"/>
                </a:solidFill>
                <a:latin typeface="Chiller" panose="04020404031007020602" pitchFamily="82" charset="0"/>
              </a:rPr>
              <a:t>We all have a role:</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88055"/>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68260" y="3748206"/>
            <a:ext cx="9813903" cy="5509200"/>
          </a:xfrm>
          <a:prstGeom prst="rect">
            <a:avLst/>
          </a:prstGeom>
          <a:noFill/>
        </p:spPr>
        <p:txBody>
          <a:bodyPr wrap="square" rtlCol="0">
            <a:spAutoFit/>
          </a:bodyPr>
          <a:lstStyle/>
          <a:p>
            <a:pPr marL="571500" indent="-571500">
              <a:buFont typeface="Wingdings" panose="05000000000000000000" pitchFamily="2" charset="2"/>
              <a:buChar char="Ø"/>
            </a:pPr>
            <a:r>
              <a:rPr lang="en-US" sz="4200" b="1">
                <a:solidFill>
                  <a:srgbClr val="002776"/>
                </a:solidFill>
              </a:rPr>
              <a:t>The quality of water in a river or lake is influenced by both natural factors and how people use the land around it. </a:t>
            </a:r>
          </a:p>
          <a:p>
            <a:endParaRPr lang="en-US" sz="800" b="1">
              <a:solidFill>
                <a:srgbClr val="002776"/>
              </a:solidFill>
            </a:endParaRPr>
          </a:p>
          <a:p>
            <a:pPr marL="571500" indent="-571500">
              <a:buFont typeface="Wingdings" panose="05000000000000000000" pitchFamily="2" charset="2"/>
              <a:buChar char="Ø"/>
            </a:pPr>
            <a:r>
              <a:rPr lang="en-US" sz="4200" b="1">
                <a:solidFill>
                  <a:srgbClr val="002776"/>
                </a:solidFill>
              </a:rPr>
              <a:t>Everyone is responsible for the health of the watershed and the water systems within it. </a:t>
            </a:r>
          </a:p>
          <a:p>
            <a:endParaRPr lang="en-US" sz="800" b="1">
              <a:solidFill>
                <a:srgbClr val="002776"/>
              </a:solidFill>
            </a:endParaRPr>
          </a:p>
          <a:p>
            <a:pPr marL="571500" indent="-571500">
              <a:buFont typeface="Wingdings" panose="05000000000000000000" pitchFamily="2" charset="2"/>
              <a:buChar char="Ø"/>
            </a:pPr>
            <a:r>
              <a:rPr lang="en-US" sz="4200" b="1">
                <a:solidFill>
                  <a:srgbClr val="002776"/>
                </a:solidFill>
              </a:rPr>
              <a:t>Our actions, good or bad, have an impact on our water supply.</a:t>
            </a:r>
          </a:p>
        </p:txBody>
      </p:sp>
      <p:pic>
        <p:nvPicPr>
          <p:cNvPr id="6" name="Picture 5" descr="A group of hands around a globe&#10;&#10;Description automatically generated">
            <a:extLst>
              <a:ext uri="{FF2B5EF4-FFF2-40B4-BE49-F238E27FC236}">
                <a16:creationId xmlns:a16="http://schemas.microsoft.com/office/drawing/2014/main" id="{17917AC2-0686-2915-A032-DDB89BD12A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227981" y="1679951"/>
            <a:ext cx="6475280" cy="6475280"/>
          </a:xfrm>
          <a:prstGeom prst="rect">
            <a:avLst/>
          </a:prstGeom>
        </p:spPr>
      </p:pic>
    </p:spTree>
    <p:extLst>
      <p:ext uri="{BB962C8B-B14F-4D97-AF65-F5344CB8AC3E}">
        <p14:creationId xmlns:p14="http://schemas.microsoft.com/office/powerpoint/2010/main" val="2998740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9">
          <a:extLst>
            <a:ext uri="{FF2B5EF4-FFF2-40B4-BE49-F238E27FC236}">
              <a16:creationId xmlns:a16="http://schemas.microsoft.com/office/drawing/2014/main" id="{9F2A8B98-BD75-F6C9-96A1-2E5578851FAF}"/>
            </a:ext>
          </a:extLst>
        </p:cNvPr>
        <p:cNvGrpSpPr/>
        <p:nvPr/>
      </p:nvGrpSpPr>
      <p:grpSpPr>
        <a:xfrm>
          <a:off x="0" y="0"/>
          <a:ext cx="0" cy="0"/>
          <a:chOff x="0" y="0"/>
          <a:chExt cx="0" cy="0"/>
        </a:xfrm>
      </p:grpSpPr>
      <p:sp>
        <p:nvSpPr>
          <p:cNvPr id="310" name="Google Shape;310;p50">
            <a:extLst>
              <a:ext uri="{FF2B5EF4-FFF2-40B4-BE49-F238E27FC236}">
                <a16:creationId xmlns:a16="http://schemas.microsoft.com/office/drawing/2014/main" id="{AC1DDF6B-027F-0EB7-5621-755F50570A55}"/>
              </a:ext>
            </a:extLst>
          </p:cNvPr>
          <p:cNvSpPr txBox="1">
            <a:spLocks noGrp="1"/>
          </p:cNvSpPr>
          <p:nvPr>
            <p:ph type="title"/>
          </p:nvPr>
        </p:nvSpPr>
        <p:spPr>
          <a:xfrm>
            <a:off x="661371" y="561109"/>
            <a:ext cx="6183759" cy="1008000"/>
          </a:xfrm>
          <a:prstGeom prst="rect">
            <a:avLst/>
          </a:prstGeom>
          <a:noFill/>
          <a:ln>
            <a:noFill/>
          </a:ln>
        </p:spPr>
        <p:txBody>
          <a:bodyPr spcFirstLastPara="1" wrap="square" lIns="0" tIns="12700" rIns="0" bIns="0" anchor="t" anchorCtr="0">
            <a:noAutofit/>
          </a:bodyPr>
          <a:lstStyle/>
          <a:p>
            <a:pPr algn="ctr" rtl="0">
              <a:lnSpc>
                <a:spcPct val="75000"/>
              </a:lnSpc>
              <a:buSzPts val="600"/>
            </a:pPr>
            <a:r>
              <a:rPr lang="en" sz="9600" b="1">
                <a:solidFill>
                  <a:srgbClr val="FFFFFF"/>
                </a:solidFill>
                <a:latin typeface="Chiller" panose="04020404031007020602" pitchFamily="82" charset="0"/>
                <a:ea typeface="Calibri"/>
                <a:cs typeface="Calibri"/>
                <a:sym typeface="Calibri"/>
              </a:rPr>
              <a:t>Close the Case</a:t>
            </a:r>
            <a:endParaRPr sz="9600" b="1">
              <a:solidFill>
                <a:srgbClr val="FFFFFF"/>
              </a:solidFill>
              <a:latin typeface="Chiller" panose="04020404031007020602" pitchFamily="82" charset="0"/>
              <a:ea typeface="Calibri"/>
              <a:cs typeface="Calibri"/>
              <a:sym typeface="Calibri"/>
            </a:endParaRPr>
          </a:p>
        </p:txBody>
      </p:sp>
      <p:sp>
        <p:nvSpPr>
          <p:cNvPr id="311" name="Google Shape;311;p50">
            <a:extLst>
              <a:ext uri="{FF2B5EF4-FFF2-40B4-BE49-F238E27FC236}">
                <a16:creationId xmlns:a16="http://schemas.microsoft.com/office/drawing/2014/main" id="{072D2E21-768B-507D-A693-83C7D781FA3B}"/>
              </a:ext>
            </a:extLst>
          </p:cNvPr>
          <p:cNvSpPr txBox="1">
            <a:spLocks noGrp="1"/>
          </p:cNvSpPr>
          <p:nvPr>
            <p:ph type="body" idx="1"/>
          </p:nvPr>
        </p:nvSpPr>
        <p:spPr>
          <a:xfrm>
            <a:off x="344585" y="1902238"/>
            <a:ext cx="6840863" cy="2626440"/>
          </a:xfrm>
          <a:prstGeom prst="rect">
            <a:avLst/>
          </a:prstGeom>
          <a:noFill/>
          <a:ln>
            <a:noFill/>
          </a:ln>
        </p:spPr>
        <p:txBody>
          <a:bodyPr spcFirstLastPara="1" wrap="square" lIns="137150" tIns="68550" rIns="137150" bIns="68550" anchor="t" anchorCtr="0">
            <a:noAutofit/>
          </a:bodyPr>
          <a:lstStyle/>
          <a:p>
            <a:pPr marL="939800" indent="-685800" algn="l" rtl="0">
              <a:lnSpc>
                <a:spcPct val="80000"/>
              </a:lnSpc>
              <a:buClr>
                <a:srgbClr val="FFFFFF"/>
              </a:buClr>
              <a:buSzPct val="72000"/>
              <a:buFont typeface="Wingdings" panose="05000000000000000000" pitchFamily="2" charset="2"/>
              <a:buChar char="Ø"/>
            </a:pPr>
            <a:r>
              <a:rPr lang="en" sz="5400" b="1">
                <a:solidFill>
                  <a:srgbClr val="FFFFFF"/>
                </a:solidFill>
                <a:latin typeface="Calibri"/>
                <a:ea typeface="Calibri"/>
                <a:cs typeface="Calibri"/>
                <a:sym typeface="Calibri"/>
              </a:rPr>
              <a:t>Final Test Results</a:t>
            </a:r>
          </a:p>
          <a:p>
            <a:pPr marL="939800" indent="-685800" algn="l" rtl="0">
              <a:lnSpc>
                <a:spcPct val="80000"/>
              </a:lnSpc>
              <a:buClr>
                <a:srgbClr val="FFFFFF"/>
              </a:buClr>
              <a:buSzPts val="1600"/>
              <a:buFont typeface="Wingdings" panose="05000000000000000000" pitchFamily="2" charset="2"/>
              <a:buChar char="Ø"/>
            </a:pPr>
            <a:endParaRPr lang="en" sz="5400" b="1">
              <a:solidFill>
                <a:srgbClr val="FFFFFF"/>
              </a:solidFill>
              <a:latin typeface="Calibri"/>
              <a:ea typeface="Calibri"/>
              <a:cs typeface="Calibri"/>
              <a:sym typeface="Calibri"/>
            </a:endParaRPr>
          </a:p>
          <a:p>
            <a:pPr marL="939800" indent="-685800" algn="l" rtl="0">
              <a:lnSpc>
                <a:spcPct val="80000"/>
              </a:lnSpc>
              <a:buClr>
                <a:srgbClr val="FFFFFF"/>
              </a:buClr>
              <a:buSzPct val="72000"/>
              <a:buFont typeface="Wingdings" panose="05000000000000000000" pitchFamily="2" charset="2"/>
              <a:buChar char="Ø"/>
            </a:pPr>
            <a:r>
              <a:rPr lang="en" sz="5400" b="1">
                <a:solidFill>
                  <a:srgbClr val="FFFFFF"/>
                </a:solidFill>
                <a:latin typeface="Calibri"/>
                <a:ea typeface="Calibri"/>
                <a:cs typeface="Calibri"/>
                <a:sym typeface="Calibri"/>
              </a:rPr>
              <a:t>F</a:t>
            </a:r>
            <a:r>
              <a:rPr lang="en-US" sz="5400" b="1">
                <a:solidFill>
                  <a:srgbClr val="FFFFFF"/>
                </a:solidFill>
                <a:latin typeface="Calibri"/>
                <a:ea typeface="Calibri"/>
                <a:cs typeface="Calibri"/>
                <a:sym typeface="Calibri"/>
              </a:rPr>
              <a:t>i</a:t>
            </a:r>
            <a:r>
              <a:rPr lang="en" sz="5400" b="1">
                <a:solidFill>
                  <a:srgbClr val="FFFFFF"/>
                </a:solidFill>
                <a:latin typeface="Calibri"/>
                <a:ea typeface="Calibri"/>
                <a:cs typeface="Calibri"/>
                <a:sym typeface="Calibri"/>
              </a:rPr>
              <a:t>nal Case Synopsis </a:t>
            </a:r>
          </a:p>
        </p:txBody>
      </p:sp>
      <p:pic>
        <p:nvPicPr>
          <p:cNvPr id="3" name="Picture 2" descr="A brown envelope with buttons and a red stamp&#10;&#10;Description automatically generated">
            <a:extLst>
              <a:ext uri="{FF2B5EF4-FFF2-40B4-BE49-F238E27FC236}">
                <a16:creationId xmlns:a16="http://schemas.microsoft.com/office/drawing/2014/main" id="{91BCC1A7-B21F-6A8E-BFC1-D62CF2098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622" y="473782"/>
            <a:ext cx="7143802" cy="9525070"/>
          </a:xfrm>
          <a:prstGeom prst="rect">
            <a:avLst/>
          </a:prstGeom>
        </p:spPr>
      </p:pic>
      <p:pic>
        <p:nvPicPr>
          <p:cNvPr id="4" name="Picture 3" descr="A close up of a stamp&#10;&#10;Description automatically generated">
            <a:extLst>
              <a:ext uri="{FF2B5EF4-FFF2-40B4-BE49-F238E27FC236}">
                <a16:creationId xmlns:a16="http://schemas.microsoft.com/office/drawing/2014/main" id="{F8872CF5-52A2-3F7E-CC17-9602B4F4E3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331" y1="75875" x2="41331" y2="75875"/>
                        <a14:foregroundMark x1="42025" y1="77250" x2="42025" y2="77250"/>
                        <a14:foregroundMark x1="55895" y1="77875" x2="55895" y2="77875"/>
                        <a14:foregroundMark x1="60888" y1="81125" x2="60888" y2="81125"/>
                        <a14:foregroundMark x1="57282" y1="79875" x2="57282" y2="79875"/>
                        <a14:foregroundMark x1="68239" y1="81125" x2="68239" y2="81125"/>
                        <a14:foregroundMark x1="50763" y1="79875" x2="50763" y2="79875"/>
                        <a14:foregroundMark x1="47157" y1="74625" x2="47157" y2="74625"/>
                        <a14:foregroundMark x1="54369" y1="74625" x2="54369" y2="74625"/>
                        <a14:foregroundMark x1="66019" y1="75875" x2="66019" y2="75875"/>
                        <a14:foregroundMark x1="60888" y1="75875" x2="60888" y2="75875"/>
                        <a14:foregroundMark x1="74064" y1="76500" x2="74064" y2="76500"/>
                        <a14:foregroundMark x1="76976" y1="86375" x2="76976" y2="863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54156" y="5918262"/>
            <a:ext cx="3937324" cy="4368738"/>
          </a:xfrm>
          <a:prstGeom prst="rect">
            <a:avLst/>
          </a:prstGeom>
        </p:spPr>
      </p:pic>
      <p:pic>
        <p:nvPicPr>
          <p:cNvPr id="12" name="Picture 11">
            <a:extLst>
              <a:ext uri="{FF2B5EF4-FFF2-40B4-BE49-F238E27FC236}">
                <a16:creationId xmlns:a16="http://schemas.microsoft.com/office/drawing/2014/main" id="{96FB2A56-6456-F7E4-12D1-34694EA92B11}"/>
              </a:ext>
            </a:extLst>
          </p:cNvPr>
          <p:cNvPicPr>
            <a:picLocks noChangeAspect="1"/>
          </p:cNvPicPr>
          <p:nvPr/>
        </p:nvPicPr>
        <p:blipFill>
          <a:blip r:embed="rId7"/>
          <a:stretch>
            <a:fillRect/>
          </a:stretch>
        </p:blipFill>
        <p:spPr>
          <a:xfrm>
            <a:off x="273793" y="4506758"/>
            <a:ext cx="4267796" cy="5496692"/>
          </a:xfrm>
          <a:prstGeom prst="rect">
            <a:avLst/>
          </a:prstGeom>
        </p:spPr>
      </p:pic>
      <p:pic>
        <p:nvPicPr>
          <p:cNvPr id="14" name="Picture 13">
            <a:extLst>
              <a:ext uri="{FF2B5EF4-FFF2-40B4-BE49-F238E27FC236}">
                <a16:creationId xmlns:a16="http://schemas.microsoft.com/office/drawing/2014/main" id="{F8F84B91-E3F3-5BBE-CE0A-0950ADF145EF}"/>
              </a:ext>
            </a:extLst>
          </p:cNvPr>
          <p:cNvPicPr>
            <a:picLocks noChangeAspect="1"/>
          </p:cNvPicPr>
          <p:nvPr/>
        </p:nvPicPr>
        <p:blipFill>
          <a:blip r:embed="rId8"/>
          <a:stretch>
            <a:fillRect/>
          </a:stretch>
        </p:blipFill>
        <p:spPr>
          <a:xfrm>
            <a:off x="4857152" y="4478179"/>
            <a:ext cx="4286848" cy="5525271"/>
          </a:xfrm>
          <a:prstGeom prst="rect">
            <a:avLst/>
          </a:prstGeom>
        </p:spPr>
      </p:pic>
      <p:pic>
        <p:nvPicPr>
          <p:cNvPr id="15" name="Picture 14" descr="A close up of an ostrich's head&#10;&#10;Description automatically generated">
            <a:extLst>
              <a:ext uri="{FF2B5EF4-FFF2-40B4-BE49-F238E27FC236}">
                <a16:creationId xmlns:a16="http://schemas.microsoft.com/office/drawing/2014/main" id="{E125E426-F6D6-D197-1CBA-3A942CEADFE9}"/>
              </a:ext>
            </a:extLst>
          </p:cNvPr>
          <p:cNvPicPr>
            <a:picLocks noChangeAspect="1"/>
          </p:cNvPicPr>
          <p:nvPr/>
        </p:nvPicPr>
        <p:blipFill>
          <a:blip r:embed="rId9" cstate="print">
            <a:extLst>
              <a:ext uri="{28A0092B-C50C-407E-A947-70E740481C1C}">
                <a14:useLocalDpi xmlns:a14="http://schemas.microsoft.com/office/drawing/2010/main" val="0"/>
              </a:ext>
            </a:extLst>
          </a:blip>
          <a:srcRect l="24793" t="51292" r="22200" b="2296"/>
          <a:stretch/>
        </p:blipFill>
        <p:spPr>
          <a:xfrm>
            <a:off x="13341004" y="6587836"/>
            <a:ext cx="3263766" cy="3699164"/>
          </a:xfrm>
          <a:prstGeom prst="rect">
            <a:avLst/>
          </a:prstGeom>
        </p:spPr>
      </p:pic>
    </p:spTree>
    <p:extLst>
      <p:ext uri="{BB962C8B-B14F-4D97-AF65-F5344CB8AC3E}">
        <p14:creationId xmlns:p14="http://schemas.microsoft.com/office/powerpoint/2010/main" val="44253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123481"/>
            <a:ext cx="16090232" cy="1171754"/>
          </a:xfrm>
          <a:prstGeom prst="rect">
            <a:avLst/>
          </a:prstGeom>
        </p:spPr>
        <p:txBody>
          <a:bodyPr>
            <a:noAutofit/>
          </a:bodyPr>
          <a:lstStyle>
            <a:lvl1pPr eaLnBrk="1" hangingPunct="1">
              <a:defRPr>
                <a:latin typeface="+mj-lt"/>
                <a:ea typeface="+mj-ea"/>
                <a:cs typeface="+mj-cs"/>
              </a:defRPr>
            </a:lvl1pPr>
          </a:lstStyle>
          <a:p>
            <a:pPr algn="ctr"/>
            <a:r>
              <a:rPr lang="en-US" sz="9600" b="1" i="1" kern="0">
                <a:solidFill>
                  <a:srgbClr val="002776"/>
                </a:solidFill>
                <a:latin typeface="Chiller" panose="04020404031007020602" pitchFamily="82" charset="0"/>
                <a:ea typeface="Calibri" panose="020F0502020204030204" pitchFamily="34" charset="0"/>
                <a:cs typeface="Calibri" panose="020F0502020204030204" pitchFamily="34" charset="0"/>
              </a:rPr>
              <a:t>My Water Footprint</a:t>
            </a:r>
          </a:p>
          <a:p>
            <a:pPr algn="ctr"/>
            <a:endParaRPr lang="en-US" sz="9600" kern="0">
              <a:solidFill>
                <a:srgbClr val="002776"/>
              </a:solidFill>
              <a:latin typeface="Chiller" panose="04020404031007020602" pitchFamily="82" charset="0"/>
              <a:ea typeface="Calibri" panose="020F0502020204030204" pitchFamily="34" charset="0"/>
              <a:cs typeface="Calibri" panose="020F0502020204030204" pitchFamily="34" charset="0"/>
            </a:endParaRPr>
          </a:p>
          <a:p>
            <a:pPr algn="ctr"/>
            <a:br>
              <a:rPr lang="en-US" sz="9600" b="1" kern="0">
                <a:solidFill>
                  <a:srgbClr val="002776"/>
                </a:solidFill>
                <a:latin typeface="Chiller" panose="04020404031007020602" pitchFamily="82" charset="0"/>
                <a:ea typeface="Calibri" panose="020F0502020204030204" pitchFamily="34" charset="0"/>
                <a:cs typeface="Calibri" panose="020F0502020204030204" pitchFamily="34" charset="0"/>
              </a:rPr>
            </a:br>
            <a:endParaRPr lang="en-US" sz="9600" b="1" kern="0">
              <a:solidFill>
                <a:srgbClr val="002776"/>
              </a:solidFill>
              <a:latin typeface="Chiller" panose="04020404031007020602" pitchFamily="82"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431944" y="4696029"/>
            <a:ext cx="15424112" cy="369331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a:solidFill>
                  <a:srgbClr val="AB0520"/>
                </a:solidFill>
              </a:rPr>
              <a:t>Investigative Questions </a:t>
            </a:r>
            <a:r>
              <a:rPr lang="en-US" sz="7200" b="1" kern="0">
                <a:solidFill>
                  <a:sysClr val="windowText" lastClr="000000"/>
                </a:solidFill>
              </a:rPr>
              <a:t> </a:t>
            </a:r>
          </a:p>
          <a:p>
            <a:pPr marL="857250" indent="-857250">
              <a:buFont typeface="Arial" panose="020B0604020202020204" pitchFamily="34" charset="0"/>
              <a:buChar char="•"/>
            </a:pPr>
            <a:r>
              <a:rPr lang="en-US" sz="5400">
                <a:solidFill>
                  <a:srgbClr val="002776"/>
                </a:solidFill>
              </a:rPr>
              <a:t>How much water do I use daily?</a:t>
            </a:r>
          </a:p>
          <a:p>
            <a:pPr marL="857250" indent="-857250">
              <a:buFont typeface="Arial" panose="020B0604020202020204" pitchFamily="34" charset="0"/>
              <a:buChar char="•"/>
            </a:pPr>
            <a:r>
              <a:rPr lang="en-US" sz="5400">
                <a:solidFill>
                  <a:srgbClr val="002776"/>
                </a:solidFill>
              </a:rPr>
              <a:t>Why is water use called a water footprint?</a:t>
            </a:r>
          </a:p>
          <a:p>
            <a:pPr marL="857250" indent="-857250">
              <a:buFont typeface="Arial" panose="020B0604020202020204" pitchFamily="34" charset="0"/>
              <a:buChar char="•"/>
            </a:pPr>
            <a:r>
              <a:rPr lang="en-US" sz="5400">
                <a:solidFill>
                  <a:srgbClr val="002776"/>
                </a:solidFill>
              </a:rPr>
              <a:t>How can I be a better water steward?</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630306" y="0"/>
            <a:ext cx="15892690" cy="72268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SUSTAINABILITY &amp; STEWARDSHIP: </a:t>
            </a:r>
            <a:endParaRPr lang="en-US" sz="7200" b="1">
              <a:solidFill>
                <a:srgbClr val="002776"/>
              </a:solidFill>
              <a:latin typeface="Chiller" panose="04020404031007020602" pitchFamily="82" charset="0"/>
            </a:endParaRPr>
          </a:p>
          <a:p>
            <a:pPr marL="12700" marR="5080">
              <a:lnSpc>
                <a:spcPct val="121900"/>
              </a:lnSpc>
              <a:spcBef>
                <a:spcPts val="95"/>
              </a:spcBef>
            </a:pPr>
            <a:endParaRPr lang="en-US" sz="7200" b="1" kern="0">
              <a:solidFill>
                <a:srgbClr val="AB0520"/>
              </a:solidFill>
              <a:latin typeface="Chiller" panose="04020404031007020602" pitchFamily="82" charset="0"/>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630306" y="1255274"/>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FF850F36-C0B9-D941-ADE4-D8FC8789AE43}"/>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3323737" y="1664128"/>
            <a:ext cx="3199259" cy="2331504"/>
          </a:xfrm>
          <a:prstGeom prst="rect">
            <a:avLst/>
          </a:prstGeom>
        </p:spPr>
      </p:pic>
      <p:pic>
        <p:nvPicPr>
          <p:cNvPr id="7" name="Graphic 6">
            <a:extLst>
              <a:ext uri="{FF2B5EF4-FFF2-40B4-BE49-F238E27FC236}">
                <a16:creationId xmlns:a16="http://schemas.microsoft.com/office/drawing/2014/main" id="{CCC79A86-7AC4-DDE1-5722-D984A783477F}"/>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flipH="1">
            <a:off x="1765005" y="1776514"/>
            <a:ext cx="3199259" cy="2331504"/>
          </a:xfrm>
          <a:prstGeom prst="rect">
            <a:avLst/>
          </a:prstGeom>
        </p:spPr>
      </p:pic>
    </p:spTree>
    <p:extLst>
      <p:ext uri="{BB962C8B-B14F-4D97-AF65-F5344CB8AC3E}">
        <p14:creationId xmlns:p14="http://schemas.microsoft.com/office/powerpoint/2010/main" val="422407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shing their hands&#10;&#10;Description automatically generated">
            <a:extLst>
              <a:ext uri="{FF2B5EF4-FFF2-40B4-BE49-F238E27FC236}">
                <a16:creationId xmlns:a16="http://schemas.microsoft.com/office/drawing/2014/main" id="{FABC6757-AB82-C77E-BB88-5FA83019D95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51928" y="3960768"/>
            <a:ext cx="5266606" cy="3565001"/>
          </a:xfrm>
          <a:prstGeom prst="rect">
            <a:avLst/>
          </a:prstGeom>
        </p:spPr>
      </p:pic>
      <p:pic>
        <p:nvPicPr>
          <p:cNvPr id="5" name="Picture 6" descr="Bucatini all'Amatriciana">
            <a:extLst>
              <a:ext uri="{FF2B5EF4-FFF2-40B4-BE49-F238E27FC236}">
                <a16:creationId xmlns:a16="http://schemas.microsoft.com/office/drawing/2014/main" id="{552A7264-E95C-4026-F96F-42C89435DC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9452" y="4002667"/>
            <a:ext cx="4708548" cy="35314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Water supply may hinder microchip ...">
            <a:extLst>
              <a:ext uri="{FF2B5EF4-FFF2-40B4-BE49-F238E27FC236}">
                <a16:creationId xmlns:a16="http://schemas.microsoft.com/office/drawing/2014/main" id="{86F919B4-DB78-4A6E-9890-C4AD88A9F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9949" y="-13651"/>
            <a:ext cx="2941438" cy="16472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CE0F797-5A89-2900-A140-D666FE172A45}"/>
              </a:ext>
            </a:extLst>
          </p:cNvPr>
          <p:cNvSpPr/>
          <p:nvPr/>
        </p:nvSpPr>
        <p:spPr>
          <a:xfrm>
            <a:off x="8395289" y="-13651"/>
            <a:ext cx="9892712" cy="401414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brushing her teeth with a toothbrush&#10;&#10;Description automatically generated">
            <a:extLst>
              <a:ext uri="{FF2B5EF4-FFF2-40B4-BE49-F238E27FC236}">
                <a16:creationId xmlns:a16="http://schemas.microsoft.com/office/drawing/2014/main" id="{00E176F3-C146-75A9-7262-4141FC91A5C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51928" y="7446061"/>
            <a:ext cx="5121232" cy="2902019"/>
          </a:xfrm>
          <a:prstGeom prst="rect">
            <a:avLst/>
          </a:prstGeom>
        </p:spPr>
      </p:pic>
      <p:pic>
        <p:nvPicPr>
          <p:cNvPr id="4" name="Picture 4" descr="Safe Drinking Water | NRDC">
            <a:extLst>
              <a:ext uri="{FF2B5EF4-FFF2-40B4-BE49-F238E27FC236}">
                <a16:creationId xmlns:a16="http://schemas.microsoft.com/office/drawing/2014/main" id="{20CECAA3-9E03-0D72-936B-B627968554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9722" y="7487961"/>
            <a:ext cx="4855401" cy="28182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17D4D4-B866-A25B-3B0A-48DF3F7FABC0}"/>
              </a:ext>
            </a:extLst>
          </p:cNvPr>
          <p:cNvSpPr/>
          <p:nvPr/>
        </p:nvSpPr>
        <p:spPr>
          <a:xfrm>
            <a:off x="-43361" y="6216101"/>
            <a:ext cx="8395288"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E8D2A93B-1924-DA8D-F67F-6F02EDE3F5E2}"/>
              </a:ext>
            </a:extLst>
          </p:cNvPr>
          <p:cNvSpPr txBox="1">
            <a:spLocks/>
          </p:cNvSpPr>
          <p:nvPr/>
        </p:nvSpPr>
        <p:spPr>
          <a:xfrm>
            <a:off x="1603868" y="6224537"/>
            <a:ext cx="5580879" cy="99710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chemeClr val="bg1"/>
                </a:solidFill>
                <a:latin typeface="Chiller" panose="04020404031007020602" pitchFamily="82" charset="0"/>
              </a:rPr>
              <a:t>Direct Water Use</a:t>
            </a:r>
          </a:p>
        </p:txBody>
      </p:sp>
      <p:sp>
        <p:nvSpPr>
          <p:cNvPr id="8" name="object 8">
            <a:extLst>
              <a:ext uri="{FF2B5EF4-FFF2-40B4-BE49-F238E27FC236}">
                <a16:creationId xmlns:a16="http://schemas.microsoft.com/office/drawing/2014/main" id="{231469FC-A4BD-4A99-70F8-D4444C0A479E}"/>
              </a:ext>
            </a:extLst>
          </p:cNvPr>
          <p:cNvSpPr txBox="1"/>
          <p:nvPr/>
        </p:nvSpPr>
        <p:spPr>
          <a:xfrm>
            <a:off x="246771" y="7752137"/>
            <a:ext cx="7630051" cy="2046586"/>
          </a:xfrm>
          <a:prstGeom prst="rect">
            <a:avLst/>
          </a:prstGeom>
        </p:spPr>
        <p:txBody>
          <a:bodyPr vert="horz" wrap="square" lIns="0" tIns="0" rIns="0" bIns="0" rtlCol="0">
            <a:noAutofit/>
          </a:bodyPr>
          <a:lstStyle/>
          <a:p>
            <a:pPr marL="12700" marR="5080" algn="ctr">
              <a:lnSpc>
                <a:spcPct val="120000"/>
              </a:lnSpc>
              <a:spcBef>
                <a:spcPts val="100"/>
              </a:spcBef>
            </a:pPr>
            <a:r>
              <a:rPr lang="en-US" sz="3200" b="1">
                <a:solidFill>
                  <a:schemeClr val="bg1"/>
                </a:solidFill>
              </a:rPr>
              <a:t>Water you use directly to do something immediately. Water that is seen, felt and used at that given time.  When you turn on your faucet or hose for water. </a:t>
            </a:r>
            <a:endParaRPr sz="3200" b="1">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2E3EF0B0-4C47-198A-37E9-49F319E16394}"/>
              </a:ext>
            </a:extLst>
          </p:cNvPr>
          <p:cNvCxnSpPr/>
          <p:nvPr/>
        </p:nvCxnSpPr>
        <p:spPr>
          <a:xfrm>
            <a:off x="545872" y="7534078"/>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2" name="object 9">
            <a:extLst>
              <a:ext uri="{FF2B5EF4-FFF2-40B4-BE49-F238E27FC236}">
                <a16:creationId xmlns:a16="http://schemas.microsoft.com/office/drawing/2014/main" id="{23F28F84-A6F7-F69C-4509-3772DE154D93}"/>
              </a:ext>
            </a:extLst>
          </p:cNvPr>
          <p:cNvSpPr txBox="1"/>
          <p:nvPr/>
        </p:nvSpPr>
        <p:spPr>
          <a:xfrm>
            <a:off x="10413989" y="183968"/>
            <a:ext cx="6849562" cy="737931"/>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7200" b="1">
                <a:solidFill>
                  <a:schemeClr val="bg1"/>
                </a:solidFill>
                <a:latin typeface="Chiller" panose="04020404031007020602" pitchFamily="82" charset="0"/>
                <a:cs typeface="Calibri" panose="020F0502020204030204" pitchFamily="34" charset="0"/>
              </a:rPr>
              <a:t>Indirect Water Use</a:t>
            </a:r>
            <a:endParaRPr sz="7200" b="1">
              <a:solidFill>
                <a:schemeClr val="bg1"/>
              </a:solidFill>
              <a:latin typeface="Chiller" panose="04020404031007020602" pitchFamily="82" charset="0"/>
              <a:cs typeface="Calibri" panose="020F0502020204030204" pitchFamily="34" charset="0"/>
            </a:endParaRPr>
          </a:p>
        </p:txBody>
      </p:sp>
      <p:sp>
        <p:nvSpPr>
          <p:cNvPr id="13" name="object 10">
            <a:extLst>
              <a:ext uri="{FF2B5EF4-FFF2-40B4-BE49-F238E27FC236}">
                <a16:creationId xmlns:a16="http://schemas.microsoft.com/office/drawing/2014/main" id="{E7F6EEC1-D5D1-543D-3954-290631BF8506}"/>
              </a:ext>
            </a:extLst>
          </p:cNvPr>
          <p:cNvSpPr txBox="1"/>
          <p:nvPr/>
        </p:nvSpPr>
        <p:spPr>
          <a:xfrm>
            <a:off x="9094277" y="1481466"/>
            <a:ext cx="8489215"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a:solidFill>
                  <a:schemeClr val="bg1"/>
                </a:solidFill>
              </a:rPr>
              <a:t>The water used to produce the goods and services we all enjoy. It is the water hidden or not seen by the end-user during the process or manufacturing of a good or service. </a:t>
            </a:r>
            <a:endParaRPr lang="en-US" sz="3200" b="1">
              <a:solidFill>
                <a:schemeClr val="bg1"/>
              </a:solidFill>
              <a:latin typeface="Calibri" panose="020F0502020204030204" pitchFamily="34" charset="0"/>
              <a:cs typeface="Calibri" panose="020F0502020204030204" pitchFamily="34" charset="0"/>
            </a:endParaRPr>
          </a:p>
        </p:txBody>
      </p:sp>
      <p:pic>
        <p:nvPicPr>
          <p:cNvPr id="14" name="Picture 8" descr="The Water Economy: An Excerpt from ...">
            <a:extLst>
              <a:ext uri="{FF2B5EF4-FFF2-40B4-BE49-F238E27FC236}">
                <a16:creationId xmlns:a16="http://schemas.microsoft.com/office/drawing/2014/main" id="{5D15276A-B16F-5809-21DB-332850F159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16" y="-124552"/>
            <a:ext cx="6084729" cy="32399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ow 5 manufacturers reduce water use">
            <a:extLst>
              <a:ext uri="{FF2B5EF4-FFF2-40B4-BE49-F238E27FC236}">
                <a16:creationId xmlns:a16="http://schemas.microsoft.com/office/drawing/2014/main" id="{D79B9BDB-C4A0-DDA3-2BD7-A3C02D2904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100733"/>
            <a:ext cx="3832114" cy="180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duce Water Usage ...">
            <a:extLst>
              <a:ext uri="{FF2B5EF4-FFF2-40B4-BE49-F238E27FC236}">
                <a16:creationId xmlns:a16="http://schemas.microsoft.com/office/drawing/2014/main" id="{A6F6FDB9-28F4-8C92-25E0-E1063E1985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5304" y="3151278"/>
            <a:ext cx="4689983" cy="3120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he Pros and Cons of Nuclear Energy in 2024">
            <a:extLst>
              <a:ext uri="{FF2B5EF4-FFF2-40B4-BE49-F238E27FC236}">
                <a16:creationId xmlns:a16="http://schemas.microsoft.com/office/drawing/2014/main" id="{6D64797C-F8E9-4908-E595-57E4C51A3C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9187" y="1638994"/>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orld's biggest hydroelectric power plants">
            <a:extLst>
              <a:ext uri="{FF2B5EF4-FFF2-40B4-BE49-F238E27FC236}">
                <a16:creationId xmlns:a16="http://schemas.microsoft.com/office/drawing/2014/main" id="{CB1D5BF2-34DE-45F4-3A74-1B4A1665B4D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175" t="28290" r="989" b="5454"/>
          <a:stretch/>
        </p:blipFill>
        <p:spPr bwMode="auto">
          <a:xfrm>
            <a:off x="-27123" y="4633534"/>
            <a:ext cx="3752944" cy="1670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The Best Fruits &amp; Vegetables to Keep ...">
            <a:extLst>
              <a:ext uri="{FF2B5EF4-FFF2-40B4-BE49-F238E27FC236}">
                <a16:creationId xmlns:a16="http://schemas.microsoft.com/office/drawing/2014/main" id="{2F2C81A8-2B82-DB8D-78A3-42FB3FD7A1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1940059"/>
            <a:ext cx="2065724" cy="116067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5EA9F-C6A6-A83C-B91A-474A7492DAC0}"/>
              </a:ext>
            </a:extLst>
          </p:cNvPr>
          <p:cNvCxnSpPr/>
          <p:nvPr/>
        </p:nvCxnSpPr>
        <p:spPr>
          <a:xfrm>
            <a:off x="9456960" y="1283521"/>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9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par>
                                <p:cTn id="41" presetID="21"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80">
                                          <p:stCondLst>
                                            <p:cond delay="0"/>
                                          </p:stCondLst>
                                        </p:cTn>
                                        <p:tgtEl>
                                          <p:spTgt spid="19"/>
                                        </p:tgtEl>
                                      </p:cBhvr>
                                    </p:animEffect>
                                    <p:anim calcmode="lin" valueType="num">
                                      <p:cBhvr>
                                        <p:cTn id="4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4" dur="26">
                                          <p:stCondLst>
                                            <p:cond delay="650"/>
                                          </p:stCondLst>
                                        </p:cTn>
                                        <p:tgtEl>
                                          <p:spTgt spid="19"/>
                                        </p:tgtEl>
                                      </p:cBhvr>
                                      <p:to x="100000" y="60000"/>
                                    </p:animScale>
                                    <p:animScale>
                                      <p:cBhvr>
                                        <p:cTn id="55" dur="166" decel="50000">
                                          <p:stCondLst>
                                            <p:cond delay="676"/>
                                          </p:stCondLst>
                                        </p:cTn>
                                        <p:tgtEl>
                                          <p:spTgt spid="19"/>
                                        </p:tgtEl>
                                      </p:cBhvr>
                                      <p:to x="100000" y="100000"/>
                                    </p:animScale>
                                    <p:animScale>
                                      <p:cBhvr>
                                        <p:cTn id="56" dur="26">
                                          <p:stCondLst>
                                            <p:cond delay="1312"/>
                                          </p:stCondLst>
                                        </p:cTn>
                                        <p:tgtEl>
                                          <p:spTgt spid="19"/>
                                        </p:tgtEl>
                                      </p:cBhvr>
                                      <p:to x="100000" y="80000"/>
                                    </p:animScale>
                                    <p:animScale>
                                      <p:cBhvr>
                                        <p:cTn id="57" dur="166" decel="50000">
                                          <p:stCondLst>
                                            <p:cond delay="1338"/>
                                          </p:stCondLst>
                                        </p:cTn>
                                        <p:tgtEl>
                                          <p:spTgt spid="19"/>
                                        </p:tgtEl>
                                      </p:cBhvr>
                                      <p:to x="100000" y="100000"/>
                                    </p:animScale>
                                    <p:animScale>
                                      <p:cBhvr>
                                        <p:cTn id="58" dur="26">
                                          <p:stCondLst>
                                            <p:cond delay="1642"/>
                                          </p:stCondLst>
                                        </p:cTn>
                                        <p:tgtEl>
                                          <p:spTgt spid="19"/>
                                        </p:tgtEl>
                                      </p:cBhvr>
                                      <p:to x="100000" y="90000"/>
                                    </p:animScale>
                                    <p:animScale>
                                      <p:cBhvr>
                                        <p:cTn id="59" dur="166" decel="50000">
                                          <p:stCondLst>
                                            <p:cond delay="1668"/>
                                          </p:stCondLst>
                                        </p:cTn>
                                        <p:tgtEl>
                                          <p:spTgt spid="19"/>
                                        </p:tgtEl>
                                      </p:cBhvr>
                                      <p:to x="100000" y="100000"/>
                                    </p:animScale>
                                    <p:animScale>
                                      <p:cBhvr>
                                        <p:cTn id="60" dur="26">
                                          <p:stCondLst>
                                            <p:cond delay="1808"/>
                                          </p:stCondLst>
                                        </p:cTn>
                                        <p:tgtEl>
                                          <p:spTgt spid="19"/>
                                        </p:tgtEl>
                                      </p:cBhvr>
                                      <p:to x="100000" y="95000"/>
                                    </p:animScale>
                                    <p:animScale>
                                      <p:cBhvr>
                                        <p:cTn id="61" dur="166" decel="50000">
                                          <p:stCondLst>
                                            <p:cond delay="1834"/>
                                          </p:stCondLst>
                                        </p:cTn>
                                        <p:tgtEl>
                                          <p:spTgt spid="19"/>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par>
                                <p:cTn id="78" presetID="26"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80">
                                          <p:stCondLst>
                                            <p:cond delay="0"/>
                                          </p:stCondLst>
                                        </p:cTn>
                                        <p:tgtEl>
                                          <p:spTgt spid="15"/>
                                        </p:tgtEl>
                                      </p:cBhvr>
                                    </p:animEffect>
                                    <p:anim calcmode="lin" valueType="num">
                                      <p:cBhvr>
                                        <p:cTn id="8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6" dur="26">
                                          <p:stCondLst>
                                            <p:cond delay="650"/>
                                          </p:stCondLst>
                                        </p:cTn>
                                        <p:tgtEl>
                                          <p:spTgt spid="15"/>
                                        </p:tgtEl>
                                      </p:cBhvr>
                                      <p:to x="100000" y="60000"/>
                                    </p:animScale>
                                    <p:animScale>
                                      <p:cBhvr>
                                        <p:cTn id="87" dur="166" decel="50000">
                                          <p:stCondLst>
                                            <p:cond delay="676"/>
                                          </p:stCondLst>
                                        </p:cTn>
                                        <p:tgtEl>
                                          <p:spTgt spid="15"/>
                                        </p:tgtEl>
                                      </p:cBhvr>
                                      <p:to x="100000" y="100000"/>
                                    </p:animScale>
                                    <p:animScale>
                                      <p:cBhvr>
                                        <p:cTn id="88" dur="26">
                                          <p:stCondLst>
                                            <p:cond delay="1312"/>
                                          </p:stCondLst>
                                        </p:cTn>
                                        <p:tgtEl>
                                          <p:spTgt spid="15"/>
                                        </p:tgtEl>
                                      </p:cBhvr>
                                      <p:to x="100000" y="80000"/>
                                    </p:animScale>
                                    <p:animScale>
                                      <p:cBhvr>
                                        <p:cTn id="89" dur="166" decel="50000">
                                          <p:stCondLst>
                                            <p:cond delay="1338"/>
                                          </p:stCondLst>
                                        </p:cTn>
                                        <p:tgtEl>
                                          <p:spTgt spid="15"/>
                                        </p:tgtEl>
                                      </p:cBhvr>
                                      <p:to x="100000" y="100000"/>
                                    </p:animScale>
                                    <p:animScale>
                                      <p:cBhvr>
                                        <p:cTn id="90" dur="26">
                                          <p:stCondLst>
                                            <p:cond delay="1642"/>
                                          </p:stCondLst>
                                        </p:cTn>
                                        <p:tgtEl>
                                          <p:spTgt spid="15"/>
                                        </p:tgtEl>
                                      </p:cBhvr>
                                      <p:to x="100000" y="90000"/>
                                    </p:animScale>
                                    <p:animScale>
                                      <p:cBhvr>
                                        <p:cTn id="91" dur="166" decel="50000">
                                          <p:stCondLst>
                                            <p:cond delay="1668"/>
                                          </p:stCondLst>
                                        </p:cTn>
                                        <p:tgtEl>
                                          <p:spTgt spid="15"/>
                                        </p:tgtEl>
                                      </p:cBhvr>
                                      <p:to x="100000" y="100000"/>
                                    </p:animScale>
                                    <p:animScale>
                                      <p:cBhvr>
                                        <p:cTn id="92" dur="26">
                                          <p:stCondLst>
                                            <p:cond delay="1808"/>
                                          </p:stCondLst>
                                        </p:cTn>
                                        <p:tgtEl>
                                          <p:spTgt spid="15"/>
                                        </p:tgtEl>
                                      </p:cBhvr>
                                      <p:to x="100000" y="95000"/>
                                    </p:animScale>
                                    <p:animScale>
                                      <p:cBhvr>
                                        <p:cTn id="93" dur="166" decel="50000">
                                          <p:stCondLst>
                                            <p:cond delay="1834"/>
                                          </p:stCondLst>
                                        </p:cTn>
                                        <p:tgtEl>
                                          <p:spTgt spid="15"/>
                                        </p:tgtEl>
                                      </p:cBhvr>
                                      <p:to x="100000" y="100000"/>
                                    </p:animScale>
                                  </p:childTnLst>
                                </p:cTn>
                              </p:par>
                              <p:par>
                                <p:cTn id="94" presetID="26"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80">
                                          <p:stCondLst>
                                            <p:cond delay="0"/>
                                          </p:stCondLst>
                                        </p:cTn>
                                        <p:tgtEl>
                                          <p:spTgt spid="16"/>
                                        </p:tgtEl>
                                      </p:cBhvr>
                                    </p:animEffect>
                                    <p:anim calcmode="lin" valueType="num">
                                      <p:cBhvr>
                                        <p:cTn id="9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2" dur="26">
                                          <p:stCondLst>
                                            <p:cond delay="650"/>
                                          </p:stCondLst>
                                        </p:cTn>
                                        <p:tgtEl>
                                          <p:spTgt spid="16"/>
                                        </p:tgtEl>
                                      </p:cBhvr>
                                      <p:to x="100000" y="60000"/>
                                    </p:animScale>
                                    <p:animScale>
                                      <p:cBhvr>
                                        <p:cTn id="103" dur="166" decel="50000">
                                          <p:stCondLst>
                                            <p:cond delay="676"/>
                                          </p:stCondLst>
                                        </p:cTn>
                                        <p:tgtEl>
                                          <p:spTgt spid="16"/>
                                        </p:tgtEl>
                                      </p:cBhvr>
                                      <p:to x="100000" y="100000"/>
                                    </p:animScale>
                                    <p:animScale>
                                      <p:cBhvr>
                                        <p:cTn id="104" dur="26">
                                          <p:stCondLst>
                                            <p:cond delay="1312"/>
                                          </p:stCondLst>
                                        </p:cTn>
                                        <p:tgtEl>
                                          <p:spTgt spid="16"/>
                                        </p:tgtEl>
                                      </p:cBhvr>
                                      <p:to x="100000" y="80000"/>
                                    </p:animScale>
                                    <p:animScale>
                                      <p:cBhvr>
                                        <p:cTn id="105" dur="166" decel="50000">
                                          <p:stCondLst>
                                            <p:cond delay="1338"/>
                                          </p:stCondLst>
                                        </p:cTn>
                                        <p:tgtEl>
                                          <p:spTgt spid="16"/>
                                        </p:tgtEl>
                                      </p:cBhvr>
                                      <p:to x="100000" y="100000"/>
                                    </p:animScale>
                                    <p:animScale>
                                      <p:cBhvr>
                                        <p:cTn id="106" dur="26">
                                          <p:stCondLst>
                                            <p:cond delay="1642"/>
                                          </p:stCondLst>
                                        </p:cTn>
                                        <p:tgtEl>
                                          <p:spTgt spid="16"/>
                                        </p:tgtEl>
                                      </p:cBhvr>
                                      <p:to x="100000" y="90000"/>
                                    </p:animScale>
                                    <p:animScale>
                                      <p:cBhvr>
                                        <p:cTn id="107" dur="166" decel="50000">
                                          <p:stCondLst>
                                            <p:cond delay="1668"/>
                                          </p:stCondLst>
                                        </p:cTn>
                                        <p:tgtEl>
                                          <p:spTgt spid="16"/>
                                        </p:tgtEl>
                                      </p:cBhvr>
                                      <p:to x="100000" y="100000"/>
                                    </p:animScale>
                                    <p:animScale>
                                      <p:cBhvr>
                                        <p:cTn id="108" dur="26">
                                          <p:stCondLst>
                                            <p:cond delay="1808"/>
                                          </p:stCondLst>
                                        </p:cTn>
                                        <p:tgtEl>
                                          <p:spTgt spid="16"/>
                                        </p:tgtEl>
                                      </p:cBhvr>
                                      <p:to x="100000" y="95000"/>
                                    </p:animScale>
                                    <p:animScale>
                                      <p:cBhvr>
                                        <p:cTn id="109" dur="166" decel="50000">
                                          <p:stCondLst>
                                            <p:cond delay="1834"/>
                                          </p:stCondLst>
                                        </p:cTn>
                                        <p:tgtEl>
                                          <p:spTgt spid="16"/>
                                        </p:tgtEl>
                                      </p:cBhvr>
                                      <p:to x="100000" y="100000"/>
                                    </p:animScale>
                                  </p:childTnLst>
                                </p:cTn>
                              </p:par>
                              <p:par>
                                <p:cTn id="110" presetID="26" presetClass="entr" presetSubtype="0" fill="hold" nodeType="with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fade">
                                      <p:cBhvr>
                                        <p:cTn id="130" dur="1000"/>
                                        <p:tgtEl>
                                          <p:spTgt spid="13"/>
                                        </p:tgtEl>
                                      </p:cBhvr>
                                    </p:animEffect>
                                    <p:anim calcmode="lin" valueType="num">
                                      <p:cBhvr>
                                        <p:cTn id="131" dur="1000" fill="hold"/>
                                        <p:tgtEl>
                                          <p:spTgt spid="13"/>
                                        </p:tgtEl>
                                        <p:attrNameLst>
                                          <p:attrName>ppt_x</p:attrName>
                                        </p:attrNameLst>
                                      </p:cBhvr>
                                      <p:tavLst>
                                        <p:tav tm="0">
                                          <p:val>
                                            <p:strVal val="#ppt_x"/>
                                          </p:val>
                                        </p:tav>
                                        <p:tav tm="100000">
                                          <p:val>
                                            <p:strVal val="#ppt_x"/>
                                          </p:val>
                                        </p:tav>
                                      </p:tavLst>
                                    </p:anim>
                                    <p:anim calcmode="lin" valueType="num">
                                      <p:cBhvr>
                                        <p:cTn id="1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864222" y="2757025"/>
            <a:ext cx="11833470" cy="6863417"/>
          </a:xfrm>
          <a:prstGeom prst="rect">
            <a:avLst/>
          </a:prstGeom>
          <a:noFill/>
        </p:spPr>
        <p:txBody>
          <a:bodyPr wrap="square">
            <a:spAutoFit/>
          </a:bodyPr>
          <a:lstStyle/>
          <a:p>
            <a:pPr marL="571500" indent="-571500">
              <a:buFont typeface="Wingdings" panose="05000000000000000000" pitchFamily="2" charset="2"/>
              <a:buChar char="Ø"/>
            </a:pPr>
            <a:r>
              <a:rPr lang="en-US" sz="4000" b="1">
                <a:solidFill>
                  <a:srgbClr val="002776"/>
                </a:solidFill>
                <a:latin typeface="Arial" panose="020B0604020202020204" pitchFamily="34" charset="0"/>
              </a:rPr>
              <a:t>It reveals water use patterns, from the individual level all the way to the national level.</a:t>
            </a:r>
          </a:p>
          <a:p>
            <a:pPr marL="571500" indent="-571500">
              <a:buFont typeface="Wingdings" panose="05000000000000000000" pitchFamily="2" charset="2"/>
              <a:buChar char="Ø"/>
            </a:pPr>
            <a:r>
              <a:rPr lang="en-US" sz="4000" b="1">
                <a:solidFill>
                  <a:srgbClr val="002776"/>
                </a:solidFill>
                <a:latin typeface="Arial" panose="020B0604020202020204" pitchFamily="34" charset="0"/>
              </a:rPr>
              <a:t>It shines a light on the water used in all the processes involved in manufacturing and producing our goods. It also accounts for water contaminated during manufacturing and production. </a:t>
            </a:r>
          </a:p>
          <a:p>
            <a:pPr marL="571500" indent="-571500">
              <a:buFont typeface="Wingdings" panose="05000000000000000000" pitchFamily="2" charset="2"/>
              <a:buChar char="Ø"/>
            </a:pPr>
            <a:r>
              <a:rPr lang="en-US" sz="4000" b="1">
                <a:solidFill>
                  <a:srgbClr val="002776"/>
                </a:solidFill>
                <a:latin typeface="Arial" panose="020B0604020202020204" pitchFamily="34" charset="0"/>
              </a:rPr>
              <a:t>A water footprint is measured in terms of the volume of water consumed, evaporated and polluted. </a:t>
            </a:r>
            <a:endParaRPr lang="en-US" sz="1200" b="1" i="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 SUSTAINABILITY &amp; STEWARDSHIP: </a:t>
            </a:r>
          </a:p>
        </p:txBody>
      </p:sp>
      <p:sp>
        <p:nvSpPr>
          <p:cNvPr id="4" name="Title 1">
            <a:extLst>
              <a:ext uri="{FF2B5EF4-FFF2-40B4-BE49-F238E27FC236}">
                <a16:creationId xmlns:a16="http://schemas.microsoft.com/office/drawing/2014/main" id="{3A0366D7-DE4B-6075-BE3E-B6D54899F3C7}"/>
              </a:ext>
            </a:extLst>
          </p:cNvPr>
          <p:cNvSpPr txBox="1">
            <a:spLocks/>
          </p:cNvSpPr>
          <p:nvPr/>
        </p:nvSpPr>
        <p:spPr>
          <a:xfrm>
            <a:off x="0" y="1523202"/>
            <a:ext cx="11950995" cy="1143000"/>
          </a:xfrm>
          <a:prstGeom prst="rect">
            <a:avLst/>
          </a:prstGeom>
        </p:spPr>
        <p:txBody>
          <a:bodyPr/>
          <a:lstStyle>
            <a:lvl1pPr eaLnBrk="1" hangingPunct="1">
              <a:defRPr>
                <a:latin typeface="+mj-lt"/>
                <a:ea typeface="+mj-ea"/>
                <a:cs typeface="+mj-cs"/>
              </a:defRPr>
            </a:lvl1pPr>
          </a:lstStyle>
          <a:p>
            <a:pPr algn="ctr"/>
            <a:r>
              <a:rPr lang="en-US" sz="8000" b="1" kern="0">
                <a:solidFill>
                  <a:srgbClr val="002776"/>
                </a:solidFill>
                <a:latin typeface="Chiller" panose="04020404031007020602" pitchFamily="82" charset="0"/>
              </a:rPr>
              <a:t>What is a Water Footprint?</a:t>
            </a:r>
          </a:p>
        </p:txBody>
      </p:sp>
      <p:pic>
        <p:nvPicPr>
          <p:cNvPr id="2" name="Picture 1" descr="Water drops on a blue surface&#10;&#10;Description automatically generated">
            <a:extLst>
              <a:ext uri="{FF2B5EF4-FFF2-40B4-BE49-F238E27FC236}">
                <a16:creationId xmlns:a16="http://schemas.microsoft.com/office/drawing/2014/main" id="{38654A6B-BD83-762F-3C89-1F4AE0325B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84760" y="1891504"/>
            <a:ext cx="5992393" cy="4488511"/>
          </a:xfrm>
          <a:prstGeom prst="rect">
            <a:avLst/>
          </a:prstGeom>
        </p:spPr>
      </p:pic>
      <p:pic>
        <p:nvPicPr>
          <p:cNvPr id="7" name="Picture 6">
            <a:extLst>
              <a:ext uri="{FF2B5EF4-FFF2-40B4-BE49-F238E27FC236}">
                <a16:creationId xmlns:a16="http://schemas.microsoft.com/office/drawing/2014/main" id="{54EFBBA3-13DA-B56C-2EDE-AD10970AA2F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34" b="92830" l="5160" r="92138">
                        <a14:foregroundMark x1="25799" y1="37358" x2="25799" y2="37358"/>
                        <a14:foregroundMark x1="5651" y1="42642" x2="5651" y2="42642"/>
                        <a14:foregroundMark x1="48157" y1="82264" x2="48157" y2="82264"/>
                        <a14:foregroundMark x1="36855" y1="78113" x2="36855" y2="78113"/>
                        <a14:foregroundMark x1="50860" y1="61887" x2="50860" y2="61887"/>
                        <a14:foregroundMark x1="48649" y1="68302" x2="48649" y2="68302"/>
                        <a14:foregroundMark x1="86241" y1="46038" x2="86241" y2="46038"/>
                        <a14:foregroundMark x1="92383" y1="46038" x2="92383" y2="46038"/>
                        <a14:foregroundMark x1="73710" y1="87547" x2="73710" y2="87547"/>
                        <a14:foregroundMark x1="77150" y1="92830" x2="77150" y2="92830"/>
                      </a14:backgroundRemoval>
                    </a14:imgEffect>
                  </a14:imgLayer>
                </a14:imgProps>
              </a:ext>
            </a:extLst>
          </a:blip>
          <a:stretch>
            <a:fillRect/>
          </a:stretch>
        </p:blipFill>
        <p:spPr>
          <a:xfrm>
            <a:off x="12697692" y="6784504"/>
            <a:ext cx="3477895" cy="2264477"/>
          </a:xfrm>
          <a:prstGeom prst="rect">
            <a:avLst/>
          </a:prstGeom>
        </p:spPr>
      </p:pic>
    </p:spTree>
    <p:extLst>
      <p:ext uri="{BB962C8B-B14F-4D97-AF65-F5344CB8AC3E}">
        <p14:creationId xmlns:p14="http://schemas.microsoft.com/office/powerpoint/2010/main" val="1000239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SUSTAINABILITY &amp; STEWARDSHIP: </a:t>
            </a:r>
            <a:endParaRPr lang="en-US" sz="7200" b="1" kern="0">
              <a:solidFill>
                <a:srgbClr val="002776"/>
              </a:solidFill>
              <a:latin typeface="Chiller" panose="04020404031007020602" pitchFamily="82" charset="0"/>
            </a:endParaRPr>
          </a:p>
        </p:txBody>
      </p:sp>
      <p:sp>
        <p:nvSpPr>
          <p:cNvPr id="2" name="TextBox 1">
            <a:extLst>
              <a:ext uri="{FF2B5EF4-FFF2-40B4-BE49-F238E27FC236}">
                <a16:creationId xmlns:a16="http://schemas.microsoft.com/office/drawing/2014/main" id="{9C4C8F88-43A7-1029-CF59-65ACE06A4D50}"/>
              </a:ext>
            </a:extLst>
          </p:cNvPr>
          <p:cNvSpPr txBox="1"/>
          <p:nvPr/>
        </p:nvSpPr>
        <p:spPr>
          <a:xfrm>
            <a:off x="747406" y="2592935"/>
            <a:ext cx="16126321" cy="2123658"/>
          </a:xfrm>
          <a:prstGeom prst="rect">
            <a:avLst/>
          </a:prstGeom>
          <a:noFill/>
        </p:spPr>
        <p:txBody>
          <a:bodyPr wrap="square" rtlCol="0">
            <a:spAutoFit/>
          </a:bodyPr>
          <a:lstStyle/>
          <a:p>
            <a:pPr algn="ctr"/>
            <a:r>
              <a:rPr lang="en-US" sz="6600" b="1">
                <a:solidFill>
                  <a:srgbClr val="002776"/>
                </a:solidFill>
                <a:latin typeface="+mj-lt"/>
              </a:rPr>
              <a:t>Your daily choices and actions can add up to make a positive difference. </a:t>
            </a:r>
          </a:p>
        </p:txBody>
      </p:sp>
      <p:sp>
        <p:nvSpPr>
          <p:cNvPr id="7" name="TextBox 6">
            <a:extLst>
              <a:ext uri="{FF2B5EF4-FFF2-40B4-BE49-F238E27FC236}">
                <a16:creationId xmlns:a16="http://schemas.microsoft.com/office/drawing/2014/main" id="{387823EC-002B-62DB-2AAB-F2082FE64358}"/>
              </a:ext>
            </a:extLst>
          </p:cNvPr>
          <p:cNvSpPr txBox="1"/>
          <p:nvPr/>
        </p:nvSpPr>
        <p:spPr>
          <a:xfrm>
            <a:off x="670419" y="1605369"/>
            <a:ext cx="16280296" cy="1200329"/>
          </a:xfrm>
          <a:prstGeom prst="rect">
            <a:avLst/>
          </a:prstGeom>
          <a:noFill/>
        </p:spPr>
        <p:txBody>
          <a:bodyPr wrap="square" rtlCol="0">
            <a:spAutoFit/>
          </a:bodyPr>
          <a:lstStyle/>
          <a:p>
            <a:pPr algn="ctr"/>
            <a:r>
              <a:rPr lang="en-US" sz="7200" b="1">
                <a:solidFill>
                  <a:srgbClr val="002776"/>
                </a:solidFill>
              </a:rPr>
              <a:t>BE THE TIDAL WAVE OF CHANGE!</a:t>
            </a:r>
          </a:p>
        </p:txBody>
      </p:sp>
      <p:pic>
        <p:nvPicPr>
          <p:cNvPr id="10" name="Picture 9">
            <a:extLst>
              <a:ext uri="{FF2B5EF4-FFF2-40B4-BE49-F238E27FC236}">
                <a16:creationId xmlns:a16="http://schemas.microsoft.com/office/drawing/2014/main" id="{7201FE79-DFEB-359F-DE29-F6B90A195E80}"/>
              </a:ext>
            </a:extLst>
          </p:cNvPr>
          <p:cNvPicPr>
            <a:picLocks noChangeAspect="1"/>
          </p:cNvPicPr>
          <p:nvPr/>
        </p:nvPicPr>
        <p:blipFill rotWithShape="1">
          <a:blip r:embed="rId3"/>
          <a:srcRect l="74673" t="12242" r="15761" b="65024"/>
          <a:stretch/>
        </p:blipFill>
        <p:spPr>
          <a:xfrm>
            <a:off x="1316018" y="5144330"/>
            <a:ext cx="3115875" cy="4165532"/>
          </a:xfrm>
          <a:prstGeom prst="rect">
            <a:avLst/>
          </a:prstGeom>
        </p:spPr>
      </p:pic>
      <p:pic>
        <p:nvPicPr>
          <p:cNvPr id="18" name="Picture 17">
            <a:extLst>
              <a:ext uri="{FF2B5EF4-FFF2-40B4-BE49-F238E27FC236}">
                <a16:creationId xmlns:a16="http://schemas.microsoft.com/office/drawing/2014/main" id="{2B6F72ED-312C-5E8D-81EE-44E0C425D6A5}"/>
              </a:ext>
            </a:extLst>
          </p:cNvPr>
          <p:cNvPicPr>
            <a:picLocks noChangeAspect="1"/>
          </p:cNvPicPr>
          <p:nvPr/>
        </p:nvPicPr>
        <p:blipFill rotWithShape="1">
          <a:blip r:embed="rId4"/>
          <a:srcRect l="74758" t="15606" r="15660" b="61932"/>
          <a:stretch/>
        </p:blipFill>
        <p:spPr>
          <a:xfrm>
            <a:off x="8515626" y="5113696"/>
            <a:ext cx="3135878" cy="4135019"/>
          </a:xfrm>
          <a:prstGeom prst="rect">
            <a:avLst/>
          </a:prstGeom>
        </p:spPr>
      </p:pic>
      <p:pic>
        <p:nvPicPr>
          <p:cNvPr id="20" name="Picture 19">
            <a:extLst>
              <a:ext uri="{FF2B5EF4-FFF2-40B4-BE49-F238E27FC236}">
                <a16:creationId xmlns:a16="http://schemas.microsoft.com/office/drawing/2014/main" id="{9630DB3B-929D-414C-D29E-EF3EE7B3CAB2}"/>
              </a:ext>
            </a:extLst>
          </p:cNvPr>
          <p:cNvPicPr>
            <a:picLocks noChangeAspect="1"/>
          </p:cNvPicPr>
          <p:nvPr/>
        </p:nvPicPr>
        <p:blipFill rotWithShape="1">
          <a:blip r:embed="rId5"/>
          <a:srcRect l="74511" t="17906" r="15652" b="59909"/>
          <a:stretch/>
        </p:blipFill>
        <p:spPr>
          <a:xfrm>
            <a:off x="12077689" y="5003836"/>
            <a:ext cx="3346065" cy="4244879"/>
          </a:xfrm>
          <a:prstGeom prst="rect">
            <a:avLst/>
          </a:prstGeom>
        </p:spPr>
      </p:pic>
      <p:pic>
        <p:nvPicPr>
          <p:cNvPr id="22" name="Picture 21">
            <a:extLst>
              <a:ext uri="{FF2B5EF4-FFF2-40B4-BE49-F238E27FC236}">
                <a16:creationId xmlns:a16="http://schemas.microsoft.com/office/drawing/2014/main" id="{F79E1B19-BBF2-F616-6C24-ABE429710648}"/>
              </a:ext>
            </a:extLst>
          </p:cNvPr>
          <p:cNvPicPr>
            <a:picLocks noChangeAspect="1"/>
          </p:cNvPicPr>
          <p:nvPr/>
        </p:nvPicPr>
        <p:blipFill rotWithShape="1">
          <a:blip r:embed="rId6"/>
          <a:srcRect l="74502" t="11930" r="15875" b="65842"/>
          <a:stretch/>
        </p:blipFill>
        <p:spPr>
          <a:xfrm>
            <a:off x="4919753" y="5143500"/>
            <a:ext cx="3206267" cy="4166362"/>
          </a:xfrm>
          <a:prstGeom prst="rect">
            <a:avLst/>
          </a:prstGeom>
        </p:spPr>
      </p:pic>
    </p:spTree>
    <p:extLst>
      <p:ext uri="{BB962C8B-B14F-4D97-AF65-F5344CB8AC3E}">
        <p14:creationId xmlns:p14="http://schemas.microsoft.com/office/powerpoint/2010/main" val="593719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453318"/>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20314" y="-182682"/>
            <a:ext cx="18047365" cy="2800767"/>
          </a:xfrm>
          <a:prstGeom prst="rect">
            <a:avLst/>
          </a:prstGeom>
          <a:noFill/>
        </p:spPr>
        <p:txBody>
          <a:bodyPr wrap="square" rtlCol="0">
            <a:spAutoFit/>
          </a:bodyPr>
          <a:lstStyle/>
          <a:p>
            <a:pPr algn="ctr"/>
            <a:r>
              <a:rPr lang="en-US" sz="9600" b="1">
                <a:solidFill>
                  <a:schemeClr val="bg1"/>
                </a:solidFill>
                <a:latin typeface="Chiller" panose="04020404031007020602" pitchFamily="82" charset="0"/>
              </a:rPr>
              <a:t>Splashing into Solutions</a:t>
            </a:r>
          </a:p>
          <a:p>
            <a:pPr algn="ctr"/>
            <a:r>
              <a:rPr lang="en-US" sz="8000" b="1">
                <a:solidFill>
                  <a:srgbClr val="C00000"/>
                </a:solidFill>
                <a:latin typeface="Chiller" panose="04020404031007020602" pitchFamily="82" charset="0"/>
              </a:rPr>
              <a:t>You Have the Power!</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10560" y="2809716"/>
            <a:ext cx="16866875" cy="381642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b="1" kern="0">
                <a:solidFill>
                  <a:srgbClr val="002776"/>
                </a:solidFill>
              </a:rPr>
              <a:t>What is Water Conservation?</a:t>
            </a:r>
          </a:p>
          <a:p>
            <a:endParaRPr lang="en-US" sz="7200" b="1" kern="0">
              <a:solidFill>
                <a:srgbClr val="002776"/>
              </a:solidFill>
            </a:endParaRPr>
          </a:p>
          <a:p>
            <a:endParaRPr lang="en-US" sz="1400" b="1" kern="0">
              <a:solidFill>
                <a:srgbClr val="002776"/>
              </a:solidFill>
            </a:endParaRPr>
          </a:p>
          <a:p>
            <a:pPr marL="685800" indent="-685800">
              <a:buFont typeface="Wingdings" panose="05000000000000000000" pitchFamily="2" charset="2"/>
              <a:buChar char="Ø"/>
            </a:pPr>
            <a:endParaRPr lang="en-US" sz="1200" b="1">
              <a:solidFill>
                <a:srgbClr val="002776"/>
              </a:solidFill>
              <a:latin typeface="+mj-lt"/>
              <a:cs typeface="Arial" pitchFamily="34" charset="0"/>
            </a:endParaRPr>
          </a:p>
          <a:p>
            <a:r>
              <a:rPr lang="en-US" sz="7200" b="1" kern="0">
                <a:solidFill>
                  <a:srgbClr val="002776"/>
                </a:solidFill>
              </a:rPr>
              <a:t>What is Water Efficiency?</a:t>
            </a:r>
          </a:p>
        </p:txBody>
      </p:sp>
      <p:sp>
        <p:nvSpPr>
          <p:cNvPr id="7" name="TextBox 6">
            <a:extLst>
              <a:ext uri="{FF2B5EF4-FFF2-40B4-BE49-F238E27FC236}">
                <a16:creationId xmlns:a16="http://schemas.microsoft.com/office/drawing/2014/main" id="{B9BD920B-6BF6-7FE7-A1EC-41492C91B73C}"/>
              </a:ext>
            </a:extLst>
          </p:cNvPr>
          <p:cNvSpPr txBox="1"/>
          <p:nvPr/>
        </p:nvSpPr>
        <p:spPr>
          <a:xfrm>
            <a:off x="710560" y="3841234"/>
            <a:ext cx="15329535" cy="1569660"/>
          </a:xfrm>
          <a:prstGeom prst="rect">
            <a:avLst/>
          </a:prstGeom>
          <a:noFill/>
        </p:spPr>
        <p:txBody>
          <a:bodyPr wrap="square">
            <a:spAutoFit/>
          </a:bodyPr>
          <a:lstStyle/>
          <a:p>
            <a:pPr marL="685800" indent="-685800">
              <a:buFont typeface="Wingdings" panose="05000000000000000000" pitchFamily="2" charset="2"/>
              <a:buChar char="Ø"/>
            </a:pPr>
            <a:r>
              <a:rPr lang="en-US" sz="4800" b="1">
                <a:solidFill>
                  <a:srgbClr val="002776"/>
                </a:solidFill>
                <a:latin typeface="+mj-lt"/>
                <a:cs typeface="Arial" pitchFamily="34" charset="0"/>
              </a:rPr>
              <a:t>Beneficial reduction in water loss, waste or use by changing behavior to use less water. </a:t>
            </a:r>
          </a:p>
        </p:txBody>
      </p:sp>
      <p:sp>
        <p:nvSpPr>
          <p:cNvPr id="9" name="TextBox 8">
            <a:extLst>
              <a:ext uri="{FF2B5EF4-FFF2-40B4-BE49-F238E27FC236}">
                <a16:creationId xmlns:a16="http://schemas.microsoft.com/office/drawing/2014/main" id="{D38A52C3-DED7-4FCC-8E01-B0E1C78AA6CA}"/>
              </a:ext>
            </a:extLst>
          </p:cNvPr>
          <p:cNvSpPr txBox="1"/>
          <p:nvPr/>
        </p:nvSpPr>
        <p:spPr>
          <a:xfrm>
            <a:off x="710560" y="6626145"/>
            <a:ext cx="14617700" cy="3046988"/>
          </a:xfrm>
          <a:prstGeom prst="rect">
            <a:avLst/>
          </a:prstGeom>
          <a:noFill/>
        </p:spPr>
        <p:txBody>
          <a:bodyPr wrap="square">
            <a:spAutoFit/>
          </a:bodyPr>
          <a:lstStyle/>
          <a:p>
            <a:pPr marL="685800" indent="-685800">
              <a:buFont typeface="Wingdings" panose="05000000000000000000" pitchFamily="2" charset="2"/>
              <a:buChar char="Ø"/>
            </a:pPr>
            <a:r>
              <a:rPr lang="en-US" sz="4800" b="1">
                <a:solidFill>
                  <a:srgbClr val="002776"/>
                </a:solidFill>
                <a:latin typeface="+mj-lt"/>
                <a:cs typeface="Arial" pitchFamily="34" charset="0"/>
              </a:rPr>
              <a:t>Minimize the amount of water used to accomplish a function or task. Doing more with less water. </a:t>
            </a:r>
            <a:r>
              <a:rPr lang="en-US" sz="4800" b="1">
                <a:solidFill>
                  <a:srgbClr val="002776"/>
                </a:solidFill>
                <a:highlight>
                  <a:srgbClr val="FFFFFF"/>
                </a:highlight>
                <a:latin typeface="+mj-lt"/>
                <a:cs typeface="Arial" pitchFamily="34" charset="0"/>
              </a:rPr>
              <a:t>N</a:t>
            </a:r>
            <a:r>
              <a:rPr lang="en-US" sz="4800" b="1" i="0">
                <a:solidFill>
                  <a:srgbClr val="002776"/>
                </a:solidFill>
                <a:effectLst/>
                <a:highlight>
                  <a:srgbClr val="FFFFFF"/>
                </a:highlight>
                <a:latin typeface="+mj-lt"/>
              </a:rPr>
              <a:t>ormally relies on well-engineered products and fixtures or technology</a:t>
            </a:r>
            <a:r>
              <a:rPr lang="en-US" sz="4800" b="1">
                <a:solidFill>
                  <a:srgbClr val="002776"/>
                </a:solidFill>
                <a:latin typeface="+mj-lt"/>
              </a:rPr>
              <a:t> </a:t>
            </a:r>
          </a:p>
        </p:txBody>
      </p:sp>
      <p:pic>
        <p:nvPicPr>
          <p:cNvPr id="3" name="Picture 2" descr="A close up of an ostrich's head&#10;&#10;Description automatically generated">
            <a:extLst>
              <a:ext uri="{FF2B5EF4-FFF2-40B4-BE49-F238E27FC236}">
                <a16:creationId xmlns:a16="http://schemas.microsoft.com/office/drawing/2014/main" id="{830AB6BB-093F-E4A0-1AD4-9A37EE7BCAF6}"/>
              </a:ext>
            </a:extLst>
          </p:cNvPr>
          <p:cNvPicPr>
            <a:picLocks noChangeAspect="1"/>
          </p:cNvPicPr>
          <p:nvPr/>
        </p:nvPicPr>
        <p:blipFill>
          <a:blip r:embed="rId3">
            <a:extLst>
              <a:ext uri="{28A0092B-C50C-407E-A947-70E740481C1C}">
                <a14:useLocalDpi xmlns:a14="http://schemas.microsoft.com/office/drawing/2010/main" val="0"/>
              </a:ext>
            </a:extLst>
          </a:blip>
          <a:srcRect l="24793" t="51292" r="22200" b="2296"/>
          <a:stretch/>
        </p:blipFill>
        <p:spPr>
          <a:xfrm rot="18942661">
            <a:off x="14482195" y="3017228"/>
            <a:ext cx="4653140" cy="5273885"/>
          </a:xfrm>
          <a:prstGeom prst="rect">
            <a:avLst/>
          </a:prstGeom>
        </p:spPr>
      </p:pic>
    </p:spTree>
    <p:extLst>
      <p:ext uri="{BB962C8B-B14F-4D97-AF65-F5344CB8AC3E}">
        <p14:creationId xmlns:p14="http://schemas.microsoft.com/office/powerpoint/2010/main" val="328755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pact of Arizona's Water Management">
            <a:extLst>
              <a:ext uri="{FF2B5EF4-FFF2-40B4-BE49-F238E27FC236}">
                <a16:creationId xmlns:a16="http://schemas.microsoft.com/office/drawing/2014/main" id="{86AD1019-2EE7-D100-1F35-DAFEFD2C4F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0393" y="1073426"/>
            <a:ext cx="18928785" cy="1061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2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ter drop with a planet earth in it&#10;&#10;Description automatically generated">
            <a:extLst>
              <a:ext uri="{FF2B5EF4-FFF2-40B4-BE49-F238E27FC236}">
                <a16:creationId xmlns:a16="http://schemas.microsoft.com/office/drawing/2014/main" id="{F092CA65-2EDF-05CF-F6C5-AB206C6939C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2509" y="2635121"/>
            <a:ext cx="3884132" cy="5178843"/>
          </a:xfrm>
          <a:prstGeom prst="rect">
            <a:avLst/>
          </a:prstGeom>
        </p:spPr>
      </p:pic>
      <p:sp>
        <p:nvSpPr>
          <p:cNvPr id="2" name="TextBox 1">
            <a:extLst>
              <a:ext uri="{FF2B5EF4-FFF2-40B4-BE49-F238E27FC236}">
                <a16:creationId xmlns:a16="http://schemas.microsoft.com/office/drawing/2014/main" id="{87B40958-FE41-625B-D39B-18D2A5A10361}"/>
              </a:ext>
            </a:extLst>
          </p:cNvPr>
          <p:cNvSpPr txBox="1"/>
          <p:nvPr/>
        </p:nvSpPr>
        <p:spPr>
          <a:xfrm>
            <a:off x="4216641" y="2651733"/>
            <a:ext cx="12159432" cy="5632311"/>
          </a:xfrm>
          <a:prstGeom prst="rect">
            <a:avLst/>
          </a:prstGeom>
          <a:noFill/>
        </p:spPr>
        <p:txBody>
          <a:bodyPr wrap="square" rtlCol="0">
            <a:spAutoFit/>
          </a:bodyPr>
          <a:lstStyle/>
          <a:p>
            <a:r>
              <a:rPr lang="en-US" sz="7200" b="1" i="0">
                <a:solidFill>
                  <a:srgbClr val="002776"/>
                </a:solidFill>
                <a:effectLst/>
              </a:rPr>
              <a:t>I PLEDGE to be a water steward, to do my best to make smart choices and take actions that help conserve and keep our water supply clean.</a:t>
            </a:r>
            <a:endParaRPr lang="en-US" sz="7200" b="1">
              <a:solidFill>
                <a:srgbClr val="002776"/>
              </a:solidFill>
            </a:endParaRPr>
          </a:p>
        </p:txBody>
      </p:sp>
      <p:sp>
        <p:nvSpPr>
          <p:cNvPr id="8" name="Rectangle 1">
            <a:extLst>
              <a:ext uri="{FF2B5EF4-FFF2-40B4-BE49-F238E27FC236}">
                <a16:creationId xmlns:a16="http://schemas.microsoft.com/office/drawing/2014/main" id="{E3A0D974-460B-FA37-F632-C612E1330B9B}"/>
              </a:ext>
            </a:extLst>
          </p:cNvPr>
          <p:cNvSpPr>
            <a:spLocks noChangeArrowheads="1"/>
          </p:cNvSpPr>
          <p:nvPr/>
        </p:nvSpPr>
        <p:spPr bwMode="auto">
          <a:xfrm>
            <a:off x="4216641" y="596032"/>
            <a:ext cx="8042586"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11000" b="1">
                <a:solidFill>
                  <a:srgbClr val="C00000"/>
                </a:solidFill>
                <a:latin typeface="Chiller" panose="04020404031007020602" pitchFamily="82" charset="0"/>
              </a:rPr>
              <a:t>Take the PLEDGE:</a:t>
            </a:r>
            <a:endParaRPr kumimoji="0" lang="en-US" altLang="en-US" sz="11000" b="0" i="0" u="none" strike="noStrike" cap="none" normalizeH="0" baseline="0">
              <a:ln>
                <a:noFill/>
              </a:ln>
              <a:solidFill>
                <a:srgbClr val="C00000"/>
              </a:solidFill>
              <a:effectLst/>
              <a:latin typeface="Chiller" panose="04020404031007020602" pitchFamily="82" charset="0"/>
            </a:endParaRPr>
          </a:p>
        </p:txBody>
      </p:sp>
      <p:pic>
        <p:nvPicPr>
          <p:cNvPr id="7" name="Picture 6" descr="A cartoon ostrich with a black background&#10;&#10;Description automatically generated">
            <a:extLst>
              <a:ext uri="{FF2B5EF4-FFF2-40B4-BE49-F238E27FC236}">
                <a16:creationId xmlns:a16="http://schemas.microsoft.com/office/drawing/2014/main" id="{5EB69B93-4D0B-C5FD-ED2B-C706F249A76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617226" y="304042"/>
            <a:ext cx="2418146" cy="3397827"/>
          </a:xfrm>
          <a:prstGeom prst="rect">
            <a:avLst/>
          </a:prstGeom>
        </p:spPr>
      </p:pic>
    </p:spTree>
    <p:extLst>
      <p:ext uri="{BB962C8B-B14F-4D97-AF65-F5344CB8AC3E}">
        <p14:creationId xmlns:p14="http://schemas.microsoft.com/office/powerpoint/2010/main" val="1465791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864222" y="2358579"/>
            <a:ext cx="16090232" cy="1171754"/>
          </a:xfrm>
          <a:prstGeom prst="rect">
            <a:avLst/>
          </a:prstGeom>
        </p:spPr>
        <p:txBody>
          <a:bodyPr>
            <a:noAutofit/>
          </a:bodyPr>
          <a:lstStyle>
            <a:lvl1pPr eaLnBrk="1" hangingPunct="1">
              <a:defRPr>
                <a:latin typeface="+mj-lt"/>
                <a:ea typeface="+mj-ea"/>
                <a:cs typeface="+mj-cs"/>
              </a:defRPr>
            </a:lvl1pPr>
          </a:lstStyle>
          <a:p>
            <a:pPr algn="ctr"/>
            <a:r>
              <a:rPr lang="en-US" sz="9600" b="1" i="1" kern="0">
                <a:solidFill>
                  <a:srgbClr val="002776"/>
                </a:solidFill>
                <a:latin typeface="Chiller" panose="04020404031007020602" pitchFamily="82" charset="0"/>
                <a:ea typeface="Calibri" panose="020F0502020204030204" pitchFamily="34" charset="0"/>
                <a:cs typeface="Calibri" panose="020F0502020204030204" pitchFamily="34" charset="0"/>
              </a:rPr>
              <a:t>CSI: Water &amp; Diseases</a:t>
            </a:r>
            <a:endParaRPr lang="en-US" sz="9600" kern="0">
              <a:solidFill>
                <a:srgbClr val="002776"/>
              </a:solidFill>
              <a:latin typeface="Chiller" panose="04020404031007020602" pitchFamily="82" charset="0"/>
              <a:ea typeface="Calibri" panose="020F0502020204030204" pitchFamily="34" charset="0"/>
              <a:cs typeface="Calibri" panose="020F0502020204030204" pitchFamily="34" charset="0"/>
            </a:endParaRPr>
          </a:p>
          <a:p>
            <a:pPr algn="ctr"/>
            <a:br>
              <a:rPr lang="en-US" sz="8000"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16113" y="4450269"/>
            <a:ext cx="15806883" cy="535531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a:solidFill>
                  <a:srgbClr val="AB0520"/>
                </a:solidFill>
              </a:rPr>
              <a:t>Investigative Questions </a:t>
            </a:r>
            <a:r>
              <a:rPr lang="en-US" sz="7200" b="1" kern="0">
                <a:solidFill>
                  <a:sysClr val="windowText" lastClr="000000"/>
                </a:solidFill>
              </a:rPr>
              <a:t> </a:t>
            </a:r>
          </a:p>
          <a:p>
            <a:pPr marL="857250" indent="-857250">
              <a:buFont typeface="Arial" panose="020B0604020202020204" pitchFamily="34" charset="0"/>
              <a:buChar char="•"/>
            </a:pPr>
            <a:r>
              <a:rPr lang="en-US" sz="5400">
                <a:solidFill>
                  <a:srgbClr val="002776"/>
                </a:solidFill>
              </a:rPr>
              <a:t>What is the role of water in transmitting diseases and in human/animal wellness? </a:t>
            </a:r>
          </a:p>
          <a:p>
            <a:pPr marL="857250" indent="-857250">
              <a:buFont typeface="Arial" panose="020B0604020202020204" pitchFamily="34" charset="0"/>
              <a:buChar char="•"/>
            </a:pPr>
            <a:r>
              <a:rPr lang="en-US" sz="5400">
                <a:solidFill>
                  <a:srgbClr val="002776"/>
                </a:solidFill>
              </a:rPr>
              <a:t>How do the characteristics of environments that promote the transmission of diseases change with a changing climate? </a:t>
            </a: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630306" y="1438642"/>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8" name="object 7">
            <a:extLst>
              <a:ext uri="{FF2B5EF4-FFF2-40B4-BE49-F238E27FC236}">
                <a16:creationId xmlns:a16="http://schemas.microsoft.com/office/drawing/2014/main" id="{2D500703-9822-EBFF-EF0E-0C8CADC8928E}"/>
              </a:ext>
            </a:extLst>
          </p:cNvPr>
          <p:cNvSpPr txBox="1">
            <a:spLocks/>
          </p:cNvSpPr>
          <p:nvPr/>
        </p:nvSpPr>
        <p:spPr>
          <a:xfrm>
            <a:off x="864222" y="88055"/>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pic>
        <p:nvPicPr>
          <p:cNvPr id="9" name="Graphic 8">
            <a:extLst>
              <a:ext uri="{FF2B5EF4-FFF2-40B4-BE49-F238E27FC236}">
                <a16:creationId xmlns:a16="http://schemas.microsoft.com/office/drawing/2014/main" id="{15B9F9FC-8871-D2E0-BBEB-47EEFE2CAB69}"/>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13902640" y="1778704"/>
            <a:ext cx="3199259" cy="2331504"/>
          </a:xfrm>
          <a:prstGeom prst="rect">
            <a:avLst/>
          </a:prstGeom>
        </p:spPr>
      </p:pic>
      <p:pic>
        <p:nvPicPr>
          <p:cNvPr id="10" name="Graphic 9">
            <a:extLst>
              <a:ext uri="{FF2B5EF4-FFF2-40B4-BE49-F238E27FC236}">
                <a16:creationId xmlns:a16="http://schemas.microsoft.com/office/drawing/2014/main" id="{75D513BD-10AA-CD50-5FA4-A0835FAC704F}"/>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flipH="1">
            <a:off x="957209" y="1778704"/>
            <a:ext cx="3199259" cy="2331504"/>
          </a:xfrm>
          <a:prstGeom prst="rect">
            <a:avLst/>
          </a:prstGeom>
        </p:spPr>
      </p:pic>
    </p:spTree>
    <p:extLst>
      <p:ext uri="{BB962C8B-B14F-4D97-AF65-F5344CB8AC3E}">
        <p14:creationId xmlns:p14="http://schemas.microsoft.com/office/powerpoint/2010/main" val="4203166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FFF85-F88A-4329-D86A-A7261A19D74C}"/>
            </a:ext>
          </a:extLst>
        </p:cNvPr>
        <p:cNvGrpSpPr/>
        <p:nvPr/>
      </p:nvGrpSpPr>
      <p:grpSpPr>
        <a:xfrm>
          <a:off x="0" y="0"/>
          <a:ext cx="0" cy="0"/>
          <a:chOff x="0" y="0"/>
          <a:chExt cx="0" cy="0"/>
        </a:xfrm>
      </p:grpSpPr>
      <p:sp>
        <p:nvSpPr>
          <p:cNvPr id="2" name="object 7">
            <a:extLst>
              <a:ext uri="{FF2B5EF4-FFF2-40B4-BE49-F238E27FC236}">
                <a16:creationId xmlns:a16="http://schemas.microsoft.com/office/drawing/2014/main" id="{0E92C2C9-598B-60FA-AA66-5A1684A1C878}"/>
              </a:ext>
            </a:extLst>
          </p:cNvPr>
          <p:cNvSpPr txBox="1">
            <a:spLocks/>
          </p:cNvSpPr>
          <p:nvPr/>
        </p:nvSpPr>
        <p:spPr>
          <a:xfrm>
            <a:off x="864222" y="88055"/>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cxnSp>
        <p:nvCxnSpPr>
          <p:cNvPr id="3" name="Straight Connector 2">
            <a:extLst>
              <a:ext uri="{FF2B5EF4-FFF2-40B4-BE49-F238E27FC236}">
                <a16:creationId xmlns:a16="http://schemas.microsoft.com/office/drawing/2014/main" id="{C6C60ED5-8745-8088-1A72-B463FDBC55EF}"/>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descr="A earth with different weather icons&#10;&#10;AI-generated content may be incorrect.">
            <a:extLst>
              <a:ext uri="{FF2B5EF4-FFF2-40B4-BE49-F238E27FC236}">
                <a16:creationId xmlns:a16="http://schemas.microsoft.com/office/drawing/2014/main" id="{9358D9C4-B87B-C5AD-4316-619565F4F1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3184" t="1263" r="22487" b="14039"/>
          <a:stretch>
            <a:fillRect/>
          </a:stretch>
        </p:blipFill>
        <p:spPr>
          <a:xfrm>
            <a:off x="446049" y="2570856"/>
            <a:ext cx="8237956" cy="7260127"/>
          </a:xfrm>
          <a:prstGeom prst="rect">
            <a:avLst/>
          </a:prstGeom>
        </p:spPr>
      </p:pic>
      <p:sp>
        <p:nvSpPr>
          <p:cNvPr id="7" name="TextBox 6">
            <a:extLst>
              <a:ext uri="{FF2B5EF4-FFF2-40B4-BE49-F238E27FC236}">
                <a16:creationId xmlns:a16="http://schemas.microsoft.com/office/drawing/2014/main" id="{7BFD867D-669B-CA63-5720-15CA24D3D021}"/>
              </a:ext>
            </a:extLst>
          </p:cNvPr>
          <p:cNvSpPr txBox="1"/>
          <p:nvPr/>
        </p:nvSpPr>
        <p:spPr>
          <a:xfrm>
            <a:off x="8813872" y="3075962"/>
            <a:ext cx="8515576" cy="6247864"/>
          </a:xfrm>
          <a:prstGeom prst="rect">
            <a:avLst/>
          </a:prstGeom>
          <a:noFill/>
        </p:spPr>
        <p:txBody>
          <a:bodyPr wrap="square" lIns="91440" tIns="45720" rIns="91440" bIns="45720" anchor="t">
            <a:spAutoFit/>
          </a:bodyPr>
          <a:lstStyle/>
          <a:p>
            <a:pPr marL="571500" indent="-571500">
              <a:buFont typeface="Wingdings" panose="05000000000000000000" pitchFamily="2" charset="2"/>
              <a:buChar char="Ø"/>
            </a:pPr>
            <a:r>
              <a:rPr lang="en-US" sz="4000" b="1">
                <a:solidFill>
                  <a:srgbClr val="002776"/>
                </a:solidFill>
                <a:latin typeface="Arial"/>
                <a:ea typeface="+mn-lt"/>
                <a:cs typeface="Arial"/>
              </a:rPr>
              <a:t>Climate change is a long-term shift in global and regional weather patterns and temperatures. While these shifts can be natural, the current rapid change is driven by human activity, primarily the burning of fossil fuels like coal, oil, and gas.</a:t>
            </a:r>
            <a:endParaRPr lang="en-US" b="1">
              <a:latin typeface="Arial"/>
              <a:cs typeface="Arial"/>
            </a:endParaRPr>
          </a:p>
          <a:p>
            <a:endParaRPr lang="en-US" sz="4000" b="1" i="0">
              <a:solidFill>
                <a:srgbClr val="002776"/>
              </a:solidFill>
              <a:effectLst/>
              <a:latin typeface="Arial" panose="020B0604020202020204" pitchFamily="34" charset="0"/>
              <a:cs typeface="Arial"/>
            </a:endParaRPr>
          </a:p>
        </p:txBody>
      </p:sp>
      <p:sp>
        <p:nvSpPr>
          <p:cNvPr id="10" name="Title 1">
            <a:extLst>
              <a:ext uri="{FF2B5EF4-FFF2-40B4-BE49-F238E27FC236}">
                <a16:creationId xmlns:a16="http://schemas.microsoft.com/office/drawing/2014/main" id="{BDCF45C6-EBA4-DF45-548D-44A6B979A5A2}"/>
              </a:ext>
            </a:extLst>
          </p:cNvPr>
          <p:cNvSpPr txBox="1">
            <a:spLocks/>
          </p:cNvSpPr>
          <p:nvPr/>
        </p:nvSpPr>
        <p:spPr>
          <a:xfrm>
            <a:off x="4782601" y="1657274"/>
            <a:ext cx="7789659" cy="1073305"/>
          </a:xfrm>
          <a:prstGeom prst="rect">
            <a:avLst/>
          </a:prstGeom>
        </p:spPr>
        <p:txBody>
          <a:bodyPr lIns="91440" tIns="45720" rIns="91440" bIns="45720" anchor="t"/>
          <a:lstStyle>
            <a:lvl1pPr eaLnBrk="1" hangingPunct="1">
              <a:defRPr>
                <a:latin typeface="+mj-lt"/>
                <a:ea typeface="+mj-ea"/>
                <a:cs typeface="+mj-cs"/>
              </a:defRPr>
            </a:lvl1pPr>
          </a:lstStyle>
          <a:p>
            <a:pPr algn="ctr"/>
            <a:r>
              <a:rPr lang="en-US" sz="9600" b="1" kern="0">
                <a:solidFill>
                  <a:srgbClr val="002776"/>
                </a:solidFill>
                <a:latin typeface="Chiller"/>
              </a:rPr>
              <a:t>Climate Change</a:t>
            </a:r>
          </a:p>
        </p:txBody>
      </p:sp>
    </p:spTree>
    <p:extLst>
      <p:ext uri="{BB962C8B-B14F-4D97-AF65-F5344CB8AC3E}">
        <p14:creationId xmlns:p14="http://schemas.microsoft.com/office/powerpoint/2010/main" val="64328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2054270" y="1355820"/>
            <a:ext cx="14178749" cy="1082040"/>
          </a:xfrm>
          <a:prstGeom prst="rect">
            <a:avLst/>
          </a:prstGeom>
        </p:spPr>
        <p:txBody>
          <a:bodyPr lIns="91440" tIns="45720" rIns="91440" bIns="45720" anchor="t"/>
          <a:lstStyle>
            <a:lvl1pPr eaLnBrk="1" hangingPunct="1">
              <a:defRPr>
                <a:latin typeface="+mj-lt"/>
                <a:ea typeface="+mj-ea"/>
                <a:cs typeface="+mj-cs"/>
              </a:defRPr>
            </a:lvl1pPr>
          </a:lstStyle>
          <a:p>
            <a:pPr algn="ctr"/>
            <a:r>
              <a:rPr lang="en-US" sz="9600" b="1" kern="0">
                <a:solidFill>
                  <a:srgbClr val="002776"/>
                </a:solidFill>
                <a:latin typeface="Chiller"/>
              </a:rPr>
              <a:t>Global Warming &amp; Green House Effect </a:t>
            </a:r>
          </a:p>
        </p:txBody>
      </p:sp>
      <p:sp>
        <p:nvSpPr>
          <p:cNvPr id="6" name="TextBox 5">
            <a:extLst>
              <a:ext uri="{FF2B5EF4-FFF2-40B4-BE49-F238E27FC236}">
                <a16:creationId xmlns:a16="http://schemas.microsoft.com/office/drawing/2014/main" id="{A4A78A99-CAD4-3BB0-E784-70ECDA29D4C9}"/>
              </a:ext>
            </a:extLst>
          </p:cNvPr>
          <p:cNvSpPr txBox="1"/>
          <p:nvPr/>
        </p:nvSpPr>
        <p:spPr>
          <a:xfrm>
            <a:off x="244903" y="2690687"/>
            <a:ext cx="5228383" cy="7417415"/>
          </a:xfrm>
          <a:prstGeom prst="rect">
            <a:avLst/>
          </a:prstGeom>
          <a:noFill/>
        </p:spPr>
        <p:txBody>
          <a:bodyPr wrap="square" lIns="91440" tIns="45720" rIns="91440" bIns="45720" anchor="t">
            <a:spAutoFit/>
          </a:bodyPr>
          <a:lstStyle/>
          <a:p>
            <a:pPr marL="571500" indent="-571500">
              <a:buFont typeface="Wingdings" panose="05000000000000000000" pitchFamily="2" charset="2"/>
              <a:buChar char="Ø"/>
            </a:pPr>
            <a:r>
              <a:rPr lang="en-US" sz="3400" b="1">
                <a:solidFill>
                  <a:srgbClr val="002776"/>
                </a:solidFill>
                <a:latin typeface="Arial"/>
                <a:ea typeface="+mn-lt"/>
                <a:cs typeface="Arial"/>
              </a:rPr>
              <a:t>Global warming is the long-term heating of Earth’s surface observed since the pre-industrial period (between 1850 and 1900) due to human activities, primarily fossil fuel burning, which increases heat-trapping </a:t>
            </a:r>
            <a:r>
              <a:rPr lang="en-US" sz="3400" b="1">
                <a:solidFill>
                  <a:srgbClr val="002776"/>
                </a:solidFill>
                <a:latin typeface="Arial"/>
                <a:cs typeface="Arial"/>
              </a:rPr>
              <a:t>greenhouse gas levels in Earth’s atmosphere</a:t>
            </a:r>
            <a:r>
              <a:rPr lang="en-US" sz="3400" b="1">
                <a:solidFill>
                  <a:srgbClr val="002776"/>
                </a:solidFill>
                <a:latin typeface="Arial"/>
                <a:ea typeface="+mn-lt"/>
                <a:cs typeface="Arial"/>
              </a:rPr>
              <a:t>.</a:t>
            </a:r>
            <a:r>
              <a:rPr lang="en-US" sz="3400" b="1">
                <a:solidFill>
                  <a:srgbClr val="002776"/>
                </a:solidFill>
                <a:latin typeface="Arial"/>
                <a:cs typeface="Arial"/>
              </a:rPr>
              <a:t> </a:t>
            </a:r>
            <a:endParaRPr lang="en-US" sz="3400" b="1" i="0">
              <a:solidFill>
                <a:srgbClr val="002776"/>
              </a:solidFill>
              <a:effectLst/>
              <a:latin typeface="Arial"/>
              <a:cs typeface="Arial"/>
            </a:endParaRPr>
          </a:p>
        </p:txBody>
      </p:sp>
      <p:sp>
        <p:nvSpPr>
          <p:cNvPr id="2" name="object 7">
            <a:extLst>
              <a:ext uri="{FF2B5EF4-FFF2-40B4-BE49-F238E27FC236}">
                <a16:creationId xmlns:a16="http://schemas.microsoft.com/office/drawing/2014/main" id="{DF204AE8-E2FE-620B-3C3A-AC7E73EE1B21}"/>
              </a:ext>
            </a:extLst>
          </p:cNvPr>
          <p:cNvSpPr txBox="1">
            <a:spLocks/>
          </p:cNvSpPr>
          <p:nvPr/>
        </p:nvSpPr>
        <p:spPr>
          <a:xfrm>
            <a:off x="864221" y="130431"/>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pic>
        <p:nvPicPr>
          <p:cNvPr id="8" name="Picture 7" descr="What is Climate Change? - Golden Gate National Recreation Area (U.S.  National Park Service)">
            <a:extLst>
              <a:ext uri="{FF2B5EF4-FFF2-40B4-BE49-F238E27FC236}">
                <a16:creationId xmlns:a16="http://schemas.microsoft.com/office/drawing/2014/main" id="{0CF2FE1A-228E-2AE6-01D8-390CEBEA182D}"/>
              </a:ext>
            </a:extLst>
          </p:cNvPr>
          <p:cNvPicPr>
            <a:picLocks noChangeAspect="1"/>
          </p:cNvPicPr>
          <p:nvPr/>
        </p:nvPicPr>
        <p:blipFill>
          <a:blip r:embed="rId3"/>
          <a:stretch>
            <a:fillRect/>
          </a:stretch>
        </p:blipFill>
        <p:spPr>
          <a:xfrm>
            <a:off x="5730240" y="2930843"/>
            <a:ext cx="12557760" cy="7351395"/>
          </a:xfrm>
          <a:prstGeom prst="rect">
            <a:avLst/>
          </a:prstGeom>
        </p:spPr>
      </p:pic>
    </p:spTree>
    <p:extLst>
      <p:ext uri="{BB962C8B-B14F-4D97-AF65-F5344CB8AC3E}">
        <p14:creationId xmlns:p14="http://schemas.microsoft.com/office/powerpoint/2010/main" val="321630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a:extLst>
            <a:ext uri="{FF2B5EF4-FFF2-40B4-BE49-F238E27FC236}">
              <a16:creationId xmlns:a16="http://schemas.microsoft.com/office/drawing/2014/main" id="{21DBEDBF-A894-7033-6F7D-15295C85FDCA}"/>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A28AACD-B9DC-80EC-11CD-7EF7C0669B93}"/>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6B9D8A84-3AF3-29E8-2427-BA91FB8D95EA}"/>
              </a:ext>
            </a:extLst>
          </p:cNvPr>
          <p:cNvSpPr txBox="1">
            <a:spLocks/>
          </p:cNvSpPr>
          <p:nvPr/>
        </p:nvSpPr>
        <p:spPr>
          <a:xfrm>
            <a:off x="4643211" y="1364555"/>
            <a:ext cx="8319341" cy="1087244"/>
          </a:xfrm>
          <a:prstGeom prst="rect">
            <a:avLst/>
          </a:prstGeom>
        </p:spPr>
        <p:txBody>
          <a:bodyPr lIns="91440" tIns="45720" rIns="91440" bIns="45720" anchor="t"/>
          <a:lstStyle>
            <a:lvl1pPr eaLnBrk="1" hangingPunct="1">
              <a:defRPr>
                <a:latin typeface="+mj-lt"/>
                <a:ea typeface="+mj-ea"/>
                <a:cs typeface="+mj-cs"/>
              </a:defRPr>
            </a:lvl1pPr>
          </a:lstStyle>
          <a:p>
            <a:pPr algn="ctr"/>
            <a:r>
              <a:rPr lang="en-US" sz="9600" b="1" kern="0">
                <a:solidFill>
                  <a:srgbClr val="002776"/>
                </a:solidFill>
                <a:latin typeface="Chiller"/>
              </a:rPr>
              <a:t>Key Human Activities </a:t>
            </a:r>
          </a:p>
        </p:txBody>
      </p:sp>
      <p:sp>
        <p:nvSpPr>
          <p:cNvPr id="2" name="object 7">
            <a:extLst>
              <a:ext uri="{FF2B5EF4-FFF2-40B4-BE49-F238E27FC236}">
                <a16:creationId xmlns:a16="http://schemas.microsoft.com/office/drawing/2014/main" id="{A20C54C9-1954-DAF9-33FB-C5D3CF79AD9F}"/>
              </a:ext>
            </a:extLst>
          </p:cNvPr>
          <p:cNvSpPr txBox="1">
            <a:spLocks/>
          </p:cNvSpPr>
          <p:nvPr/>
        </p:nvSpPr>
        <p:spPr>
          <a:xfrm>
            <a:off x="864221" y="130431"/>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grpSp>
        <p:nvGrpSpPr>
          <p:cNvPr id="21" name="Group 20">
            <a:extLst>
              <a:ext uri="{FF2B5EF4-FFF2-40B4-BE49-F238E27FC236}">
                <a16:creationId xmlns:a16="http://schemas.microsoft.com/office/drawing/2014/main" id="{54595572-CBFB-DD54-ACCD-0A51ACFDEFE4}"/>
              </a:ext>
            </a:extLst>
          </p:cNvPr>
          <p:cNvGrpSpPr/>
          <p:nvPr/>
        </p:nvGrpSpPr>
        <p:grpSpPr>
          <a:xfrm>
            <a:off x="309685" y="2793759"/>
            <a:ext cx="7999159" cy="3595226"/>
            <a:chOff x="-24852" y="145344"/>
            <a:chExt cx="8514903" cy="4375811"/>
          </a:xfrm>
        </p:grpSpPr>
        <p:sp>
          <p:nvSpPr>
            <p:cNvPr id="12" name="Rectangle 11">
              <a:extLst>
                <a:ext uri="{FF2B5EF4-FFF2-40B4-BE49-F238E27FC236}">
                  <a16:creationId xmlns:a16="http://schemas.microsoft.com/office/drawing/2014/main" id="{261AB3CF-1CA9-1462-B869-01B567C17368}"/>
                </a:ext>
              </a:extLst>
            </p:cNvPr>
            <p:cNvSpPr/>
            <p:nvPr/>
          </p:nvSpPr>
          <p:spPr>
            <a:xfrm>
              <a:off x="-24852" y="145344"/>
              <a:ext cx="8514903" cy="4375811"/>
            </a:xfrm>
            <a:prstGeom prst="rect">
              <a:avLst/>
            </a:prstGeom>
            <a:solidFill>
              <a:srgbClr val="AB0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452C7D-70C6-57B0-1FA0-16967266510C}"/>
                </a:ext>
              </a:extLst>
            </p:cNvPr>
            <p:cNvSpPr/>
            <p:nvPr/>
          </p:nvSpPr>
          <p:spPr>
            <a:xfrm>
              <a:off x="247749" y="379683"/>
              <a:ext cx="7966028" cy="39177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ject 7">
              <a:extLst>
                <a:ext uri="{FF2B5EF4-FFF2-40B4-BE49-F238E27FC236}">
                  <a16:creationId xmlns:a16="http://schemas.microsoft.com/office/drawing/2014/main" id="{D4A4B50D-9E55-4585-B3B5-3A663F521CBD}"/>
                </a:ext>
              </a:extLst>
            </p:cNvPr>
            <p:cNvSpPr txBox="1">
              <a:spLocks/>
            </p:cNvSpPr>
            <p:nvPr/>
          </p:nvSpPr>
          <p:spPr>
            <a:xfrm>
              <a:off x="492148" y="155248"/>
              <a:ext cx="7473021" cy="1062243"/>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gn="ctr">
                <a:lnSpc>
                  <a:spcPct val="121900"/>
                </a:lnSpc>
                <a:spcBef>
                  <a:spcPts val="95"/>
                </a:spcBef>
              </a:pPr>
              <a:r>
                <a:rPr lang="en-US" sz="7200" b="1" kern="0">
                  <a:solidFill>
                    <a:srgbClr val="AB0520"/>
                  </a:solidFill>
                  <a:latin typeface="Chiller"/>
                </a:rPr>
                <a:t>Burning Fossil Fuels</a:t>
              </a:r>
              <a:endParaRPr lang="en-US" sz="7200" b="1" kern="0">
                <a:solidFill>
                  <a:srgbClr val="AB0520"/>
                </a:solidFill>
                <a:latin typeface="Chiller" panose="04020404031007020602" pitchFamily="82" charset="0"/>
              </a:endParaRPr>
            </a:p>
          </p:txBody>
        </p:sp>
        <p:sp>
          <p:nvSpPr>
            <p:cNvPr id="20" name="object 8">
              <a:extLst>
                <a:ext uri="{FF2B5EF4-FFF2-40B4-BE49-F238E27FC236}">
                  <a16:creationId xmlns:a16="http://schemas.microsoft.com/office/drawing/2014/main" id="{68646FAC-9DAF-2C35-2B57-134A4162EE4B}"/>
                </a:ext>
              </a:extLst>
            </p:cNvPr>
            <p:cNvSpPr txBox="1"/>
            <p:nvPr/>
          </p:nvSpPr>
          <p:spPr>
            <a:xfrm>
              <a:off x="565703" y="1483300"/>
              <a:ext cx="7509302" cy="2046586"/>
            </a:xfrm>
            <a:prstGeom prst="rect">
              <a:avLst/>
            </a:prstGeom>
          </p:spPr>
          <p:txBody>
            <a:bodyPr vert="horz" wrap="square" lIns="0" tIns="0" rIns="0" bIns="0" rtlCol="0" anchor="t">
              <a:noAutofit/>
            </a:bodyPr>
            <a:lstStyle/>
            <a:p>
              <a:pPr algn="ctr">
                <a:lnSpc>
                  <a:spcPct val="114999"/>
                </a:lnSpc>
              </a:pPr>
              <a:r>
                <a:rPr lang="en-US" sz="3200">
                  <a:latin typeface="Calibri"/>
                  <a:ea typeface="Calibri"/>
                  <a:cs typeface="Calibri"/>
                </a:rPr>
                <a:t>The combustion of coal, oil, and natural gas for electricity, transport, and industry is the largest source of greenhouse gas emissions</a:t>
              </a:r>
              <a:r>
                <a:rPr lang="en-US" sz="3200">
                  <a:effectLst/>
                  <a:latin typeface="Calibri"/>
                  <a:ea typeface="Calibri"/>
                  <a:cs typeface="Calibri"/>
                </a:rPr>
                <a:t>.</a:t>
              </a:r>
              <a:r>
                <a:rPr lang="en-US" sz="3400">
                  <a:ea typeface="Arial" panose="020B0604020202020204" pitchFamily="34" charset="0"/>
                </a:rPr>
                <a:t> </a:t>
              </a:r>
              <a:endParaRPr lang="en-US"/>
            </a:p>
          </p:txBody>
        </p:sp>
      </p:grpSp>
      <p:grpSp>
        <p:nvGrpSpPr>
          <p:cNvPr id="30" name="Group 29">
            <a:extLst>
              <a:ext uri="{FF2B5EF4-FFF2-40B4-BE49-F238E27FC236}">
                <a16:creationId xmlns:a16="http://schemas.microsoft.com/office/drawing/2014/main" id="{2C18E8B4-B91E-3CAF-3218-973270CCCEB1}"/>
              </a:ext>
            </a:extLst>
          </p:cNvPr>
          <p:cNvGrpSpPr/>
          <p:nvPr/>
        </p:nvGrpSpPr>
        <p:grpSpPr>
          <a:xfrm>
            <a:off x="9640298" y="2789671"/>
            <a:ext cx="8292381" cy="3599314"/>
            <a:chOff x="9138494" y="140554"/>
            <a:chExt cx="9142661" cy="4380601"/>
          </a:xfrm>
        </p:grpSpPr>
        <p:sp>
          <p:nvSpPr>
            <p:cNvPr id="23" name="Rectangle 22">
              <a:extLst>
                <a:ext uri="{FF2B5EF4-FFF2-40B4-BE49-F238E27FC236}">
                  <a16:creationId xmlns:a16="http://schemas.microsoft.com/office/drawing/2014/main" id="{9853BFBB-5321-A7DE-B2F6-8A15CA994F6B}"/>
                </a:ext>
              </a:extLst>
            </p:cNvPr>
            <p:cNvSpPr/>
            <p:nvPr/>
          </p:nvSpPr>
          <p:spPr>
            <a:xfrm>
              <a:off x="9138494" y="145344"/>
              <a:ext cx="9142661" cy="4375811"/>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206C97A-70C9-56F6-E1D2-C52CA0332927}"/>
                </a:ext>
              </a:extLst>
            </p:cNvPr>
            <p:cNvSpPr/>
            <p:nvPr/>
          </p:nvSpPr>
          <p:spPr>
            <a:xfrm>
              <a:off x="9420447" y="365743"/>
              <a:ext cx="8573247" cy="38641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ject 7">
              <a:extLst>
                <a:ext uri="{FF2B5EF4-FFF2-40B4-BE49-F238E27FC236}">
                  <a16:creationId xmlns:a16="http://schemas.microsoft.com/office/drawing/2014/main" id="{086CA0B4-2480-C781-3F5B-BF48CCF0EB47}"/>
                </a:ext>
              </a:extLst>
            </p:cNvPr>
            <p:cNvSpPr txBox="1">
              <a:spLocks/>
            </p:cNvSpPr>
            <p:nvPr/>
          </p:nvSpPr>
          <p:spPr>
            <a:xfrm>
              <a:off x="10376803" y="140554"/>
              <a:ext cx="6672155" cy="118849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gn="ctr">
                <a:lnSpc>
                  <a:spcPct val="121900"/>
                </a:lnSpc>
                <a:spcBef>
                  <a:spcPts val="95"/>
                </a:spcBef>
              </a:pPr>
              <a:r>
                <a:rPr lang="en-US" sz="7200" b="1" kern="0">
                  <a:solidFill>
                    <a:srgbClr val="002776"/>
                  </a:solidFill>
                  <a:latin typeface="Chiller"/>
                </a:rPr>
                <a:t>Deforestation</a:t>
              </a:r>
              <a:endParaRPr lang="en-US" sz="7200" b="1" kern="0">
                <a:solidFill>
                  <a:srgbClr val="002776"/>
                </a:solidFill>
                <a:latin typeface="Chiller" panose="04020404031007020602" pitchFamily="82" charset="0"/>
              </a:endParaRPr>
            </a:p>
          </p:txBody>
        </p:sp>
        <p:sp>
          <p:nvSpPr>
            <p:cNvPr id="29" name="object 8">
              <a:extLst>
                <a:ext uri="{FF2B5EF4-FFF2-40B4-BE49-F238E27FC236}">
                  <a16:creationId xmlns:a16="http://schemas.microsoft.com/office/drawing/2014/main" id="{BBA97E8C-45EE-A152-D506-75EBD5342C3C}"/>
                </a:ext>
              </a:extLst>
            </p:cNvPr>
            <p:cNvSpPr txBox="1"/>
            <p:nvPr/>
          </p:nvSpPr>
          <p:spPr>
            <a:xfrm>
              <a:off x="9775794" y="1330296"/>
              <a:ext cx="7873153" cy="2013921"/>
            </a:xfrm>
            <a:prstGeom prst="rect">
              <a:avLst/>
            </a:prstGeom>
          </p:spPr>
          <p:txBody>
            <a:bodyPr vert="horz" wrap="square" lIns="0" tIns="0" rIns="0" bIns="0" rtlCol="0" anchor="t">
              <a:noAutofit/>
            </a:bodyPr>
            <a:lstStyle/>
            <a:p>
              <a:pPr algn="ctr">
                <a:lnSpc>
                  <a:spcPct val="114999"/>
                </a:lnSpc>
              </a:pPr>
              <a:r>
                <a:rPr lang="en-US" sz="3200">
                  <a:latin typeface="Calibri"/>
                  <a:ea typeface="Calibri"/>
                  <a:cs typeface="Calibri"/>
                </a:rPr>
                <a:t>Forests absorb CO2 from the atmosphere</a:t>
              </a:r>
              <a:r>
                <a:rPr lang="en-US" sz="3200">
                  <a:effectLst/>
                  <a:latin typeface="Calibri"/>
                  <a:ea typeface="Calibri"/>
                  <a:cs typeface="Calibri"/>
                </a:rPr>
                <a:t>.</a:t>
              </a:r>
              <a:r>
                <a:rPr lang="en-US" sz="3200">
                  <a:latin typeface="Calibri"/>
                  <a:ea typeface="Calibri"/>
                  <a:cs typeface="Calibri"/>
                </a:rPr>
                <a:t> Deforestation not only releases stored carbon but also eliminates a vital tool for regulating </a:t>
              </a:r>
              <a:r>
                <a:rPr lang="en-US" sz="3200">
                  <a:effectLst/>
                  <a:latin typeface="Calibri"/>
                  <a:ea typeface="Calibri"/>
                  <a:cs typeface="Calibri"/>
                </a:rPr>
                <a:t>the </a:t>
              </a:r>
              <a:r>
                <a:rPr lang="en-US" sz="3200">
                  <a:latin typeface="Calibri"/>
                  <a:ea typeface="Calibri"/>
                  <a:cs typeface="Calibri"/>
                </a:rPr>
                <a:t>climate</a:t>
              </a:r>
              <a:r>
                <a:rPr lang="en-US" sz="3200">
                  <a:effectLst/>
                  <a:latin typeface="Calibri"/>
                  <a:ea typeface="Calibri"/>
                  <a:cs typeface="Calibri"/>
                </a:rPr>
                <a:t>.</a:t>
              </a:r>
              <a:endParaRPr lang="en-US" sz="3200">
                <a:ea typeface="Calibri"/>
                <a:cs typeface="Calibri"/>
              </a:endParaRPr>
            </a:p>
          </p:txBody>
        </p:sp>
      </p:grpSp>
      <p:grpSp>
        <p:nvGrpSpPr>
          <p:cNvPr id="43" name="Group 42">
            <a:extLst>
              <a:ext uri="{FF2B5EF4-FFF2-40B4-BE49-F238E27FC236}">
                <a16:creationId xmlns:a16="http://schemas.microsoft.com/office/drawing/2014/main" id="{CDE19755-2744-3961-C115-9E2C0BFEBD9C}"/>
              </a:ext>
            </a:extLst>
          </p:cNvPr>
          <p:cNvGrpSpPr/>
          <p:nvPr/>
        </p:nvGrpSpPr>
        <p:grpSpPr>
          <a:xfrm>
            <a:off x="5144841" y="6533310"/>
            <a:ext cx="7983042" cy="3748554"/>
            <a:chOff x="9145341" y="5250920"/>
            <a:chExt cx="9139981" cy="4375810"/>
          </a:xfrm>
        </p:grpSpPr>
        <p:sp>
          <p:nvSpPr>
            <p:cNvPr id="36" name="Rectangle 35">
              <a:extLst>
                <a:ext uri="{FF2B5EF4-FFF2-40B4-BE49-F238E27FC236}">
                  <a16:creationId xmlns:a16="http://schemas.microsoft.com/office/drawing/2014/main" id="{2A0B0C39-7031-7658-EB46-DD46ABBA5D79}"/>
                </a:ext>
              </a:extLst>
            </p:cNvPr>
            <p:cNvSpPr/>
            <p:nvPr/>
          </p:nvSpPr>
          <p:spPr>
            <a:xfrm>
              <a:off x="9145341" y="5250920"/>
              <a:ext cx="9139981" cy="4375810"/>
            </a:xfrm>
            <a:prstGeom prst="rect">
              <a:avLst/>
            </a:prstGeom>
            <a:solidFill>
              <a:srgbClr val="AB05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89D35A-361C-8D1F-65CA-A658BF68766D}"/>
                </a:ext>
              </a:extLst>
            </p:cNvPr>
            <p:cNvSpPr/>
            <p:nvPr/>
          </p:nvSpPr>
          <p:spPr>
            <a:xfrm>
              <a:off x="9428708" y="5509208"/>
              <a:ext cx="8591106" cy="38820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bject 7">
              <a:extLst>
                <a:ext uri="{FF2B5EF4-FFF2-40B4-BE49-F238E27FC236}">
                  <a16:creationId xmlns:a16="http://schemas.microsoft.com/office/drawing/2014/main" id="{03A35DE1-7B8D-DFB8-2CDC-27894A47C7BD}"/>
                </a:ext>
              </a:extLst>
            </p:cNvPr>
            <p:cNvSpPr txBox="1">
              <a:spLocks/>
            </p:cNvSpPr>
            <p:nvPr/>
          </p:nvSpPr>
          <p:spPr>
            <a:xfrm>
              <a:off x="10488879" y="5509203"/>
              <a:ext cx="6487016" cy="1278259"/>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gn="ctr">
                <a:lnSpc>
                  <a:spcPct val="121900"/>
                </a:lnSpc>
                <a:spcBef>
                  <a:spcPts val="95"/>
                </a:spcBef>
              </a:pPr>
              <a:r>
                <a:rPr lang="en-US" sz="6000" b="1" kern="0">
                  <a:solidFill>
                    <a:srgbClr val="AB0520"/>
                  </a:solidFill>
                  <a:latin typeface="Chiller"/>
                </a:rPr>
                <a:t>Agriculture &amp; Livestock</a:t>
              </a:r>
              <a:endParaRPr lang="en-US" sz="6000" b="1" kern="0">
                <a:solidFill>
                  <a:srgbClr val="AB0520"/>
                </a:solidFill>
                <a:latin typeface="Chiller" panose="04020404031007020602" pitchFamily="82" charset="0"/>
              </a:endParaRPr>
            </a:p>
          </p:txBody>
        </p:sp>
        <p:sp>
          <p:nvSpPr>
            <p:cNvPr id="42" name="object 8">
              <a:extLst>
                <a:ext uri="{FF2B5EF4-FFF2-40B4-BE49-F238E27FC236}">
                  <a16:creationId xmlns:a16="http://schemas.microsoft.com/office/drawing/2014/main" id="{5814F86C-CF46-2E1A-9A49-88D6E4235F7C}"/>
                </a:ext>
              </a:extLst>
            </p:cNvPr>
            <p:cNvSpPr txBox="1"/>
            <p:nvPr/>
          </p:nvSpPr>
          <p:spPr>
            <a:xfrm>
              <a:off x="9697185" y="6769614"/>
              <a:ext cx="8005795" cy="2618510"/>
            </a:xfrm>
            <a:prstGeom prst="rect">
              <a:avLst/>
            </a:prstGeom>
          </p:spPr>
          <p:txBody>
            <a:bodyPr vert="horz" wrap="square" lIns="0" tIns="0" rIns="0" bIns="0" rtlCol="0" anchor="t">
              <a:noAutofit/>
            </a:bodyPr>
            <a:lstStyle/>
            <a:p>
              <a:pPr>
                <a:lnSpc>
                  <a:spcPct val="114999"/>
                </a:lnSpc>
              </a:pPr>
              <a:r>
                <a:rPr lang="en-US" sz="3200">
                  <a:latin typeface="Calibri"/>
                  <a:ea typeface="Calibri"/>
                  <a:cs typeface="Calibri"/>
                </a:rPr>
                <a:t>Agricultural practices, particularly livestock farming</a:t>
              </a:r>
              <a:r>
                <a:rPr lang="en-US" sz="3200">
                  <a:effectLst/>
                  <a:latin typeface="Calibri"/>
                  <a:ea typeface="Calibri"/>
                  <a:cs typeface="Calibri"/>
                </a:rPr>
                <a:t>, </a:t>
              </a:r>
              <a:r>
                <a:rPr lang="en-US" sz="3200">
                  <a:latin typeface="Calibri"/>
                  <a:ea typeface="Calibri"/>
                  <a:cs typeface="Calibri"/>
                </a:rPr>
                <a:t>produce large amounts of methane</a:t>
              </a:r>
              <a:r>
                <a:rPr lang="en-US" sz="3200">
                  <a:effectLst/>
                  <a:latin typeface="Calibri"/>
                  <a:ea typeface="Calibri"/>
                  <a:cs typeface="Calibri"/>
                </a:rPr>
                <a:t>, </a:t>
              </a:r>
              <a:r>
                <a:rPr lang="en-US" sz="3200">
                  <a:latin typeface="Calibri"/>
                  <a:ea typeface="Calibri"/>
                  <a:cs typeface="Calibri"/>
                </a:rPr>
                <a:t>a powerful greenhouse gas. Fertilizers also release nitrous oxide</a:t>
              </a:r>
              <a:r>
                <a:rPr lang="en-US" sz="3200">
                  <a:effectLst/>
                  <a:latin typeface="Calibri"/>
                  <a:ea typeface="Calibri"/>
                  <a:cs typeface="Calibri"/>
                </a:rPr>
                <a:t>.</a:t>
              </a:r>
              <a:r>
                <a:rPr lang="en-US" sz="3200">
                  <a:latin typeface="Calibri"/>
                  <a:ea typeface="Calibri"/>
                  <a:cs typeface="Calibri"/>
                </a:rPr>
                <a:t> </a:t>
              </a:r>
              <a:endParaRPr lang="en-US" sz="3200"/>
            </a:p>
          </p:txBody>
        </p:sp>
      </p:grpSp>
      <p:sp>
        <p:nvSpPr>
          <p:cNvPr id="47" name="Rectangle 46">
            <a:extLst>
              <a:ext uri="{FF2B5EF4-FFF2-40B4-BE49-F238E27FC236}">
                <a16:creationId xmlns:a16="http://schemas.microsoft.com/office/drawing/2014/main" id="{A7CB75AA-0AB1-B29A-2C5E-15D0C68636CB}"/>
              </a:ext>
            </a:extLst>
          </p:cNvPr>
          <p:cNvSpPr/>
          <p:nvPr/>
        </p:nvSpPr>
        <p:spPr>
          <a:xfrm>
            <a:off x="13966030" y="6590109"/>
            <a:ext cx="3964781" cy="14287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red and blue molecule&#10;&#10;AI-generated content may be incorrect.">
            <a:extLst>
              <a:ext uri="{FF2B5EF4-FFF2-40B4-BE49-F238E27FC236}">
                <a16:creationId xmlns:a16="http://schemas.microsoft.com/office/drawing/2014/main" id="{EA35ABCB-4E73-FD6E-4F99-3BBE222A9A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047177" y="7021551"/>
            <a:ext cx="1714500" cy="1066800"/>
          </a:xfrm>
          <a:prstGeom prst="rect">
            <a:avLst/>
          </a:prstGeom>
        </p:spPr>
      </p:pic>
      <p:sp>
        <p:nvSpPr>
          <p:cNvPr id="45" name="TextBox 44">
            <a:extLst>
              <a:ext uri="{FF2B5EF4-FFF2-40B4-BE49-F238E27FC236}">
                <a16:creationId xmlns:a16="http://schemas.microsoft.com/office/drawing/2014/main" id="{8C033D67-84E9-7B81-1484-D12A5605CFAF}"/>
              </a:ext>
            </a:extLst>
          </p:cNvPr>
          <p:cNvSpPr txBox="1"/>
          <p:nvPr/>
        </p:nvSpPr>
        <p:spPr>
          <a:xfrm>
            <a:off x="14164662" y="6584446"/>
            <a:ext cx="38049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haroni"/>
                <a:ea typeface="Calibri"/>
                <a:cs typeface="Calibri"/>
              </a:rPr>
              <a:t>Nitrous Oxide (</a:t>
            </a:r>
            <a:r>
              <a:rPr lang="en-US" sz="2800" b="1">
                <a:latin typeface="Aharoni"/>
                <a:ea typeface="Calibri"/>
                <a:cs typeface="Aharoni"/>
              </a:rPr>
              <a:t>N</a:t>
            </a:r>
            <a:r>
              <a:rPr lang="en-US" sz="4000" b="1" baseline="-25000">
                <a:latin typeface="Aharoni"/>
                <a:cs typeface="Aharoni"/>
              </a:rPr>
              <a:t>2</a:t>
            </a:r>
            <a:r>
              <a:rPr lang="en-US" sz="2800" b="1">
                <a:latin typeface="Aharoni"/>
              </a:rPr>
              <a:t>O</a:t>
            </a:r>
            <a:r>
              <a:rPr lang="en-US" sz="2800" b="1">
                <a:latin typeface="Aharoni"/>
                <a:ea typeface="Calibri"/>
                <a:cs typeface="Aharoni"/>
              </a:rPr>
              <a:t>)</a:t>
            </a:r>
            <a:endParaRPr lang="en-US" sz="2800" b="1">
              <a:latin typeface="Aharoni"/>
            </a:endParaRPr>
          </a:p>
        </p:txBody>
      </p:sp>
      <p:sp>
        <p:nvSpPr>
          <p:cNvPr id="50" name="Rectangle 49">
            <a:extLst>
              <a:ext uri="{FF2B5EF4-FFF2-40B4-BE49-F238E27FC236}">
                <a16:creationId xmlns:a16="http://schemas.microsoft.com/office/drawing/2014/main" id="{8C5B3F55-14F9-1D57-A371-AE034E509906}"/>
              </a:ext>
            </a:extLst>
          </p:cNvPr>
          <p:cNvSpPr/>
          <p:nvPr/>
        </p:nvSpPr>
        <p:spPr>
          <a:xfrm>
            <a:off x="13478165" y="8234914"/>
            <a:ext cx="4466585" cy="20002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4353B5BD-3316-BDDC-060A-42FE4DBAF20E}"/>
              </a:ext>
            </a:extLst>
          </p:cNvPr>
          <p:cNvSpPr txBox="1"/>
          <p:nvPr/>
        </p:nvSpPr>
        <p:spPr>
          <a:xfrm>
            <a:off x="13551344" y="8229251"/>
            <a:ext cx="44739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haroni"/>
                <a:ea typeface="Calibri"/>
                <a:cs typeface="Calibri"/>
              </a:rPr>
              <a:t>Sulfur Hexafluoride (</a:t>
            </a:r>
            <a:r>
              <a:rPr lang="en-US" sz="2800" b="1">
                <a:latin typeface="Aharoni"/>
                <a:ea typeface="Calibri"/>
                <a:cs typeface="Aharoni"/>
              </a:rPr>
              <a:t>SF</a:t>
            </a:r>
            <a:r>
              <a:rPr lang="en-US" sz="4000" b="1" baseline="-25000">
                <a:latin typeface="Aharoni"/>
                <a:ea typeface="Calibri"/>
                <a:cs typeface="Aharoni"/>
              </a:rPr>
              <a:t>6</a:t>
            </a:r>
            <a:r>
              <a:rPr lang="en-US" sz="2800" b="1">
                <a:latin typeface="Aharoni"/>
                <a:ea typeface="Calibri"/>
                <a:cs typeface="Aharoni"/>
              </a:rPr>
              <a:t>)</a:t>
            </a:r>
            <a:endParaRPr lang="en-US" sz="4000" b="1" baseline="-25000">
              <a:latin typeface="Aharoni"/>
              <a:ea typeface="Calibri"/>
              <a:cs typeface="Aharoni"/>
            </a:endParaRPr>
          </a:p>
        </p:txBody>
      </p:sp>
      <p:pic>
        <p:nvPicPr>
          <p:cNvPr id="46" name="Picture 45" descr="A green and yellow molecule&#10;&#10;AI-generated content may be incorrect.">
            <a:extLst>
              <a:ext uri="{FF2B5EF4-FFF2-40B4-BE49-F238E27FC236}">
                <a16:creationId xmlns:a16="http://schemas.microsoft.com/office/drawing/2014/main" id="{DE8A4DFA-8FC0-BE4B-9146-686C2F72F3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4834956" y="8743717"/>
            <a:ext cx="1888041" cy="1497516"/>
          </a:xfrm>
          <a:prstGeom prst="rect">
            <a:avLst/>
          </a:prstGeom>
        </p:spPr>
      </p:pic>
      <p:grpSp>
        <p:nvGrpSpPr>
          <p:cNvPr id="58" name="Group 57">
            <a:extLst>
              <a:ext uri="{FF2B5EF4-FFF2-40B4-BE49-F238E27FC236}">
                <a16:creationId xmlns:a16="http://schemas.microsoft.com/office/drawing/2014/main" id="{1054923E-4A39-94A8-1C7D-119F2F0FA3F7}"/>
              </a:ext>
            </a:extLst>
          </p:cNvPr>
          <p:cNvGrpSpPr/>
          <p:nvPr/>
        </p:nvGrpSpPr>
        <p:grpSpPr>
          <a:xfrm>
            <a:off x="514871" y="6590108"/>
            <a:ext cx="4271439" cy="1707530"/>
            <a:chOff x="305786" y="6520413"/>
            <a:chExt cx="4271439" cy="1707530"/>
          </a:xfrm>
        </p:grpSpPr>
        <p:sp>
          <p:nvSpPr>
            <p:cNvPr id="52" name="Rectangle 51">
              <a:extLst>
                <a:ext uri="{FF2B5EF4-FFF2-40B4-BE49-F238E27FC236}">
                  <a16:creationId xmlns:a16="http://schemas.microsoft.com/office/drawing/2014/main" id="{7FEF89F8-D37F-C878-2E08-3D1B236ABC1C}"/>
                </a:ext>
              </a:extLst>
            </p:cNvPr>
            <p:cNvSpPr/>
            <p:nvPr/>
          </p:nvSpPr>
          <p:spPr>
            <a:xfrm>
              <a:off x="305786" y="6520413"/>
              <a:ext cx="4271439" cy="170753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F896E2D-680D-9F7A-684E-DCA663CF265C}"/>
                </a:ext>
              </a:extLst>
            </p:cNvPr>
            <p:cNvSpPr txBox="1"/>
            <p:nvPr/>
          </p:nvSpPr>
          <p:spPr>
            <a:xfrm>
              <a:off x="462601" y="6584446"/>
              <a:ext cx="38049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haroni"/>
                  <a:ea typeface="Calibri"/>
                  <a:cs typeface="Calibri"/>
                </a:rPr>
                <a:t>Methane (CH4</a:t>
              </a:r>
              <a:r>
                <a:rPr lang="en-US" sz="2800" b="1">
                  <a:latin typeface="Aharoni"/>
                  <a:ea typeface="Calibri"/>
                  <a:cs typeface="Aharoni"/>
                </a:rPr>
                <a:t>)</a:t>
              </a:r>
              <a:endParaRPr lang="en-US" sz="2800" b="1">
                <a:latin typeface="Aharoni"/>
              </a:endParaRPr>
            </a:p>
          </p:txBody>
        </p:sp>
        <p:pic>
          <p:nvPicPr>
            <p:cNvPr id="51" name="Picture 50" descr="A white and black molecule&#10;&#10;AI-generated content may be incorrect.">
              <a:extLst>
                <a:ext uri="{FF2B5EF4-FFF2-40B4-BE49-F238E27FC236}">
                  <a16:creationId xmlns:a16="http://schemas.microsoft.com/office/drawing/2014/main" id="{1A4970CA-5F48-895B-5F07-711A4ECA5CD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459541" y="6538332"/>
              <a:ext cx="2092247" cy="1684763"/>
            </a:xfrm>
            <a:prstGeom prst="rect">
              <a:avLst/>
            </a:prstGeom>
          </p:spPr>
        </p:pic>
      </p:grpSp>
      <p:grpSp>
        <p:nvGrpSpPr>
          <p:cNvPr id="57" name="Group 56">
            <a:extLst>
              <a:ext uri="{FF2B5EF4-FFF2-40B4-BE49-F238E27FC236}">
                <a16:creationId xmlns:a16="http://schemas.microsoft.com/office/drawing/2014/main" id="{9F194FCB-E1B8-4BE6-2BA4-14B316294CCF}"/>
              </a:ext>
            </a:extLst>
          </p:cNvPr>
          <p:cNvGrpSpPr/>
          <p:nvPr/>
        </p:nvGrpSpPr>
        <p:grpSpPr>
          <a:xfrm>
            <a:off x="1016676" y="8508031"/>
            <a:ext cx="3964781" cy="1434413"/>
            <a:chOff x="612444" y="8549848"/>
            <a:chExt cx="3964781" cy="1434413"/>
          </a:xfrm>
        </p:grpSpPr>
        <p:sp>
          <p:nvSpPr>
            <p:cNvPr id="55" name="Rectangle 54">
              <a:extLst>
                <a:ext uri="{FF2B5EF4-FFF2-40B4-BE49-F238E27FC236}">
                  <a16:creationId xmlns:a16="http://schemas.microsoft.com/office/drawing/2014/main" id="{30151776-10A5-D4EB-5F7D-C4F0A7EDB7C2}"/>
                </a:ext>
              </a:extLst>
            </p:cNvPr>
            <p:cNvSpPr/>
            <p:nvPr/>
          </p:nvSpPr>
          <p:spPr>
            <a:xfrm>
              <a:off x="612444" y="8555511"/>
              <a:ext cx="3964781" cy="14287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red and black molecule&#10;&#10;AI-generated content may be incorrect.">
              <a:extLst>
                <a:ext uri="{FF2B5EF4-FFF2-40B4-BE49-F238E27FC236}">
                  <a16:creationId xmlns:a16="http://schemas.microsoft.com/office/drawing/2014/main" id="{0C22800D-64A1-221A-E61E-CFB7E6A5BC2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05531" y="8969297"/>
              <a:ext cx="1895475" cy="990600"/>
            </a:xfrm>
            <a:prstGeom prst="rect">
              <a:avLst/>
            </a:prstGeom>
          </p:spPr>
        </p:pic>
        <p:sp>
          <p:nvSpPr>
            <p:cNvPr id="56" name="TextBox 55">
              <a:extLst>
                <a:ext uri="{FF2B5EF4-FFF2-40B4-BE49-F238E27FC236}">
                  <a16:creationId xmlns:a16="http://schemas.microsoft.com/office/drawing/2014/main" id="{3459C929-E866-FB34-C7D3-47D338740347}"/>
                </a:ext>
              </a:extLst>
            </p:cNvPr>
            <p:cNvSpPr txBox="1"/>
            <p:nvPr/>
          </p:nvSpPr>
          <p:spPr>
            <a:xfrm>
              <a:off x="685625" y="8549848"/>
              <a:ext cx="380491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Aharoni"/>
                  <a:ea typeface="Calibri"/>
                  <a:cs typeface="Calibri"/>
                </a:rPr>
                <a:t>Carbon Dioxide (C</a:t>
              </a:r>
              <a:r>
                <a:rPr lang="en-US" sz="2800" b="1">
                  <a:latin typeface="Aharoni"/>
                  <a:ea typeface="Calibri"/>
                  <a:cs typeface="Aharoni"/>
                </a:rPr>
                <a:t>O</a:t>
              </a:r>
              <a:r>
                <a:rPr lang="en-US" sz="4000" b="1" baseline="-25000">
                  <a:latin typeface="Aharoni"/>
                </a:rPr>
                <a:t>2</a:t>
              </a:r>
              <a:r>
                <a:rPr lang="en-US" sz="2800" b="1">
                  <a:latin typeface="Aharoni"/>
                  <a:ea typeface="Calibri"/>
                  <a:cs typeface="Aharoni"/>
                </a:rPr>
                <a:t>)</a:t>
              </a:r>
              <a:endParaRPr lang="en-US" sz="2800" b="1">
                <a:latin typeface="Aharoni"/>
              </a:endParaRPr>
            </a:p>
          </p:txBody>
        </p:sp>
      </p:grpSp>
    </p:spTree>
    <p:extLst>
      <p:ext uri="{BB962C8B-B14F-4D97-AF65-F5344CB8AC3E}">
        <p14:creationId xmlns:p14="http://schemas.microsoft.com/office/powerpoint/2010/main" val="69361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8327D-A72B-1E1B-BC0E-9CC7981F727E}"/>
            </a:ext>
          </a:extLst>
        </p:cNvPr>
        <p:cNvGrpSpPr/>
        <p:nvPr/>
      </p:nvGrpSpPr>
      <p:grpSpPr>
        <a:xfrm>
          <a:off x="0" y="0"/>
          <a:ext cx="0" cy="0"/>
          <a:chOff x="0" y="0"/>
          <a:chExt cx="0" cy="0"/>
        </a:xfrm>
      </p:grpSpPr>
      <p:sp>
        <p:nvSpPr>
          <p:cNvPr id="2" name="object 7">
            <a:extLst>
              <a:ext uri="{FF2B5EF4-FFF2-40B4-BE49-F238E27FC236}">
                <a16:creationId xmlns:a16="http://schemas.microsoft.com/office/drawing/2014/main" id="{5E579AB0-D8B1-1D9D-E815-D0194586430D}"/>
              </a:ext>
            </a:extLst>
          </p:cNvPr>
          <p:cNvSpPr txBox="1">
            <a:spLocks/>
          </p:cNvSpPr>
          <p:nvPr/>
        </p:nvSpPr>
        <p:spPr>
          <a:xfrm>
            <a:off x="864222" y="88055"/>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cxnSp>
        <p:nvCxnSpPr>
          <p:cNvPr id="3" name="Straight Connector 2">
            <a:extLst>
              <a:ext uri="{FF2B5EF4-FFF2-40B4-BE49-F238E27FC236}">
                <a16:creationId xmlns:a16="http://schemas.microsoft.com/office/drawing/2014/main" id="{9E10A346-D103-0960-462D-262A170B30AE}"/>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8" name="Picture 7" descr="A poster with text overlay of different types of climate change&#10;&#10;AI-generated content may be incorrect.">
            <a:extLst>
              <a:ext uri="{FF2B5EF4-FFF2-40B4-BE49-F238E27FC236}">
                <a16:creationId xmlns:a16="http://schemas.microsoft.com/office/drawing/2014/main" id="{82197A32-7708-D445-3337-8B2468CBE61E}"/>
              </a:ext>
            </a:extLst>
          </p:cNvPr>
          <p:cNvPicPr>
            <a:picLocks noChangeAspect="1"/>
          </p:cNvPicPr>
          <p:nvPr/>
        </p:nvPicPr>
        <p:blipFill>
          <a:blip r:embed="rId2"/>
          <a:stretch>
            <a:fillRect/>
          </a:stretch>
        </p:blipFill>
        <p:spPr>
          <a:xfrm>
            <a:off x="5268951" y="1626220"/>
            <a:ext cx="12670573" cy="8442402"/>
          </a:xfrm>
          <a:prstGeom prst="rect">
            <a:avLst/>
          </a:prstGeom>
        </p:spPr>
      </p:pic>
      <p:sp>
        <p:nvSpPr>
          <p:cNvPr id="5" name="TextBox 4">
            <a:extLst>
              <a:ext uri="{FF2B5EF4-FFF2-40B4-BE49-F238E27FC236}">
                <a16:creationId xmlns:a16="http://schemas.microsoft.com/office/drawing/2014/main" id="{532B045D-6B5F-FC66-CE9B-723CB4DCBF91}"/>
              </a:ext>
            </a:extLst>
          </p:cNvPr>
          <p:cNvSpPr txBox="1"/>
          <p:nvPr/>
        </p:nvSpPr>
        <p:spPr>
          <a:xfrm>
            <a:off x="329844" y="2201514"/>
            <a:ext cx="4740518" cy="7294305"/>
          </a:xfrm>
          <a:prstGeom prst="rect">
            <a:avLst/>
          </a:prstGeom>
          <a:noFill/>
        </p:spPr>
        <p:txBody>
          <a:bodyPr wrap="square" lIns="91440" tIns="45720" rIns="91440" bIns="45720" anchor="t">
            <a:spAutoFit/>
          </a:bodyPr>
          <a:lstStyle/>
          <a:p>
            <a:r>
              <a:rPr lang="en-US" sz="3600" b="1" dirty="0">
                <a:solidFill>
                  <a:srgbClr val="002776"/>
                </a:solidFill>
                <a:latin typeface="Arial"/>
                <a:ea typeface="Calibri"/>
                <a:cs typeface="Arial"/>
              </a:rPr>
              <a:t>Because</a:t>
            </a:r>
            <a:r>
              <a:rPr lang="en-US" sz="3600" b="1" dirty="0">
                <a:solidFill>
                  <a:srgbClr val="002776"/>
                </a:solidFill>
                <a:latin typeface="Arial"/>
                <a:ea typeface="+mn-lt"/>
                <a:cs typeface="Arial"/>
              </a:rPr>
              <a:t> the Earth is a system where everything is connected, changes in one area causes changes in other systems (precipitation, sea levels, catastrophic storms, water scarcity and declining biodiversity).</a:t>
            </a:r>
            <a:endParaRPr lang="en-US" sz="3600" dirty="0">
              <a:ea typeface="Calibri"/>
              <a:cs typeface="Calibri"/>
            </a:endParaRPr>
          </a:p>
        </p:txBody>
      </p:sp>
    </p:spTree>
    <p:extLst>
      <p:ext uri="{BB962C8B-B14F-4D97-AF65-F5344CB8AC3E}">
        <p14:creationId xmlns:p14="http://schemas.microsoft.com/office/powerpoint/2010/main" val="382058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a:extLst>
            <a:ext uri="{FF2B5EF4-FFF2-40B4-BE49-F238E27FC236}">
              <a16:creationId xmlns:a16="http://schemas.microsoft.com/office/drawing/2014/main" id="{00C04641-4F55-BD45-F16A-56DA9060D0AD}"/>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B7B620E-CDDC-7309-63AE-487CE7DFB6DA}"/>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A58B6240-A3BC-1C24-EC7C-A4371AD91605}"/>
              </a:ext>
            </a:extLst>
          </p:cNvPr>
          <p:cNvSpPr txBox="1">
            <a:spLocks/>
          </p:cNvSpPr>
          <p:nvPr/>
        </p:nvSpPr>
        <p:spPr>
          <a:xfrm>
            <a:off x="-3051130" y="1294860"/>
            <a:ext cx="17059109" cy="1143000"/>
          </a:xfrm>
          <a:prstGeom prst="rect">
            <a:avLst/>
          </a:prstGeom>
        </p:spPr>
        <p:txBody>
          <a:bodyPr/>
          <a:lstStyle>
            <a:lvl1pPr eaLnBrk="1" hangingPunct="1">
              <a:defRPr>
                <a:latin typeface="+mj-lt"/>
                <a:ea typeface="+mj-ea"/>
                <a:cs typeface="+mj-cs"/>
              </a:defRPr>
            </a:lvl1pPr>
          </a:lstStyle>
          <a:p>
            <a:pPr algn="ctr"/>
            <a:r>
              <a:rPr lang="en-US" sz="9600" b="1" kern="0">
                <a:solidFill>
                  <a:srgbClr val="002776"/>
                </a:solidFill>
                <a:latin typeface="Chiller" panose="04020404031007020602" pitchFamily="82" charset="0"/>
              </a:rPr>
              <a:t>Waterborne Diseases </a:t>
            </a:r>
          </a:p>
        </p:txBody>
      </p:sp>
      <p:sp>
        <p:nvSpPr>
          <p:cNvPr id="6" name="TextBox 5">
            <a:extLst>
              <a:ext uri="{FF2B5EF4-FFF2-40B4-BE49-F238E27FC236}">
                <a16:creationId xmlns:a16="http://schemas.microsoft.com/office/drawing/2014/main" id="{3AF1EB72-CC6A-B04F-55D9-F8DABDF8B638}"/>
              </a:ext>
            </a:extLst>
          </p:cNvPr>
          <p:cNvSpPr txBox="1"/>
          <p:nvPr/>
        </p:nvSpPr>
        <p:spPr>
          <a:xfrm>
            <a:off x="10653823" y="3285047"/>
            <a:ext cx="6996223" cy="6247864"/>
          </a:xfrm>
          <a:prstGeom prst="rect">
            <a:avLst/>
          </a:prstGeom>
          <a:noFill/>
        </p:spPr>
        <p:txBody>
          <a:bodyPr wrap="square">
            <a:spAutoFit/>
          </a:bodyPr>
          <a:lstStyle/>
          <a:p>
            <a:pPr marL="571500" indent="-571500">
              <a:buFont typeface="Wingdings" panose="05000000000000000000" pitchFamily="2" charset="2"/>
              <a:buChar char="Ø"/>
            </a:pPr>
            <a:r>
              <a:rPr lang="en-US" sz="4000" b="1">
                <a:solidFill>
                  <a:srgbClr val="002776"/>
                </a:solidFill>
                <a:latin typeface="Arial" panose="020B0604020202020204" pitchFamily="34" charset="0"/>
              </a:rPr>
              <a:t>Students learn about how a changing climate may affect waterborne and vector diseases. </a:t>
            </a:r>
          </a:p>
          <a:p>
            <a:pPr marL="571500" indent="-571500">
              <a:buFont typeface="Wingdings" panose="05000000000000000000" pitchFamily="2" charset="2"/>
              <a:buChar char="Ø"/>
            </a:pPr>
            <a:r>
              <a:rPr lang="en-US" sz="4000" b="1">
                <a:solidFill>
                  <a:srgbClr val="002776"/>
                </a:solidFill>
                <a:latin typeface="Arial" panose="020B0604020202020204" pitchFamily="34" charset="0"/>
              </a:rPr>
              <a:t>They search for others who have been “infected” with the same disease as they have, learning and sharing about each disease.  </a:t>
            </a:r>
            <a:endParaRPr lang="en-US" sz="1200" b="1" i="0">
              <a:solidFill>
                <a:srgbClr val="002776"/>
              </a:solidFill>
              <a:effectLst/>
              <a:latin typeface="Arial" panose="020B0604020202020204" pitchFamily="34" charset="0"/>
            </a:endParaRPr>
          </a:p>
        </p:txBody>
      </p:sp>
      <p:sp>
        <p:nvSpPr>
          <p:cNvPr id="2" name="object 7">
            <a:extLst>
              <a:ext uri="{FF2B5EF4-FFF2-40B4-BE49-F238E27FC236}">
                <a16:creationId xmlns:a16="http://schemas.microsoft.com/office/drawing/2014/main" id="{4546A581-6F48-953A-C395-E9762EE059D7}"/>
              </a:ext>
            </a:extLst>
          </p:cNvPr>
          <p:cNvSpPr txBox="1">
            <a:spLocks/>
          </p:cNvSpPr>
          <p:nvPr/>
        </p:nvSpPr>
        <p:spPr>
          <a:xfrm>
            <a:off x="864221" y="130431"/>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a:solidFill>
                  <a:srgbClr val="AB0520"/>
                </a:solidFill>
                <a:latin typeface="Chiller" panose="04020404031007020602" pitchFamily="82" charset="0"/>
              </a:rPr>
              <a:t>WATERSHEDS &amp; CLIMATE: </a:t>
            </a:r>
            <a:r>
              <a:rPr lang="en-US" sz="7200" b="1">
                <a:solidFill>
                  <a:srgbClr val="002776"/>
                </a:solidFill>
                <a:latin typeface="Chiller" panose="04020404031007020602" pitchFamily="82" charset="0"/>
              </a:rPr>
              <a:t>Lesson 3</a:t>
            </a:r>
            <a:endParaRPr lang="en-US" sz="7200" b="1" kern="0">
              <a:solidFill>
                <a:srgbClr val="AB0520"/>
              </a:solidFill>
              <a:latin typeface="Chiller" panose="04020404031007020602" pitchFamily="82" charset="0"/>
            </a:endParaRPr>
          </a:p>
        </p:txBody>
      </p:sp>
      <p:sp>
        <p:nvSpPr>
          <p:cNvPr id="7" name="TextBox 6">
            <a:extLst>
              <a:ext uri="{FF2B5EF4-FFF2-40B4-BE49-F238E27FC236}">
                <a16:creationId xmlns:a16="http://schemas.microsoft.com/office/drawing/2014/main" id="{1BC98EB0-3266-EA74-CB1A-9D853E1E2794}"/>
              </a:ext>
            </a:extLst>
          </p:cNvPr>
          <p:cNvSpPr txBox="1"/>
          <p:nvPr/>
        </p:nvSpPr>
        <p:spPr>
          <a:xfrm>
            <a:off x="13018681" y="2011048"/>
            <a:ext cx="3738231" cy="1446550"/>
          </a:xfrm>
          <a:prstGeom prst="rect">
            <a:avLst/>
          </a:prstGeom>
          <a:noFill/>
        </p:spPr>
        <p:txBody>
          <a:bodyPr wrap="square" rtlCol="0">
            <a:spAutoFit/>
          </a:bodyPr>
          <a:lstStyle/>
          <a:p>
            <a:r>
              <a:rPr lang="en-US" sz="8800" b="1">
                <a:solidFill>
                  <a:srgbClr val="C00000"/>
                </a:solidFill>
                <a:latin typeface="Chiller" panose="04020404031007020602" pitchFamily="82" charset="0"/>
              </a:rPr>
              <a:t>Activity:</a:t>
            </a:r>
          </a:p>
        </p:txBody>
      </p:sp>
      <p:pic>
        <p:nvPicPr>
          <p:cNvPr id="9" name="Picture 8">
            <a:extLst>
              <a:ext uri="{FF2B5EF4-FFF2-40B4-BE49-F238E27FC236}">
                <a16:creationId xmlns:a16="http://schemas.microsoft.com/office/drawing/2014/main" id="{3F20C05F-2FF4-F480-A3B7-135F6615A3E0}"/>
              </a:ext>
            </a:extLst>
          </p:cNvPr>
          <p:cNvPicPr>
            <a:picLocks noChangeAspect="1"/>
          </p:cNvPicPr>
          <p:nvPr/>
        </p:nvPicPr>
        <p:blipFill>
          <a:blip r:embed="rId3"/>
          <a:srcRect l="3116" t="5767"/>
          <a:stretch/>
        </p:blipFill>
        <p:spPr>
          <a:xfrm>
            <a:off x="5190565" y="7169292"/>
            <a:ext cx="5740728" cy="2298088"/>
          </a:xfrm>
          <a:prstGeom prst="rect">
            <a:avLst/>
          </a:prstGeom>
        </p:spPr>
      </p:pic>
      <p:pic>
        <p:nvPicPr>
          <p:cNvPr id="11" name="Picture 10">
            <a:extLst>
              <a:ext uri="{FF2B5EF4-FFF2-40B4-BE49-F238E27FC236}">
                <a16:creationId xmlns:a16="http://schemas.microsoft.com/office/drawing/2014/main" id="{D57B055E-697E-0BD7-E15B-9D6157DD6BE8}"/>
              </a:ext>
            </a:extLst>
          </p:cNvPr>
          <p:cNvPicPr>
            <a:picLocks noChangeAspect="1"/>
          </p:cNvPicPr>
          <p:nvPr/>
        </p:nvPicPr>
        <p:blipFill>
          <a:blip r:embed="rId4"/>
          <a:srcRect l="4626" t="37805" r="-356" b="231"/>
          <a:stretch>
            <a:fillRect/>
          </a:stretch>
        </p:blipFill>
        <p:spPr>
          <a:xfrm>
            <a:off x="364661" y="2921816"/>
            <a:ext cx="4823062" cy="3628845"/>
          </a:xfrm>
          <a:prstGeom prst="rect">
            <a:avLst/>
          </a:prstGeom>
        </p:spPr>
      </p:pic>
      <p:pic>
        <p:nvPicPr>
          <p:cNvPr id="13" name="Picture 12">
            <a:extLst>
              <a:ext uri="{FF2B5EF4-FFF2-40B4-BE49-F238E27FC236}">
                <a16:creationId xmlns:a16="http://schemas.microsoft.com/office/drawing/2014/main" id="{11E6F518-403A-FDAD-2310-6F9931957E8B}"/>
              </a:ext>
            </a:extLst>
          </p:cNvPr>
          <p:cNvPicPr>
            <a:picLocks noChangeAspect="1"/>
          </p:cNvPicPr>
          <p:nvPr/>
        </p:nvPicPr>
        <p:blipFill>
          <a:blip r:embed="rId5"/>
          <a:stretch>
            <a:fillRect/>
          </a:stretch>
        </p:blipFill>
        <p:spPr>
          <a:xfrm>
            <a:off x="5278439" y="2762746"/>
            <a:ext cx="5163271" cy="1962424"/>
          </a:xfrm>
          <a:prstGeom prst="rect">
            <a:avLst/>
          </a:prstGeom>
        </p:spPr>
      </p:pic>
      <p:pic>
        <p:nvPicPr>
          <p:cNvPr id="15" name="Picture 14">
            <a:extLst>
              <a:ext uri="{FF2B5EF4-FFF2-40B4-BE49-F238E27FC236}">
                <a16:creationId xmlns:a16="http://schemas.microsoft.com/office/drawing/2014/main" id="{06B05720-5DB0-2039-B2FE-F7FF41C3A4B6}"/>
              </a:ext>
            </a:extLst>
          </p:cNvPr>
          <p:cNvPicPr>
            <a:picLocks noChangeAspect="1"/>
          </p:cNvPicPr>
          <p:nvPr/>
        </p:nvPicPr>
        <p:blipFill>
          <a:blip r:embed="rId6"/>
          <a:stretch>
            <a:fillRect/>
          </a:stretch>
        </p:blipFill>
        <p:spPr>
          <a:xfrm>
            <a:off x="5268913" y="5050057"/>
            <a:ext cx="5172797" cy="1686160"/>
          </a:xfrm>
          <a:prstGeom prst="rect">
            <a:avLst/>
          </a:prstGeom>
        </p:spPr>
      </p:pic>
      <p:pic>
        <p:nvPicPr>
          <p:cNvPr id="5" name="Picture 4" descr="A hand holding a test tube with a yellow liquid&#10;&#10;AI-generated content may be incorrect.">
            <a:extLst>
              <a:ext uri="{FF2B5EF4-FFF2-40B4-BE49-F238E27FC236}">
                <a16:creationId xmlns:a16="http://schemas.microsoft.com/office/drawing/2014/main" id="{E8891F0E-62F3-4946-038F-FB85CA0D790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73460" y="6735762"/>
            <a:ext cx="4718050" cy="3226991"/>
          </a:xfrm>
          <a:prstGeom prst="rect">
            <a:avLst/>
          </a:prstGeom>
        </p:spPr>
      </p:pic>
    </p:spTree>
    <p:extLst>
      <p:ext uri="{BB962C8B-B14F-4D97-AF65-F5344CB8AC3E}">
        <p14:creationId xmlns:p14="http://schemas.microsoft.com/office/powerpoint/2010/main" val="1304512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1496287" y="541551"/>
            <a:ext cx="16250653" cy="1343025"/>
          </a:xfrm>
          <a:prstGeom prst="rect">
            <a:avLst/>
          </a:prstGeom>
        </p:spPr>
        <p:txBody>
          <a:bodyPr>
            <a:noAutofit/>
          </a:bodyPr>
          <a:lstStyle>
            <a:lvl1pPr eaLnBrk="1" hangingPunct="1">
              <a:defRPr>
                <a:latin typeface="+mj-lt"/>
                <a:ea typeface="+mj-ea"/>
                <a:cs typeface="+mj-cs"/>
              </a:defRPr>
            </a:lvl1pPr>
          </a:lstStyle>
          <a:p>
            <a:pPr algn="ctr"/>
            <a:r>
              <a:rPr lang="en-US" sz="8800" b="1" kern="0">
                <a:solidFill>
                  <a:srgbClr val="0C234B"/>
                </a:solidFill>
                <a:latin typeface="Chiller" panose="04020404031007020602" pitchFamily="82" charset="0"/>
              </a:rPr>
              <a:t>Now think about how this activity might play into the case file?</a:t>
            </a:r>
          </a:p>
        </p:txBody>
      </p:sp>
      <p:sp>
        <p:nvSpPr>
          <p:cNvPr id="2" name="Title 3">
            <a:extLst>
              <a:ext uri="{FF2B5EF4-FFF2-40B4-BE49-F238E27FC236}">
                <a16:creationId xmlns:a16="http://schemas.microsoft.com/office/drawing/2014/main" id="{E32B10E9-F976-F5A0-DAF1-F93279C8CDC0}"/>
              </a:ext>
            </a:extLst>
          </p:cNvPr>
          <p:cNvSpPr txBox="1">
            <a:spLocks/>
          </p:cNvSpPr>
          <p:nvPr/>
        </p:nvSpPr>
        <p:spPr>
          <a:xfrm>
            <a:off x="12077113" y="6095701"/>
            <a:ext cx="6210887"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5400" b="1" kern="0">
                <a:solidFill>
                  <a:srgbClr val="C00000"/>
                </a:solidFill>
              </a:rPr>
              <a:t>Provide Lead #4 after lesson</a:t>
            </a:r>
            <a:endParaRPr lang="en-US" sz="5400" b="1" kern="0">
              <a:solidFill>
                <a:srgbClr val="0C234B"/>
              </a:solidFill>
            </a:endParaRPr>
          </a:p>
        </p:txBody>
      </p:sp>
      <p:pic>
        <p:nvPicPr>
          <p:cNvPr id="5" name="Picture 4">
            <a:extLst>
              <a:ext uri="{FF2B5EF4-FFF2-40B4-BE49-F238E27FC236}">
                <a16:creationId xmlns:a16="http://schemas.microsoft.com/office/drawing/2014/main" id="{B68C734B-7B8E-3305-688E-D46B1924FC54}"/>
              </a:ext>
            </a:extLst>
          </p:cNvPr>
          <p:cNvPicPr>
            <a:picLocks noChangeAspect="1"/>
          </p:cNvPicPr>
          <p:nvPr/>
        </p:nvPicPr>
        <p:blipFill>
          <a:blip r:embed="rId3"/>
          <a:stretch>
            <a:fillRect/>
          </a:stretch>
        </p:blipFill>
        <p:spPr>
          <a:xfrm>
            <a:off x="350765" y="2447365"/>
            <a:ext cx="5650131" cy="7298084"/>
          </a:xfrm>
          <a:prstGeom prst="rect">
            <a:avLst/>
          </a:prstGeom>
        </p:spPr>
      </p:pic>
      <p:pic>
        <p:nvPicPr>
          <p:cNvPr id="8" name="Picture 7">
            <a:extLst>
              <a:ext uri="{FF2B5EF4-FFF2-40B4-BE49-F238E27FC236}">
                <a16:creationId xmlns:a16="http://schemas.microsoft.com/office/drawing/2014/main" id="{D7BE853C-4612-9176-EF5F-94A11C368966}"/>
              </a:ext>
            </a:extLst>
          </p:cNvPr>
          <p:cNvPicPr>
            <a:picLocks noChangeAspect="1"/>
          </p:cNvPicPr>
          <p:nvPr/>
        </p:nvPicPr>
        <p:blipFill>
          <a:blip r:embed="rId4"/>
          <a:stretch>
            <a:fillRect/>
          </a:stretch>
        </p:blipFill>
        <p:spPr>
          <a:xfrm>
            <a:off x="6847649" y="3429333"/>
            <a:ext cx="4592701" cy="6042386"/>
          </a:xfrm>
          <a:prstGeom prst="rect">
            <a:avLst/>
          </a:prstGeom>
        </p:spPr>
      </p:pic>
      <p:pic>
        <p:nvPicPr>
          <p:cNvPr id="11" name="Picture 10" descr="A cartoon ostrich with a black background&#10;&#10;Description automatically generated">
            <a:extLst>
              <a:ext uri="{FF2B5EF4-FFF2-40B4-BE49-F238E27FC236}">
                <a16:creationId xmlns:a16="http://schemas.microsoft.com/office/drawing/2014/main" id="{75914E30-2A0B-8BE1-EA23-E4FBF5D6C14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113811" y="2323119"/>
            <a:ext cx="2459471" cy="3455894"/>
          </a:xfrm>
          <a:prstGeom prst="rect">
            <a:avLst/>
          </a:prstGeom>
        </p:spPr>
      </p:pic>
      <p:sp>
        <p:nvSpPr>
          <p:cNvPr id="12" name="TextBox 11">
            <a:extLst>
              <a:ext uri="{FF2B5EF4-FFF2-40B4-BE49-F238E27FC236}">
                <a16:creationId xmlns:a16="http://schemas.microsoft.com/office/drawing/2014/main" id="{9B61EDAD-8E7D-AA8E-7F82-5ABCDFA64A4A}"/>
              </a:ext>
            </a:extLst>
          </p:cNvPr>
          <p:cNvSpPr txBox="1"/>
          <p:nvPr/>
        </p:nvSpPr>
        <p:spPr>
          <a:xfrm>
            <a:off x="19788721" y="6767214"/>
            <a:ext cx="3235540" cy="230832"/>
          </a:xfrm>
          <a:prstGeom prst="rect">
            <a:avLst/>
          </a:prstGeom>
          <a:noFill/>
        </p:spPr>
        <p:txBody>
          <a:bodyPr wrap="square" rtlCol="0">
            <a:spAutoFit/>
          </a:bodyPr>
          <a:lstStyle/>
          <a:p>
            <a:r>
              <a:rPr lang="en-US" sz="900">
                <a:hlinkClick r:id="rId6" tooltip="https://www.pngall.com/ostrich-png/download/16573"/>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42901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8743506" y="1034683"/>
            <a:ext cx="8320678" cy="1569660"/>
          </a:xfrm>
          <a:prstGeom prst="rect">
            <a:avLst/>
          </a:prstGeom>
          <a:noFill/>
        </p:spPr>
        <p:txBody>
          <a:bodyPr wrap="square" rtlCol="0">
            <a:spAutoFit/>
          </a:bodyPr>
          <a:lstStyle/>
          <a:p>
            <a:pPr algn="ctr"/>
            <a:r>
              <a:rPr lang="en-US" sz="9600" b="1">
                <a:solidFill>
                  <a:schemeClr val="bg1"/>
                </a:solidFill>
                <a:latin typeface="Chiller" panose="04020404031007020602" pitchFamily="82" charset="0"/>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390932" y="2007497"/>
            <a:ext cx="6564199" cy="635234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390932" y="2752140"/>
            <a:ext cx="6564199" cy="4782720"/>
          </a:xfrm>
          <a:prstGeom prst="rect">
            <a:avLst/>
          </a:prstGeom>
          <a:noFill/>
        </p:spPr>
        <p:txBody>
          <a:bodyPr wrap="square">
            <a:spAutoFit/>
          </a:bodyPr>
          <a:lstStyle/>
          <a:p>
            <a:pPr marL="0" indent="0" algn="ctr">
              <a:lnSpc>
                <a:spcPts val="8500"/>
              </a:lnSpc>
              <a:buNone/>
            </a:pPr>
            <a:r>
              <a:rPr lang="en-US" sz="8800" b="1">
                <a:solidFill>
                  <a:srgbClr val="0033CC"/>
                </a:solidFill>
                <a:latin typeface="Chiller" panose="04020404031007020602" pitchFamily="82" charset="0"/>
              </a:rPr>
              <a:t>Systems and System Models</a:t>
            </a:r>
          </a:p>
          <a:p>
            <a:pPr marL="0" indent="0" algn="ctr">
              <a:buNone/>
            </a:pPr>
            <a:r>
              <a:rPr lang="en-US" sz="8800" b="1">
                <a:solidFill>
                  <a:srgbClr val="0033CC"/>
                </a:solidFill>
                <a:latin typeface="Chiller" panose="04020404031007020602" pitchFamily="82" charset="0"/>
              </a:rPr>
              <a:t>&amp;</a:t>
            </a:r>
          </a:p>
          <a:p>
            <a:pPr marL="0" indent="0" algn="ctr">
              <a:lnSpc>
                <a:spcPts val="8500"/>
              </a:lnSpc>
              <a:buNone/>
            </a:pPr>
            <a:r>
              <a:rPr lang="en-US" sz="8800" b="1">
                <a:solidFill>
                  <a:srgbClr val="0033CC"/>
                </a:solidFill>
                <a:latin typeface="Chiller" panose="04020404031007020602" pitchFamily="82" charset="0"/>
              </a:rPr>
              <a:t>Cause and Effect </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2114783" y="613960"/>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a:solidFill>
                  <a:schemeClr val="bg1"/>
                </a:solidFill>
              </a:rPr>
              <a:t>Lesson 3</a:t>
            </a:r>
            <a:endParaRPr lang="en-US" sz="6000" b="1" kern="0">
              <a:solidFill>
                <a:schemeClr val="bg1"/>
              </a:solidFill>
            </a:endParaRPr>
          </a:p>
        </p:txBody>
      </p:sp>
      <p:sp>
        <p:nvSpPr>
          <p:cNvPr id="8" name="TextBox 7">
            <a:extLst>
              <a:ext uri="{FF2B5EF4-FFF2-40B4-BE49-F238E27FC236}">
                <a16:creationId xmlns:a16="http://schemas.microsoft.com/office/drawing/2014/main" id="{11D22CE3-DBC0-BE6D-1BFC-37E72A370259}"/>
              </a:ext>
            </a:extLst>
          </p:cNvPr>
          <p:cNvSpPr txBox="1"/>
          <p:nvPr/>
        </p:nvSpPr>
        <p:spPr>
          <a:xfrm>
            <a:off x="7910624" y="2552179"/>
            <a:ext cx="9986442" cy="5262979"/>
          </a:xfrm>
          <a:prstGeom prst="rect">
            <a:avLst/>
          </a:prstGeom>
          <a:noFill/>
        </p:spPr>
        <p:txBody>
          <a:bodyPr wrap="square">
            <a:spAutoFit/>
          </a:bodyPr>
          <a:lstStyle/>
          <a:p>
            <a:pPr marL="685800" indent="-685800">
              <a:buFont typeface="Arial" panose="020B0604020202020204" pitchFamily="34" charset="0"/>
              <a:buChar char="•"/>
            </a:pPr>
            <a:r>
              <a:rPr lang="en-US" sz="4800" kern="0">
                <a:solidFill>
                  <a:schemeClr val="bg1"/>
                </a:solidFill>
              </a:rPr>
              <a:t>Better understanding the role of water in transmitting diseases helps us be more aware of human/animal wellness.  </a:t>
            </a:r>
          </a:p>
          <a:p>
            <a:pPr marL="685800" indent="-685800">
              <a:buFont typeface="Arial" panose="020B0604020202020204" pitchFamily="34" charset="0"/>
              <a:buChar char="•"/>
            </a:pPr>
            <a:r>
              <a:rPr lang="en-US" sz="4800" kern="0">
                <a:solidFill>
                  <a:schemeClr val="bg1"/>
                </a:solidFill>
              </a:rPr>
              <a:t>So how do you think climate change and new extremes will affect disease and water quality?</a:t>
            </a:r>
          </a:p>
        </p:txBody>
      </p:sp>
      <p:pic>
        <p:nvPicPr>
          <p:cNvPr id="7" name="Picture 6">
            <a:extLst>
              <a:ext uri="{FF2B5EF4-FFF2-40B4-BE49-F238E27FC236}">
                <a16:creationId xmlns:a16="http://schemas.microsoft.com/office/drawing/2014/main" id="{0A7FE973-5724-DE28-C70C-D45EF611EB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34" b="92830" l="5160" r="92138">
                        <a14:foregroundMark x1="25799" y1="37358" x2="25799" y2="37358"/>
                        <a14:foregroundMark x1="5651" y1="42642" x2="5651" y2="42642"/>
                        <a14:foregroundMark x1="48157" y1="82264" x2="48157" y2="82264"/>
                        <a14:foregroundMark x1="36855" y1="78113" x2="36855" y2="78113"/>
                        <a14:foregroundMark x1="50860" y1="61887" x2="50860" y2="61887"/>
                        <a14:foregroundMark x1="48649" y1="68302" x2="48649" y2="68302"/>
                        <a14:foregroundMark x1="86241" y1="46038" x2="86241" y2="46038"/>
                        <a14:foregroundMark x1="92383" y1="46038" x2="92383" y2="46038"/>
                        <a14:foregroundMark x1="73710" y1="87547" x2="73710" y2="87547"/>
                        <a14:foregroundMark x1="77150" y1="92830" x2="77150" y2="92830"/>
                        <a14:backgroundMark x1="27764" y1="40755" x2="27764" y2="40755"/>
                        <a14:backgroundMark x1="48403" y1="81132" x2="48403" y2="81132"/>
                        <a14:backgroundMark x1="59951" y1="84528" x2="59951" y2="84528"/>
                      </a14:backgroundRemoval>
                    </a14:imgEffect>
                  </a14:imgLayer>
                </a14:imgProps>
              </a:ext>
            </a:extLst>
          </a:blip>
          <a:srcRect l="56442"/>
          <a:stretch/>
        </p:blipFill>
        <p:spPr>
          <a:xfrm>
            <a:off x="15953235" y="6154518"/>
            <a:ext cx="2221898" cy="3321280"/>
          </a:xfrm>
          <a:prstGeom prst="rect">
            <a:avLst/>
          </a:prstGeom>
        </p:spPr>
      </p:pic>
    </p:spTree>
    <p:extLst>
      <p:ext uri="{BB962C8B-B14F-4D97-AF65-F5344CB8AC3E}">
        <p14:creationId xmlns:p14="http://schemas.microsoft.com/office/powerpoint/2010/main" val="886395750"/>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ab3c3c4529f29c162f4e51af04ae84c5">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5c2883e15ab96eb4db86e112453e4616"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27BF1B-7A83-494E-A017-6617DED96BE0}">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657059-A08C-42E7-9922-8D76174F1D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4</TotalTime>
  <Words>2003</Words>
  <Application>Microsoft Office PowerPoint</Application>
  <PresentationFormat>Custom</PresentationFormat>
  <Paragraphs>130</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Aharoni</vt:lpstr>
      <vt:lpstr>Arial</vt:lpstr>
      <vt:lpstr>Calibri</vt:lpstr>
      <vt:lpstr>Chiller</vt:lpstr>
      <vt:lpstr>Roboto</vt:lpstr>
      <vt:lpstr>Source Sans Pro</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the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3</cp:revision>
  <dcterms:created xsi:type="dcterms:W3CDTF">2021-02-11T20:10:20Z</dcterms:created>
  <dcterms:modified xsi:type="dcterms:W3CDTF">2025-09-30T22:57:22Z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