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6"/>
  </p:notesMasterIdLst>
  <p:sldIdLst>
    <p:sldId id="410" r:id="rId5"/>
    <p:sldId id="442" r:id="rId6"/>
    <p:sldId id="327" r:id="rId7"/>
    <p:sldId id="420" r:id="rId8"/>
    <p:sldId id="299" r:id="rId9"/>
    <p:sldId id="445" r:id="rId10"/>
    <p:sldId id="450" r:id="rId11"/>
    <p:sldId id="302" r:id="rId12"/>
    <p:sldId id="303" r:id="rId13"/>
    <p:sldId id="305" r:id="rId14"/>
    <p:sldId id="308" r:id="rId15"/>
    <p:sldId id="329" r:id="rId16"/>
    <p:sldId id="345" r:id="rId17"/>
    <p:sldId id="336" r:id="rId18"/>
    <p:sldId id="328" r:id="rId19"/>
    <p:sldId id="424" r:id="rId20"/>
    <p:sldId id="456" r:id="rId21"/>
    <p:sldId id="455" r:id="rId22"/>
    <p:sldId id="457" r:id="rId23"/>
    <p:sldId id="330" r:id="rId24"/>
    <p:sldId id="458" r:id="rId25"/>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0"/>
            <p14:sldId id="442"/>
            <p14:sldId id="327"/>
            <p14:sldId id="420"/>
            <p14:sldId id="299"/>
            <p14:sldId id="445"/>
            <p14:sldId id="450"/>
            <p14:sldId id="302"/>
            <p14:sldId id="303"/>
            <p14:sldId id="305"/>
            <p14:sldId id="308"/>
            <p14:sldId id="329"/>
            <p14:sldId id="345"/>
            <p14:sldId id="336"/>
            <p14:sldId id="328"/>
            <p14:sldId id="424"/>
            <p14:sldId id="456"/>
            <p14:sldId id="455"/>
            <p14:sldId id="457"/>
            <p14:sldId id="330"/>
            <p14:sldId id="45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B"/>
    <a:srgbClr val="0C234B"/>
    <a:srgbClr val="002776"/>
    <a:srgbClr val="5C0101"/>
    <a:srgbClr val="C20404"/>
    <a:srgbClr val="A10303"/>
    <a:srgbClr val="8A0101"/>
    <a:srgbClr val="590303"/>
    <a:srgbClr val="D6FFC5"/>
    <a:srgbClr val="9DB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08" autoAdjust="0"/>
  </p:normalViewPr>
  <p:slideViewPr>
    <p:cSldViewPr snapToGrid="0">
      <p:cViewPr varScale="1">
        <p:scale>
          <a:sx n="57" d="100"/>
          <a:sy n="57" d="100"/>
        </p:scale>
        <p:origin x="1476" y="9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olly%20Thomas-Hilburn\AppData\Local\Box\Box%20Edit\Documents\8fitNxNHhE+Ps+1WrHGJ9w==\Climate%20data%20for%20PHX%20and%20Tucson%20area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r>
              <a:rPr lang="en-US" sz="4000" b="1"/>
              <a:t>Annual Rainfall (inches) </a:t>
            </a:r>
          </a:p>
        </c:rich>
      </c:tx>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2942777827288418E-2"/>
          <c:y val="9.7723426371091021E-2"/>
          <c:w val="0.96705722217271162"/>
          <c:h val="0.82050901149847821"/>
        </c:manualLayout>
      </c:layout>
      <c:barChart>
        <c:barDir val="col"/>
        <c:grouping val="clustered"/>
        <c:varyColors val="0"/>
        <c:ser>
          <c:idx val="0"/>
          <c:order val="0"/>
          <c:tx>
            <c:strRef>
              <c:f>Sheet1!$A$14</c:f>
              <c:strCache>
                <c:ptCount val="1"/>
                <c:pt idx="0">
                  <c:v>Annual </c:v>
                </c:pt>
              </c:strCache>
            </c:strRef>
          </c:tx>
          <c:spPr>
            <a:solidFill>
              <a:srgbClr val="0000FF"/>
            </a:solidFill>
            <a:ln>
              <a:noFill/>
            </a:ln>
            <a:effectLst/>
          </c:spPr>
          <c:invertIfNegative val="0"/>
          <c:cat>
            <c:strRef>
              <c:f>Sheet1!$B$1:$H$1</c:f>
              <c:strCache>
                <c:ptCount val="7"/>
                <c:pt idx="0">
                  <c:v>Chandler</c:v>
                </c:pt>
                <c:pt idx="1">
                  <c:v>Phoenix</c:v>
                </c:pt>
                <c:pt idx="2">
                  <c:v>Scottsdale</c:v>
                </c:pt>
                <c:pt idx="3">
                  <c:v>Marana</c:v>
                </c:pt>
                <c:pt idx="4">
                  <c:v>Mesa</c:v>
                </c:pt>
                <c:pt idx="5">
                  <c:v>Tempe</c:v>
                </c:pt>
                <c:pt idx="6">
                  <c:v>Tucson</c:v>
                </c:pt>
              </c:strCache>
            </c:strRef>
          </c:cat>
          <c:val>
            <c:numRef>
              <c:f>Sheet1!$B$14:$H$14</c:f>
              <c:numCache>
                <c:formatCode>General</c:formatCode>
                <c:ptCount val="7"/>
                <c:pt idx="0">
                  <c:v>7.59</c:v>
                </c:pt>
                <c:pt idx="1">
                  <c:v>8.2900000000000009</c:v>
                </c:pt>
                <c:pt idx="2">
                  <c:v>9.41</c:v>
                </c:pt>
                <c:pt idx="3">
                  <c:v>10.31</c:v>
                </c:pt>
                <c:pt idx="4">
                  <c:v>9.2299999999999986</c:v>
                </c:pt>
                <c:pt idx="5">
                  <c:v>9.36</c:v>
                </c:pt>
                <c:pt idx="6">
                  <c:v>12.17</c:v>
                </c:pt>
              </c:numCache>
            </c:numRef>
          </c:val>
          <c:extLst>
            <c:ext xmlns:c16="http://schemas.microsoft.com/office/drawing/2014/chart" uri="{C3380CC4-5D6E-409C-BE32-E72D297353CC}">
              <c16:uniqueId val="{00000000-4CE9-421A-BA16-B7A69786DE33}"/>
            </c:ext>
          </c:extLst>
        </c:ser>
        <c:dLbls>
          <c:showLegendKey val="0"/>
          <c:showVal val="0"/>
          <c:showCatName val="0"/>
          <c:showSerName val="0"/>
          <c:showPercent val="0"/>
          <c:showBubbleSize val="0"/>
        </c:dLbls>
        <c:gapWidth val="219"/>
        <c:overlap val="-27"/>
        <c:axId val="297475248"/>
        <c:axId val="297477568"/>
      </c:barChart>
      <c:catAx>
        <c:axId val="29747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7477568"/>
        <c:crosses val="autoZero"/>
        <c:auto val="1"/>
        <c:lblAlgn val="ctr"/>
        <c:lblOffset val="100"/>
        <c:noMultiLvlLbl val="0"/>
      </c:catAx>
      <c:valAx>
        <c:axId val="297477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74752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r>
              <a:rPr lang="en-US" sz="4000" b="1"/>
              <a:t>Annual Evapotranspiration</a:t>
            </a:r>
            <a:r>
              <a:rPr lang="en-US" sz="4000" b="1" baseline="0"/>
              <a:t> (inches)</a:t>
            </a:r>
            <a:r>
              <a:rPr lang="en-US" sz="4000" b="1"/>
              <a:t> </a:t>
            </a:r>
          </a:p>
        </c:rich>
      </c:tx>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877500268787801E-2"/>
          <c:y val="0.109988264363301"/>
          <c:w val="0.94052871400835203"/>
          <c:h val="0.80723021038654696"/>
        </c:manualLayout>
      </c:layout>
      <c:barChart>
        <c:barDir val="col"/>
        <c:grouping val="clustered"/>
        <c:varyColors val="0"/>
        <c:ser>
          <c:idx val="0"/>
          <c:order val="0"/>
          <c:tx>
            <c:strRef>
              <c:f>Sheet2!$A$14</c:f>
              <c:strCache>
                <c:ptCount val="1"/>
                <c:pt idx="0">
                  <c:v>Annual </c:v>
                </c:pt>
              </c:strCache>
            </c:strRef>
          </c:tx>
          <c:spPr>
            <a:solidFill>
              <a:srgbClr val="FF9900"/>
            </a:solidFill>
            <a:ln>
              <a:noFill/>
            </a:ln>
            <a:effectLst/>
          </c:spPr>
          <c:invertIfNegative val="0"/>
          <c:cat>
            <c:strRef>
              <c:f>Sheet2!$B$1:$I$1</c:f>
              <c:strCache>
                <c:ptCount val="8"/>
                <c:pt idx="0">
                  <c:v>Marana</c:v>
                </c:pt>
                <c:pt idx="1">
                  <c:v>Mesa</c:v>
                </c:pt>
                <c:pt idx="2">
                  <c:v>Chandler</c:v>
                </c:pt>
                <c:pt idx="3">
                  <c:v>Scottsdale</c:v>
                </c:pt>
                <c:pt idx="4">
                  <c:v>Tempe</c:v>
                </c:pt>
                <c:pt idx="5">
                  <c:v>Tucson</c:v>
                </c:pt>
                <c:pt idx="6">
                  <c:v>Phoenix</c:v>
                </c:pt>
                <c:pt idx="7">
                  <c:v>Pinetop</c:v>
                </c:pt>
              </c:strCache>
            </c:strRef>
          </c:cat>
          <c:val>
            <c:numRef>
              <c:f>Sheet2!$B$14:$I$14</c:f>
              <c:numCache>
                <c:formatCode>General</c:formatCode>
                <c:ptCount val="8"/>
                <c:pt idx="0">
                  <c:v>78.099999999999994</c:v>
                </c:pt>
                <c:pt idx="1">
                  <c:v>67.87</c:v>
                </c:pt>
                <c:pt idx="2">
                  <c:v>67.87</c:v>
                </c:pt>
                <c:pt idx="3">
                  <c:v>67.87</c:v>
                </c:pt>
                <c:pt idx="4">
                  <c:v>67.87</c:v>
                </c:pt>
                <c:pt idx="5">
                  <c:v>69.319999999999993</c:v>
                </c:pt>
                <c:pt idx="6">
                  <c:v>67.87</c:v>
                </c:pt>
                <c:pt idx="7">
                  <c:v>45.59</c:v>
                </c:pt>
              </c:numCache>
            </c:numRef>
          </c:val>
          <c:extLst>
            <c:ext xmlns:c16="http://schemas.microsoft.com/office/drawing/2014/chart" uri="{C3380CC4-5D6E-409C-BE32-E72D297353CC}">
              <c16:uniqueId val="{00000000-1D4B-4BF6-8B94-E34991ABBFD3}"/>
            </c:ext>
          </c:extLst>
        </c:ser>
        <c:dLbls>
          <c:showLegendKey val="0"/>
          <c:showVal val="0"/>
          <c:showCatName val="0"/>
          <c:showSerName val="0"/>
          <c:showPercent val="0"/>
          <c:showBubbleSize val="0"/>
        </c:dLbls>
        <c:gapWidth val="219"/>
        <c:overlap val="-27"/>
        <c:axId val="291750800"/>
        <c:axId val="291753120"/>
      </c:barChart>
      <c:catAx>
        <c:axId val="29175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753120"/>
        <c:crosses val="autoZero"/>
        <c:auto val="1"/>
        <c:lblAlgn val="ctr"/>
        <c:lblOffset val="100"/>
        <c:noMultiLvlLbl val="0"/>
      </c:catAx>
      <c:valAx>
        <c:axId val="291753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7508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4000" b="1"/>
              <a:t>Phoenix</a:t>
            </a:r>
            <a:r>
              <a:rPr lang="en-US" sz="4000" b="1" baseline="0"/>
              <a:t> Precipitation vs Evapotranspiration</a:t>
            </a:r>
            <a:endParaRPr lang="en-US" sz="4000" b="1"/>
          </a:p>
        </c:rich>
      </c:tx>
      <c:layout>
        <c:manualLayout>
          <c:xMode val="edge"/>
          <c:yMode val="edge"/>
          <c:x val="0.25739132732195702"/>
          <c:y val="1.755447839624249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Sheet4!$B$2</c:f>
              <c:strCache>
                <c:ptCount val="1"/>
                <c:pt idx="0">
                  <c:v>Evapotranspiration</c:v>
                </c:pt>
              </c:strCache>
            </c:strRef>
          </c:tx>
          <c:spPr>
            <a:ln w="50800" cap="rnd">
              <a:solidFill>
                <a:srgbClr val="FF9900"/>
              </a:solidFill>
              <a:round/>
            </a:ln>
            <a:effectLst/>
          </c:spPr>
          <c:marker>
            <c:symbol val="none"/>
          </c:marker>
          <c:cat>
            <c:strRef>
              <c:f>Sheet4!$A$3:$A$14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strRef>
          </c:cat>
          <c:val>
            <c:numRef>
              <c:f>Sheet4!$B$3:$B$14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numRef>
          </c:val>
          <c:smooth val="0"/>
          <c:extLst>
            <c:ext xmlns:c16="http://schemas.microsoft.com/office/drawing/2014/chart" uri="{C3380CC4-5D6E-409C-BE32-E72D297353CC}">
              <c16:uniqueId val="{00000000-F086-4606-A599-299D70071459}"/>
            </c:ext>
          </c:extLst>
        </c:ser>
        <c:ser>
          <c:idx val="1"/>
          <c:order val="1"/>
          <c:tx>
            <c:strRef>
              <c:f>Sheet4!$C$2</c:f>
              <c:strCache>
                <c:ptCount val="1"/>
                <c:pt idx="0">
                  <c:v>Precipitations</c:v>
                </c:pt>
              </c:strCache>
            </c:strRef>
          </c:tx>
          <c:spPr>
            <a:ln w="44450" cap="rnd">
              <a:solidFill>
                <a:srgbClr val="0000FF"/>
              </a:solidFill>
              <a:round/>
            </a:ln>
            <a:effectLst/>
          </c:spPr>
          <c:marker>
            <c:symbol val="none"/>
          </c:marker>
          <c:cat>
            <c:strRef>
              <c:f>Sheet4!$A$3:$A$14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strRef>
          </c:cat>
          <c:val>
            <c:numRef>
              <c:f>Sheet4!$C$3:$C$14</c:f>
              <c:numCache>
                <c:formatCode>General</c:formatCode>
                <c:ptCount val="12"/>
                <c:pt idx="0">
                  <c:v>0.83</c:v>
                </c:pt>
                <c:pt idx="1">
                  <c:v>0.77</c:v>
                </c:pt>
                <c:pt idx="2">
                  <c:v>1.07</c:v>
                </c:pt>
                <c:pt idx="3">
                  <c:v>0.25</c:v>
                </c:pt>
                <c:pt idx="4">
                  <c:v>0.16</c:v>
                </c:pt>
                <c:pt idx="5">
                  <c:v>0.09</c:v>
                </c:pt>
                <c:pt idx="6">
                  <c:v>0.99</c:v>
                </c:pt>
                <c:pt idx="7">
                  <c:v>0.94</c:v>
                </c:pt>
                <c:pt idx="8">
                  <c:v>0.75</c:v>
                </c:pt>
                <c:pt idx="9">
                  <c:v>0.79</c:v>
                </c:pt>
                <c:pt idx="10">
                  <c:v>0.73</c:v>
                </c:pt>
                <c:pt idx="11">
                  <c:v>0.92</c:v>
                </c:pt>
              </c:numCache>
            </c:numRef>
          </c:val>
          <c:smooth val="0"/>
          <c:extLst>
            <c:ext xmlns:c16="http://schemas.microsoft.com/office/drawing/2014/chart" uri="{C3380CC4-5D6E-409C-BE32-E72D297353CC}">
              <c16:uniqueId val="{00000001-F086-4606-A599-299D70071459}"/>
            </c:ext>
          </c:extLst>
        </c:ser>
        <c:dLbls>
          <c:showLegendKey val="0"/>
          <c:showVal val="0"/>
          <c:showCatName val="0"/>
          <c:showSerName val="0"/>
          <c:showPercent val="0"/>
          <c:showBubbleSize val="0"/>
        </c:dLbls>
        <c:smooth val="0"/>
        <c:axId val="291883424"/>
        <c:axId val="291886176"/>
      </c:lineChart>
      <c:catAx>
        <c:axId val="29188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1886176"/>
        <c:crosses val="autoZero"/>
        <c:auto val="1"/>
        <c:lblAlgn val="ctr"/>
        <c:lblOffset val="100"/>
        <c:noMultiLvlLbl val="0"/>
      </c:catAx>
      <c:valAx>
        <c:axId val="29188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883424"/>
        <c:crosses val="autoZero"/>
        <c:crossBetween val="between"/>
      </c:valAx>
      <c:spPr>
        <a:noFill/>
        <a:ln>
          <a:noFill/>
        </a:ln>
        <a:effectLst/>
      </c:spPr>
    </c:plotArea>
    <c:legend>
      <c:legendPos val="b"/>
      <c:layout>
        <c:manualLayout>
          <c:xMode val="edge"/>
          <c:yMode val="edge"/>
          <c:x val="0.32108595340910701"/>
          <c:y val="0.94556774599837301"/>
          <c:w val="0.34349050681020776"/>
          <c:h val="5.2152380295859398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22.357"/>
    </inkml:context>
    <inkml:brush xml:id="br0">
      <inkml:brushProperty name="width" value="0.05" units="cm"/>
      <inkml:brushProperty name="height" value="0.05" units="cm"/>
      <inkml:brushProperty name="color" value="#E71224"/>
    </inkml:brush>
  </inkml:definitions>
  <inkml:trace contextRef="#ctx0" brushRef="#br0">2063 0 24575,'0'25'0,"-1"1"0,-2-1 0,-6 31 0,1-12 0,1 1 0,0 53 0,7 92 0,1-85 0,1-84 0,0 0 0,1 0 0,7 26 0,-4-22 0,5 45 0,-9 206 0,-4-148 0,1-19 0,3 133 0,14-109 0,1 35 0,-16-138 0,1 1 0,8 43 0,-2-37 0,-2 0 0,-2 0 0,0 40 0,-4-56 0,-2 0 0,0 0 0,0-1 0,-2 1 0,-1-1 0,0 0 0,-10 21 0,5-20 0,-2-1 0,0 0 0,-1-2 0,-1 1 0,-26 26 0,16-19 0,18-19 0,0-1 0,0 0 0,-1 0 0,1-1 0,-1 1 0,-1-1 0,1-1 0,-1 0 0,-10 5 0,7-6 0,-1 1 0,1-2 0,0 0 0,-1 0 0,1-1 0,-18 0 0,28-1 0,-165-7 0,158 6 0,1-1 0,-1 1 0,1-2 0,-1 1 0,1-1 0,0 0 0,0 0 0,0-1 0,1 0 0,-1 0 0,1-1 0,-9-8 0,-3-5 0,2 0 0,-24-33 0,30 36 0,-11-22 0,14 24 0,0 0 0,-1 1 0,-10-13 0,15 22 0,0 0 0,0 1 0,0-1 0,0 1 0,0 0 0,0 0 0,-1 0 0,1 0 0,-1 1 0,1-1 0,-1 1 0,0 0 0,0 0 0,1 1 0,-1-1 0,0 1 0,0-1 0,-7 2 0,-5 0 0,0 2 0,1 0 0,-21 6 0,7-1 0,-5-2 0,-54 3 0,-3 1 0,76-8 0,0 2 0,0-1 0,1 2 0,-15 6 0,-13 10 0,-41 29 0,24-14 0,44-28 0,-23 8 0,25-11 0,1 1 0,0-1 0,-23 16 0,-154 105 0,164-113 0,-1-1 0,-38 13 0,-5 2 0,53-19 0,-1-2 0,-19 6 0,30-11 0,-1 1 0,1-2 0,-1 1 0,0-1 0,1 0 0,-1 0 0,0 0 0,-12-4 0,-32-8-1365,28 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32.073"/>
    </inkml:context>
    <inkml:brush xml:id="br0">
      <inkml:brushProperty name="width" value="0.05" units="cm"/>
      <inkml:brushProperty name="height" value="0.05" units="cm"/>
      <inkml:brushProperty name="color" value="#E71224"/>
    </inkml:brush>
  </inkml:definitions>
  <inkml:trace contextRef="#ctx0" brushRef="#br0">0 0 24575,'12'0'0,"-1"1"0,1 1 0,-1-1 0,0 2 0,0 0 0,0 0 0,0 1 0,-1 0 0,1 1 0,-1 0 0,13 9 0,-16-9 0,0 0 0,0 1 0,0 0 0,-1 0 0,0 0 0,0 1 0,-1 0 0,0 0 0,0 0 0,-1 1 0,0 0 0,0 0 0,0 0 0,-1 0 0,3 13 0,26 154 0,-27-143 0,-4-24 0,1 0 0,1-1 0,-1 1 0,1 0 0,0-1 0,1 0 0,5 10 0,5 2 0,17 20 0,-6-9 0,-20-22 0,0-1 0,-1 1 0,0 0 0,0 0 0,0 0 0,-1 0 0,0 1 0,-1-1 0,0 1 0,2 16 0,-2 4 0,-4 59 0,0-63 0,2 0 0,0 0 0,5 30 0,6 5 0,5 118 0,-15-124 0,-4 130 0,-11-97 0,0-4 0,10-35 0,2 0 0,5 60 0,0-84 0,2-1 0,1 0 0,0-1 0,14 30 0,-10-26 0,-3-8 0,1-1 0,14 21 0,-11-21 0,15 37 0,-18-34 0,0-1 0,1 1 0,22 34 0,-5-15 0,-20-27 0,1-2 0,0 1 0,1-1 0,0 0 0,1 0 0,14 12 0,1-4 0,40 40 0,-57-50 0,0 0 0,-1 0 0,0 0 0,0 1 0,-1 0 0,0 0 0,-1 0 0,0 0 0,4 15 0,-3-3 0,-1 0 0,-1 1 0,0 24 0,-4 65 0,0-73 0,-1-15 0,0 0 0,-2 0 0,0 0 0,-2-1 0,0 0 0,-15 32 0,10-22 0,7-19 0,-1 0 0,-1-1 0,-10 21 0,15-33 0,-49 86 0,44-75 0,1 1 0,1 0 0,0 0 0,0 0 0,-2 24 0,1 20 0,6 101 0,2-62 0,-2-61 0,-2 53 0,0-76 0,-1 1 0,0-1 0,0 1 0,-1-1 0,-6 15 0,-52 130 0,57-143 0,-1 0 0,2 0 0,0 1 0,0-1 0,1 1 0,1-1 0,0 20 0,2-24 0,0 0 0,0 0 0,0 0 0,1 0 0,0-1 0,1 1 0,0-1 0,0 0 0,1 0 0,0 0 0,0 0 0,7 8 0,-5-8 0,0-1 0,0 0 0,0 0 0,1-1 0,0 0 0,1 0 0,-1-1 0,11 6 0,-7-4 0,1 0 0,-1 1 0,-1 0 0,0 1 0,0 0 0,0 1 0,-1 0 0,-1 1 0,0-1 0,0 2 0,6 12 0,32 52-1365,-34-55-5461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55.940"/>
    </inkml:context>
    <inkml:brush xml:id="br0">
      <inkml:brushProperty name="width" value="0.05" units="cm"/>
      <inkml:brushProperty name="height" value="0.05" units="cm"/>
      <inkml:brushProperty name="color" value="#E71224"/>
    </inkml:brush>
  </inkml:definitions>
  <inkml:trace contextRef="#ctx0" brushRef="#br0">0 0 24575,'1'3'0,"0"0"0,0-1 0,0 1 0,0-1 0,0 1 0,0-1 0,1 1 0,-1-1 0,1 0 0,-1 0 0,1 1 0,4 2 0,-1 1 0,88 95 0,-84-92 0,-1 0 0,-1 0 0,1 1 0,-2 0 0,1 0 0,-1 1 0,-1-1 0,0 2 0,0-1 0,-1 0 0,-1 1 0,0 0 0,0 0 0,-1 0 0,-1 0 0,1 21 0,-2-11 0,2 0 0,1 0 0,9 37 0,-9-48 0,0 0 0,1 0 0,1-1 0,0 0 0,0 0 0,1 0 0,0 0 0,1-1 0,8 9 0,2 1 0,-2 1 0,0 0 0,-1 1 0,-1 1 0,-1 0 0,13 34 0,-20-44 0,1-1 0,0 0 0,0-1 0,1 1 0,1-1 0,0-1 0,13 13 0,70 55 0,-27-26 0,48 58 0,-81-76 0,-4-4 0,34 46 0,-30-33 0,-17-24 0,14 22 0,-21-27 0,0-3 0,-1 1 0,0 1 0,8 22 0,-13-30 0,0-1 0,0 1 0,0-1 0,-1 1 0,1 0 0,-1-1 0,0 1 0,0-1 0,-1 1 0,1 0 0,-1-1 0,0 1 0,1-1 0,-1 1 0,-1-1 0,1 0 0,-1 1 0,-2 4 0,-6 6 0,-1-1 0,-1 0 0,0-1 0,0-1 0,-1 0 0,-16 11 0,-11 9 0,18-15 0,0 0 0,-1-2 0,-45 20 0,37-19 0,-47 29 0,75-41 0,-122 91 0,43-31 233,38-31-1831,25-17-5228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8:12.782"/>
    </inkml:context>
    <inkml:brush xml:id="br0">
      <inkml:brushProperty name="width" value="0.05" units="cm"/>
      <inkml:brushProperty name="height" value="0.05" units="cm"/>
      <inkml:brushProperty name="color" value="#E71224"/>
    </inkml:brush>
  </inkml:definitions>
  <inkml:trace contextRef="#ctx0" brushRef="#br0">1051 0 24575,'0'18'0,"-1"-1"0,1-1 0,1 0 0,0 0 0,1 0 0,1 0 0,0 0 0,7 20 0,-4-21 0,0 0 0,-1 0 0,-1 1 0,-1-1 0,3 21 0,-6-31 0,0 1 0,0 0 0,0 0 0,-1 0 0,0 0 0,0 0 0,0-1 0,-1 1 0,1 0 0,-1-1 0,-1 1 0,1-1 0,-1 0 0,0 0 0,0 0 0,-1 0 0,-6 7 0,-84 80 0,2-2 0,55-53 0,23-24 0,1 0 0,-18 23 0,27-30 0,0 0 0,1 0 0,0 0 0,0 0 0,0 0 0,1 1 0,0-1 0,0 1 0,1-1 0,-2 13 0,3-10 0,1-1 0,0 1 0,0-1 0,1 0 0,0 0 0,0 1 0,1-1 0,0-1 0,7 14 0,6 17 0,4 14 0,-12-33 0,-1 0 0,0 1 0,-2 0 0,6 31 0,-7 17 0,-6 73 0,0-48 0,2 247 0,0-331 0,0 0 0,-1 0 0,-1 0 0,1-1 0,-1 1 0,-1 0 0,1-1 0,-2 0 0,1 1 0,-1-1 0,-8 13 0,-10 16 0,-58 87 0,67-107 0,-1 0 0,-1-1 0,0 0 0,-30 23 0,24-24 0,-31 17 0,37-22 0,1 0 0,0 0 0,-20 20 0,16-14 0,12-10 0,0 0 0,0 0 0,1 0 0,0 1 0,0 0 0,1 0 0,0 0 0,0 1 0,1-1 0,0 1 0,0 0 0,0 0 0,1 0 0,0 0 0,-1 14 0,2-4 0,1 0 0,0 0 0,2 1 0,0-1 0,1 0 0,5 20 0,0-2 0,-2 1 0,3 59 0,-7 75 0,-3-102 0,0-55 0,0 0 0,-1 0 0,0 0 0,-1 0 0,-8 23 0,2-14 0,-1 1 0,-18 27 0,23-39 0,-1-1 0,1 1 0,1 0 0,0 0 0,1 0 0,0 1 0,-1 17 0,2-6 0,1 0 0,1 0 0,3 24 0,-1-35 0,0-1 0,1 0 0,0 0 0,1 0 0,0 0 0,1-1 0,1 0 0,-1 0 0,2 0 0,-1 0 0,2-1 0,-1 0 0,1-1 0,0 0 0,1 0 0,0-1 0,1 0 0,0 0 0,12 6 0,-16-11 0,-1 0 0,1 0 0,0-1 0,0 0 0,0-1 0,0 1 0,1-1 0,-1 0 0,0-1 0,0 1 0,1-1 0,-1-1 0,0 1 0,12-3 0,2-3 0,0-1 0,-1 0 0,24-13 0,31-12 0,-67 29 0,1 1 0,0 0 0,1 0 0,-1 1 0,0 0 0,0 1 0,11 0 0,-15 0 0,0 1 0,0 0 0,0 0 0,0 0 0,-1 0 0,1 1 0,0 0 0,0-1 0,-1 1 0,1 1 0,-1-1 0,6 6 0,1 1 0,-1 1 0,13 18 0,3 4 0,-5-10 0,36 44 0,-49-57 0,0 1 0,-1-1 0,-1 1 0,0 1 0,6 14 0,-10-22 0,0-1 0,0 1 0,-1 0 0,1 0 0,-1 0 0,0-1 0,1 1 0,-1 0 0,-1 0 0,1 0 0,0 0 0,-1-1 0,1 1 0,-1 0 0,0 0 0,0-1 0,0 1 0,0 0 0,0-1 0,-1 1 0,-1 2 0,-3 2 0,0 0 0,0-1 0,-1 1 0,0-2 0,-9 7 0,-11 10 0,5-2 0,-39 33 0,-11 10 0,-4 3 0,-37 6 0,44-31 0,48-27 0,0 1 0,0 1 0,2 1 0,0 0 0,-24 30 0,34-33 0,-17 29 0,21-34 0,0 1 0,0-1 0,-1 0 0,0 0 0,-1-1 0,0 1 0,-11 9 0,-44 28 0,-26 22 0,84-64 0,0 0 0,0 1 0,0-1 0,1 1 0,-1 0 0,1-1 0,0 2 0,1-1 0,-1 0 0,1 0 0,0 1 0,0-1 0,1 1 0,-2 10 0,2-6 0,0 0 0,1 0 0,0 0 0,1 0 0,0-1 0,1 1 0,5 18 0,0-3 0,-1 0 0,-1 0 0,-2 0 0,0 0 0,-1 1 0,-4 41 0,2-59 0,-1 1 0,0-1 0,-1 0 0,0 0 0,0 0 0,0 0 0,-1-1 0,-1 1 0,1-1 0,-1 1 0,0-1 0,-1 0 0,1-1 0,-2 1 0,1-1 0,0 0 0,-10 7 0,-40 29-1365,26-20-5461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1/21/2026</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Notice max especially when compared to our rainfall max (only 12 inches in Tucson)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241963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 get a lot more evapotranspiration then we get precipitation… so what does this say about our climate? If you were an alien and looked at this data, what would you expect the climate to be like in Arizona? What kind of plants would you expect to find? this is going to be a very dry place – a desert, it isn’t that we don’t get rain or precipitation, but that our Evapotranspiration is much higher than our precipitation. About 7 x more …</a:t>
            </a:r>
            <a:r>
              <a:rPr lang="en-US" sz="1200" b="1" kern="1200">
                <a:solidFill>
                  <a:schemeClr val="tx1"/>
                </a:solidFill>
                <a:effectLst/>
                <a:latin typeface="+mn-lt"/>
                <a:ea typeface="+mn-ea"/>
                <a:cs typeface="+mn-cs"/>
              </a:rPr>
              <a:t>What does this mean for your local water cycle and climate? It means we need to be smart about the water we have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362197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solidFill>
                  <a:srgbClr val="002776"/>
                </a:solidFill>
                <a:latin typeface="proxima Nova"/>
              </a:rPr>
              <a:t>So at this point in the lesson you will have students look at the maps in the Student Handbook but before they break to do this we want them to know what a Watershed is…</a:t>
            </a:r>
          </a:p>
          <a:p>
            <a:pPr marL="574675" indent="-574675">
              <a:buAutoNum type="arabicPeriod"/>
            </a:pPr>
            <a:r>
              <a:rPr lang="en-US" sz="1200">
                <a:solidFill>
                  <a:srgbClr val="002776"/>
                </a:solidFill>
                <a:latin typeface="proxima Nova"/>
              </a:rPr>
              <a:t>You probably know what state and city you live in, but do you know which watershed you live in?</a:t>
            </a:r>
          </a:p>
          <a:p>
            <a:pPr marL="574675" marR="0" lvl="0" indent="-574675" algn="l" defTabSz="914400" rtl="0" eaLnBrk="1" fontAlgn="auto" latinLnBrk="0" hangingPunct="1">
              <a:lnSpc>
                <a:spcPct val="100000"/>
              </a:lnSpc>
              <a:spcBef>
                <a:spcPts val="0"/>
              </a:spcBef>
              <a:spcAft>
                <a:spcPts val="0"/>
              </a:spcAft>
              <a:buClrTx/>
              <a:buSzTx/>
              <a:buFontTx/>
              <a:buAutoNum type="arabicPeriod"/>
              <a:tabLst/>
              <a:defRPr/>
            </a:pPr>
            <a:r>
              <a:rPr lang="en-US" sz="1200">
                <a:solidFill>
                  <a:srgbClr val="002776"/>
                </a:solidFill>
                <a:latin typeface="proxima Nova"/>
              </a:rPr>
              <a:t>Did you know that with every step that you take, you are always in a watershed?</a:t>
            </a:r>
          </a:p>
          <a:p>
            <a:pPr marL="574675" indent="-574675">
              <a:buAutoNum type="arabicPeriod"/>
            </a:pPr>
            <a:r>
              <a:rPr lang="en-US" sz="1200">
                <a:solidFill>
                  <a:srgbClr val="002776"/>
                </a:solidFill>
                <a:latin typeface="proxima Nova"/>
              </a:rPr>
              <a:t>What exactly is a watershed, and why should you care about it?</a:t>
            </a:r>
          </a:p>
          <a:p>
            <a:pPr marL="574675" indent="-574675">
              <a:buAutoNum type="arabicPeriod"/>
            </a:pPr>
            <a:endParaRPr lang="en-US" sz="1200">
              <a:solidFill>
                <a:srgbClr val="002776"/>
              </a:solidFill>
              <a:latin typeface="proxima Nova"/>
            </a:endParaRPr>
          </a:p>
          <a:p>
            <a:pPr marL="171450" indent="-171450">
              <a:buFont typeface="Arial"/>
              <a:buChar char="•"/>
            </a:pPr>
            <a:r>
              <a:rPr lang="en-US" sz="1200">
                <a:solidFill>
                  <a:srgbClr val="002776"/>
                </a:solidFill>
                <a:latin typeface="proxima Nova"/>
              </a:rPr>
              <a:t>What is a watershed? </a:t>
            </a:r>
            <a:r>
              <a:rPr lang="en-US" baseline="0"/>
              <a:t>Break the word down:</a:t>
            </a:r>
          </a:p>
          <a:p>
            <a:pPr marL="628650" lvl="1" indent="-171450">
              <a:buFont typeface="Arial"/>
              <a:buChar char="•"/>
            </a:pPr>
            <a:r>
              <a:rPr lang="en-US" baseline="0"/>
              <a:t>Water</a:t>
            </a:r>
          </a:p>
          <a:p>
            <a:pPr marL="628650" lvl="1" indent="-171450">
              <a:buFont typeface="Arial"/>
              <a:buChar char="•"/>
            </a:pPr>
            <a:r>
              <a:rPr lang="en-US" baseline="0"/>
              <a:t>Shed – both a noun (building that stores something) and verb (to cast off or let fall, like a dog </a:t>
            </a:r>
            <a:r>
              <a:rPr lang="en-US" i="1" baseline="0"/>
              <a:t>sheds</a:t>
            </a:r>
            <a:r>
              <a:rPr lang="en-US" i="0" baseline="0"/>
              <a:t>)</a:t>
            </a:r>
          </a:p>
          <a:p>
            <a:pPr marL="171450" lvl="0" indent="-171450">
              <a:buFont typeface="Arial"/>
              <a:buChar char="•"/>
            </a:pPr>
            <a:r>
              <a:rPr lang="en-US" i="0" baseline="0"/>
              <a:t>Do the definition and motion “A watershed is….a land area…that DRAINS to the low points.”</a:t>
            </a:r>
          </a:p>
          <a:p>
            <a:pPr marL="171450" lvl="0" indent="-171450">
              <a:buFont typeface="Arial"/>
              <a:buChar char="•"/>
            </a:pPr>
            <a:r>
              <a:rPr lang="en-US" i="0" baseline="0"/>
              <a:t>Ask: “If the definition is true, then what are the edges or boundaries of a watershed?”</a:t>
            </a:r>
          </a:p>
          <a:p>
            <a:pPr marL="628650" lvl="1" indent="-171450">
              <a:buFont typeface="Arial"/>
              <a:buChar char="•"/>
            </a:pPr>
            <a:r>
              <a:rPr lang="en-US" i="0" baseline="0"/>
              <a:t>Mountains</a:t>
            </a:r>
          </a:p>
          <a:p>
            <a:pPr marL="628650" lvl="1" indent="-171450">
              <a:buFont typeface="Arial"/>
              <a:buChar char="•"/>
            </a:pPr>
            <a:r>
              <a:rPr lang="en-US" i="0" baseline="0"/>
              <a:t>High points</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247749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sz="1200" b="0"/>
              <a:t>Have your students create a watershed model with paper and markers. </a:t>
            </a:r>
          </a:p>
          <a:p>
            <a:pPr marL="0" indent="0">
              <a:buFont typeface="Arial"/>
              <a:buNone/>
            </a:pPr>
            <a:r>
              <a:rPr lang="en-US" sz="1200" b="0"/>
              <a:t>This is seriously one of my favorite activities and we do this at all of our workshops as it is such a great visual of how a watershed works. </a:t>
            </a:r>
          </a:p>
          <a:p>
            <a:pPr marL="0" indent="0">
              <a:buFont typeface="Arial"/>
              <a:buNone/>
            </a:pPr>
            <a:r>
              <a:rPr lang="en-US" sz="1200" b="0"/>
              <a:t>Tip, use </a:t>
            </a:r>
            <a:r>
              <a:rPr lang="en-US" sz="1200" b="0" err="1"/>
              <a:t>waterbased</a:t>
            </a:r>
            <a:r>
              <a:rPr lang="en-US" sz="1200" b="0"/>
              <a:t> markers to get a better effect and don’t let students flatten out the paper too much! </a:t>
            </a:r>
          </a:p>
          <a:p>
            <a:pPr marL="0" indent="0">
              <a:buFont typeface="Arial"/>
              <a:buNone/>
            </a:pPr>
            <a:r>
              <a:rPr lang="en-US" sz="1200" b="1"/>
              <a:t>What are the boundaries of a watershed? High points and low points are what? Helping them to understand what is a Watershed – a land area that drains to the low points and that they are in a watershed. </a:t>
            </a:r>
            <a:r>
              <a:rPr lang="en-US" sz="1200" b="0"/>
              <a:t>If you can’t do the watershed in class, there is a nice video.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110972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only have to think of and protect the water that is in a watershed, but we also have to manage all of the land in that area… all the way from the high points or mountains, down to the low points of the rivers and valleys. </a:t>
            </a:r>
          </a:p>
          <a:p>
            <a:r>
              <a:rPr lang="en-US"/>
              <a:t>Because what happens to the land affects the water and what happens to the water affects the land.</a:t>
            </a:r>
          </a:p>
          <a:p>
            <a:endParaRPr lang="en-US"/>
          </a:p>
          <a:p>
            <a:r>
              <a:rPr lang="en-US"/>
              <a:t>Now students look at different maps to compare water availability, temp and rainfall in areas and discuss how different types of habitats are found there. What kind of animals and plants live in these different habitats/ecosystems? Then students play adaptation matching game.</a:t>
            </a:r>
          </a:p>
          <a:p>
            <a:endParaRPr lang="en-US"/>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39466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understand that we are in Arizona and it is a desert, have students review background info in Student Handbooks and then brainstorm about different desert plants and animals with special adaptations for the Arizona environment. You can use this slide to summarize what they read. </a:t>
            </a:r>
          </a:p>
          <a:p>
            <a:endParaRPr lang="en-US" dirty="0"/>
          </a:p>
          <a:p>
            <a:r>
              <a:rPr lang="en-US" dirty="0"/>
              <a:t>Many animals have specialized adaptations that help them survive in our Arizona climate…</a:t>
            </a:r>
          </a:p>
          <a:p>
            <a:r>
              <a:rPr lang="en-US" dirty="0"/>
              <a:t>Estivation – is like hibernation, except it occurs in the hot dry summer instead of the cold wet winter. Desert toads estivate and burrow underground during the dry part of the year and then awaken and come out during the first summer monsoons. </a:t>
            </a:r>
          </a:p>
          <a:p>
            <a:r>
              <a:rPr lang="en-US" dirty="0"/>
              <a:t>Crepuscular – means animals that come out to be active at dawn and dusk to avoid the hottest parts of the day</a:t>
            </a:r>
          </a:p>
          <a:p>
            <a:r>
              <a:rPr lang="en-US" dirty="0"/>
              <a:t>Nocturnal animals come out at night when it is cooler and have adaptations so they can hunt at night. </a:t>
            </a:r>
          </a:p>
          <a:p>
            <a:endParaRPr lang="en-US" dirty="0"/>
          </a:p>
          <a:p>
            <a:r>
              <a:rPr lang="en-US" dirty="0"/>
              <a:t>Some animals use evaporation techniques to cool – coyotes can pant to cool down, and jack rabbits have long appendages, and their ears help them cool. Owls and hawks open their mouth and use their throats to do something similar to panting to stay cool. </a:t>
            </a:r>
          </a:p>
          <a:p>
            <a:r>
              <a:rPr lang="en-US" dirty="0"/>
              <a:t>Then there are animals like vultures and kangaroo rats that get all the water they need through their food sources. </a:t>
            </a:r>
          </a:p>
          <a:p>
            <a:pPr marL="457200" lvl="1" indent="0">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15</a:t>
            </a:fld>
            <a:endParaRPr lang="en-US"/>
          </a:p>
        </p:txBody>
      </p:sp>
    </p:spTree>
    <p:extLst>
      <p:ext uri="{BB962C8B-B14F-4D97-AF65-F5344CB8AC3E}">
        <p14:creationId xmlns:p14="http://schemas.microsoft.com/office/powerpoint/2010/main" val="1432965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DA1B-E34F-BA8E-8EE8-F6E77CCCF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1381D-9037-8BCC-4727-21646BBD8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F093B-778A-D5B7-7DB3-767B416785A1}"/>
              </a:ext>
            </a:extLst>
          </p:cNvPr>
          <p:cNvSpPr>
            <a:spLocks noGrp="1"/>
          </p:cNvSpPr>
          <p:nvPr>
            <p:ph type="body" idx="1"/>
          </p:nvPr>
        </p:nvSpPr>
        <p:spPr/>
        <p:txBody>
          <a:bodyPr/>
          <a:lstStyle/>
          <a:p>
            <a:r>
              <a:rPr lang="en-US">
                <a:ea typeface="Calibri" panose="020F0502020204030204"/>
                <a:cs typeface="Calibri" panose="020F0502020204030204"/>
              </a:rPr>
              <a:t>Now that we understand what evaporation and transpiration are, have students think about some different characteristics that enable plants to conserve water and stay cool.</a:t>
            </a:r>
          </a:p>
          <a:p>
            <a:endParaRPr lang="en-US">
              <a:ea typeface="Calibri" panose="020F0502020204030204"/>
              <a:cs typeface="Calibri" panose="020F0502020204030204"/>
            </a:endParaRPr>
          </a:p>
          <a:p>
            <a:r>
              <a:rPr lang="en-US">
                <a:ea typeface="Calibri" panose="020F0502020204030204"/>
                <a:cs typeface="Calibri" panose="020F0502020204030204"/>
              </a:rPr>
              <a:t>Many native plants are xerophytes: plants that have adapted to arid environments by developing physical structures that help them to survive extreme heat and water deprivation. Palo Verde, Sagebrush, Creosote, Agave, and Cacti!</a:t>
            </a:r>
          </a:p>
          <a:p>
            <a:endParaRPr lang="en-US">
              <a:ea typeface="Calibri" panose="020F0502020204030204"/>
              <a:cs typeface="Calibri" panose="020F0502020204030204"/>
            </a:endParaRPr>
          </a:p>
          <a:p>
            <a:r>
              <a:rPr lang="en-US">
                <a:ea typeface="Calibri" panose="020F0502020204030204"/>
                <a:cs typeface="Calibri" panose="020F0502020204030204"/>
              </a:rPr>
              <a:t>Cacti are some of the best adapted plants for drought tolerant conditions on earth. They often have shallow roots to soak up lots of water quickly as soon as it rains, and they can store enough water in their stems or bodies to often meet their needs for a year. They also have spines instead of leaves to reduce transpiration and loss of water and even have a specialized metabolic system, that allows them to keep their stomata closed during the day and to open at night for photosynthesis.  </a:t>
            </a:r>
          </a:p>
          <a:p>
            <a:endParaRPr lang="en-US">
              <a:ea typeface="Calibri" panose="020F0502020204030204"/>
              <a:cs typeface="Calibri" panose="020F0502020204030204"/>
            </a:endParaRPr>
          </a:p>
          <a:p>
            <a:r>
              <a:rPr lang="en-US">
                <a:ea typeface="Calibri" panose="020F0502020204030204"/>
                <a:cs typeface="Calibri" panose="020F0502020204030204"/>
              </a:rPr>
              <a:t>Others reduce the number and size of leaves to reduce water loss and these plants often have green bark (Palo Verde) to enhance photosynthesis. Some have silvery hair on the leaves to reflect the sunlight and keep the surface of the leaf cooler. </a:t>
            </a:r>
          </a:p>
          <a:p>
            <a:r>
              <a:rPr lang="en-US">
                <a:ea typeface="Calibri" panose="020F0502020204030204"/>
                <a:cs typeface="Calibri" panose="020F0502020204030204"/>
              </a:rPr>
              <a:t> </a:t>
            </a:r>
          </a:p>
        </p:txBody>
      </p:sp>
      <p:sp>
        <p:nvSpPr>
          <p:cNvPr id="4" name="Slide Number Placeholder 3">
            <a:extLst>
              <a:ext uri="{FF2B5EF4-FFF2-40B4-BE49-F238E27FC236}">
                <a16:creationId xmlns:a16="http://schemas.microsoft.com/office/drawing/2014/main" id="{896A3BD3-B441-F40A-D402-23810CDA0E1C}"/>
              </a:ext>
            </a:extLst>
          </p:cNvPr>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179225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437F-A2DC-D9F0-A8B2-8CBA44D19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C715B-68FE-E63C-CC68-37CE4A9D2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4EECE-93A4-4179-BF54-CC53CC843B5A}"/>
              </a:ext>
            </a:extLst>
          </p:cNvPr>
          <p:cNvSpPr>
            <a:spLocks noGrp="1"/>
          </p:cNvSpPr>
          <p:nvPr>
            <p:ph type="body" idx="1"/>
          </p:nvPr>
        </p:nvSpPr>
        <p:spPr/>
        <p:txBody>
          <a:bodyPr/>
          <a:lstStyle/>
          <a:p>
            <a:r>
              <a:rPr lang="en-US">
                <a:ea typeface="Calibri" panose="020F0502020204030204"/>
                <a:cs typeface="Calibri" panose="020F0502020204030204"/>
              </a:rPr>
              <a:t>Phreatophytes – are plants that grow extremely long roots (have a tap root) that reaches into deeper groundwater. The Mesquite Tree have the deepest roots of any native plant and can reach 80 feet! The Creosote and Mesquite have deep tap roots but also shallow radial roots so they can get as much water as possible. </a:t>
            </a:r>
          </a:p>
          <a:p>
            <a:endParaRPr lang="en-US">
              <a:ea typeface="Calibri" panose="020F0502020204030204"/>
              <a:cs typeface="Calibri" panose="020F0502020204030204"/>
            </a:endParaRPr>
          </a:p>
          <a:p>
            <a:r>
              <a:rPr lang="en-US">
                <a:ea typeface="Calibri" panose="020F0502020204030204"/>
                <a:cs typeface="Calibri" panose="020F0502020204030204"/>
              </a:rPr>
              <a:t>Perennials – survive by becoming dormant when it is hot and dry and then rejuvenating when it rains. Ocotillos can do this up to 5 times within a year and is a great example of this. </a:t>
            </a:r>
          </a:p>
          <a:p>
            <a:endParaRPr lang="en-US">
              <a:ea typeface="Calibri" panose="020F0502020204030204"/>
              <a:cs typeface="Calibri" panose="020F0502020204030204"/>
            </a:endParaRPr>
          </a:p>
          <a:p>
            <a:r>
              <a:rPr lang="en-US">
                <a:ea typeface="Calibri" panose="020F0502020204030204"/>
                <a:cs typeface="Calibri" panose="020F0502020204030204"/>
              </a:rPr>
              <a:t>Ephemeral plants – germinate when it rains and can complete their entire life cycle in a few weeks or months to make sure they have enough water. Lupine, Desert Verbena Mojave Aster… they grow, flower and produce seeds in weeks and then the seeds remain viable in the soil for years waiting for the right wet conditions to germinate again. </a:t>
            </a:r>
          </a:p>
        </p:txBody>
      </p:sp>
      <p:sp>
        <p:nvSpPr>
          <p:cNvPr id="4" name="Slide Number Placeholder 3">
            <a:extLst>
              <a:ext uri="{FF2B5EF4-FFF2-40B4-BE49-F238E27FC236}">
                <a16:creationId xmlns:a16="http://schemas.microsoft.com/office/drawing/2014/main" id="{F59F4044-28DC-626B-0509-2EEF521309E2}"/>
              </a:ext>
            </a:extLst>
          </p:cNvPr>
          <p:cNvSpPr>
            <a:spLocks noGrp="1"/>
          </p:cNvSpPr>
          <p:nvPr>
            <p:ph type="sldNum" sz="quarter" idx="5"/>
          </p:nvPr>
        </p:nvSpPr>
        <p:spPr/>
        <p:txBody>
          <a:bodyPr/>
          <a:lstStyle/>
          <a:p>
            <a:fld id="{2C7B152A-EC10-0D42-BD0F-200D846462C9}" type="slidenum">
              <a:rPr lang="en-US" smtClean="0"/>
              <a:t>17</a:t>
            </a:fld>
            <a:endParaRPr lang="en-US"/>
          </a:p>
        </p:txBody>
      </p:sp>
    </p:spTree>
    <p:extLst>
      <p:ext uri="{BB962C8B-B14F-4D97-AF65-F5344CB8AC3E}">
        <p14:creationId xmlns:p14="http://schemas.microsoft.com/office/powerpoint/2010/main" val="374107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334F1-E21A-26C0-A6D6-64C81637E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ACD8B-FF06-45DB-8AC1-00F725175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5C57F-A1DB-3FC1-7256-BAA0AE49FFB4}"/>
              </a:ext>
            </a:extLst>
          </p:cNvPr>
          <p:cNvSpPr>
            <a:spLocks noGrp="1"/>
          </p:cNvSpPr>
          <p:nvPr>
            <p:ph type="body" idx="1"/>
          </p:nvPr>
        </p:nvSpPr>
        <p:spPr/>
        <p:txBody>
          <a:bodyPr/>
          <a:lstStyle/>
          <a:p>
            <a:pPr marL="457200" lvl="1" indent="0">
              <a:buFont typeface="Arial"/>
              <a:buNone/>
            </a:pPr>
            <a:r>
              <a:rPr lang="en-US" baseline="0"/>
              <a:t>After matching game go grab Thirsty Plant Activity and have some discussions. </a:t>
            </a:r>
          </a:p>
          <a:p>
            <a:pPr marL="457200" lvl="1" indent="0">
              <a:buFont typeface="Arial"/>
              <a:buNone/>
            </a:pPr>
            <a:endParaRPr lang="en-US" baseline="0"/>
          </a:p>
          <a:p>
            <a:pPr marL="457200" lvl="1" indent="0">
              <a:buFont typeface="Arial"/>
              <a:buNone/>
            </a:pPr>
            <a:r>
              <a:rPr lang="en-US" baseline="0"/>
              <a:t>How does water get into the plant? What form of water goes into the roots? Liquid.</a:t>
            </a:r>
          </a:p>
          <a:p>
            <a:pPr marL="457200" lvl="1" indent="0">
              <a:buFont typeface="Arial"/>
              <a:buNone/>
            </a:pPr>
            <a:r>
              <a:rPr lang="en-US" baseline="0"/>
              <a:t>What causes the heat energy? The sun – it is the driver of water moving through the plant. </a:t>
            </a:r>
          </a:p>
          <a:p>
            <a:pPr marL="457200" lvl="1" indent="0">
              <a:buFont typeface="Arial"/>
              <a:buNone/>
            </a:pPr>
            <a:r>
              <a:rPr lang="en-US" baseline="0"/>
              <a:t> And then how does it get out? Evaporates out through the leaves…</a:t>
            </a:r>
          </a:p>
          <a:p>
            <a:pPr marL="457200" lvl="1" indent="0">
              <a:buFont typeface="Arial"/>
              <a:buNone/>
            </a:pPr>
            <a:endParaRPr lang="en-US" baseline="0"/>
          </a:p>
          <a:p>
            <a:pPr marL="457200" lvl="1" indent="0">
              <a:buFont typeface="Arial"/>
              <a:buNone/>
            </a:pPr>
            <a:r>
              <a:rPr lang="en-US" baseline="0"/>
              <a:t>Do you think that water is potable? </a:t>
            </a:r>
          </a:p>
          <a:p>
            <a:pPr marL="457200" lvl="1" indent="0">
              <a:buFont typeface="Arial"/>
              <a:buNone/>
            </a:pPr>
            <a:endParaRPr lang="en-US" baseline="0"/>
          </a:p>
          <a:p>
            <a:pPr marL="457200" lvl="1" indent="0">
              <a:buFont typeface="Arial"/>
              <a:buNone/>
            </a:pPr>
            <a:r>
              <a:rPr lang="en-US" baseline="0"/>
              <a:t>Move to next slide after “Do you know what this process is called?”</a:t>
            </a:r>
          </a:p>
          <a:p>
            <a:endParaRPr lang="en-US"/>
          </a:p>
        </p:txBody>
      </p:sp>
      <p:sp>
        <p:nvSpPr>
          <p:cNvPr id="4" name="Slide Number Placeholder 3">
            <a:extLst>
              <a:ext uri="{FF2B5EF4-FFF2-40B4-BE49-F238E27FC236}">
                <a16:creationId xmlns:a16="http://schemas.microsoft.com/office/drawing/2014/main" id="{3442EFDA-89A7-8C7B-8627-359645B06624}"/>
              </a:ext>
            </a:extLst>
          </p:cNvPr>
          <p:cNvSpPr>
            <a:spLocks noGrp="1"/>
          </p:cNvSpPr>
          <p:nvPr>
            <p:ph type="sldNum" sz="quarter" idx="5"/>
          </p:nvPr>
        </p:nvSpPr>
        <p:spPr/>
        <p:txBody>
          <a:bodyPr/>
          <a:lstStyle/>
          <a:p>
            <a:fld id="{2C7B152A-EC10-0D42-BD0F-200D846462C9}" type="slidenum">
              <a:rPr lang="en-US" smtClean="0"/>
              <a:t>18</a:t>
            </a:fld>
            <a:endParaRPr lang="en-US"/>
          </a:p>
        </p:txBody>
      </p:sp>
    </p:spTree>
    <p:extLst>
      <p:ext uri="{BB962C8B-B14F-4D97-AF65-F5344CB8AC3E}">
        <p14:creationId xmlns:p14="http://schemas.microsoft.com/office/powerpoint/2010/main" val="51474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7FED1-14D9-FCAC-47A2-4E808B45A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A018E-0816-3D4E-D98A-E6646CD89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73B8A-E0FD-93E2-A3B0-F7D306417599}"/>
              </a:ext>
            </a:extLst>
          </p:cNvPr>
          <p:cNvSpPr>
            <a:spLocks noGrp="1"/>
          </p:cNvSpPr>
          <p:nvPr>
            <p:ph type="body" idx="1"/>
          </p:nvPr>
        </p:nvSpPr>
        <p:spPr/>
        <p:txBody>
          <a:bodyPr/>
          <a:lstStyle/>
          <a:p>
            <a:r>
              <a:rPr lang="en-US"/>
              <a:t>What form is the water when it leaves the plant?  We don’t usually see it because it is a gas. But by collecting it in the bag, we can see the moisture back in the form of a liquid.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Capillary action happens when the sun heats up the water molecules on the plant’s surface and changes it to a gas, it also pulls the next molecules up through the plant due to water sticking to itself and to other things (very important property of water). </a:t>
            </a:r>
            <a:r>
              <a:rPr lang="en-US" baseline="0"/>
              <a:t>Water sticks to itself (cohesion) and other things (adhesion – clouds)</a:t>
            </a:r>
          </a:p>
          <a:p>
            <a:endParaRPr lang="en-US"/>
          </a:p>
        </p:txBody>
      </p:sp>
      <p:sp>
        <p:nvSpPr>
          <p:cNvPr id="4" name="Slide Number Placeholder 3">
            <a:extLst>
              <a:ext uri="{FF2B5EF4-FFF2-40B4-BE49-F238E27FC236}">
                <a16:creationId xmlns:a16="http://schemas.microsoft.com/office/drawing/2014/main" id="{D3319868-F793-9F00-DC59-1E8C2D103533}"/>
              </a:ext>
            </a:extLst>
          </p:cNvPr>
          <p:cNvSpPr>
            <a:spLocks noGrp="1"/>
          </p:cNvSpPr>
          <p:nvPr>
            <p:ph type="sldNum" sz="quarter" idx="5"/>
          </p:nvPr>
        </p:nvSpPr>
        <p:spPr/>
        <p:txBody>
          <a:bodyPr/>
          <a:lstStyle/>
          <a:p>
            <a:fld id="{2C7B152A-EC10-0D42-BD0F-200D846462C9}" type="slidenum">
              <a:rPr lang="en-US" smtClean="0"/>
              <a:t>19</a:t>
            </a:fld>
            <a:endParaRPr lang="en-US"/>
          </a:p>
        </p:txBody>
      </p:sp>
    </p:spTree>
    <p:extLst>
      <p:ext uri="{BB962C8B-B14F-4D97-AF65-F5344CB8AC3E}">
        <p14:creationId xmlns:p14="http://schemas.microsoft.com/office/powerpoint/2010/main" val="239884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915A-F6F0-36C4-BA7A-02EE90952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F81D4-2C00-EF0E-FCEA-00CDFAAED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DE65-AE24-FD4A-6A70-D82EA6E16002}"/>
              </a:ext>
            </a:extLst>
          </p:cNvPr>
          <p:cNvSpPr>
            <a:spLocks noGrp="1"/>
          </p:cNvSpPr>
          <p:nvPr>
            <p:ph type="body" idx="1"/>
          </p:nvPr>
        </p:nvSpPr>
        <p:spPr/>
        <p:txBody>
          <a:bodyPr/>
          <a:lstStyle/>
          <a:p>
            <a:r>
              <a:rPr lang="en-US" dirty="0"/>
              <a:t>Might want to start this class discussion with a driving questions board and have students read the background info provided in Student Handbook after you set-up the next experiment</a:t>
            </a:r>
          </a:p>
        </p:txBody>
      </p:sp>
      <p:sp>
        <p:nvSpPr>
          <p:cNvPr id="4" name="Slide Number Placeholder 3">
            <a:extLst>
              <a:ext uri="{FF2B5EF4-FFF2-40B4-BE49-F238E27FC236}">
                <a16:creationId xmlns:a16="http://schemas.microsoft.com/office/drawing/2014/main" id="{1293AC1E-CFE0-8C78-33E5-A76D3360741A}"/>
              </a:ext>
            </a:extLst>
          </p:cNvPr>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350841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baseline="0"/>
              <a:t>This is where you can do some fun math! And this is where you can tie in so many other topics too, like adaptations of plants, and really have the students explore and think about why different types of plants would release more water than others. Why we would want to plant certain plants that can survive in the desert (native and drought tolerant). </a:t>
            </a:r>
          </a:p>
          <a:p>
            <a:pPr marL="457200" lvl="1" indent="0">
              <a:buFont typeface="Arial"/>
              <a:buNone/>
            </a:pPr>
            <a:endParaRPr lang="en-US" baseline="0"/>
          </a:p>
          <a:p>
            <a:pPr marL="457200" lvl="1" indent="0">
              <a:buFont typeface="Arial"/>
              <a:buNone/>
            </a:pPr>
            <a:r>
              <a:rPr lang="en-US" baseline="0"/>
              <a:t>Transpiration is invisible, but a very important part of the water cycle.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20</a:t>
            </a:fld>
            <a:endParaRPr lang="en-US"/>
          </a:p>
        </p:txBody>
      </p:sp>
    </p:spTree>
    <p:extLst>
      <p:ext uri="{BB962C8B-B14F-4D97-AF65-F5344CB8AC3E}">
        <p14:creationId xmlns:p14="http://schemas.microsoft.com/office/powerpoint/2010/main" val="148058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08B54509-A2E0-02C9-61AD-068C8D035D07}"/>
            </a:ext>
          </a:extLst>
        </p:cNvPr>
        <p:cNvGrpSpPr/>
        <p:nvPr/>
      </p:nvGrpSpPr>
      <p:grpSpPr>
        <a:xfrm>
          <a:off x="0" y="0"/>
          <a:ext cx="0" cy="0"/>
          <a:chOff x="0" y="0"/>
          <a:chExt cx="0" cy="0"/>
        </a:xfrm>
      </p:grpSpPr>
      <p:sp>
        <p:nvSpPr>
          <p:cNvPr id="307" name="Google Shape;307;g78d9035bb8_12_4:notes">
            <a:extLst>
              <a:ext uri="{FF2B5EF4-FFF2-40B4-BE49-F238E27FC236}">
                <a16:creationId xmlns:a16="http://schemas.microsoft.com/office/drawing/2014/main" id="{1782BA59-F51D-9F36-78C5-70378D88B1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a:extLst>
              <a:ext uri="{FF2B5EF4-FFF2-40B4-BE49-F238E27FC236}">
                <a16:creationId xmlns:a16="http://schemas.microsoft.com/office/drawing/2014/main" id="{C0A4CEB3-89E5-3ACB-E37B-35B86EC085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chemeClr val="bg1"/>
                </a:solidFill>
                <a:latin typeface="proxima Nova"/>
              </a:rPr>
              <a:t>Add </a:t>
            </a:r>
            <a:r>
              <a:rPr lang="en-US" sz="1200" u="sng" kern="0">
                <a:solidFill>
                  <a:schemeClr val="bg1"/>
                </a:solidFill>
                <a:latin typeface="proxima Nova"/>
              </a:rPr>
              <a:t>transpiration</a:t>
            </a:r>
            <a:r>
              <a:rPr lang="en-US" sz="1200" kern="0">
                <a:solidFill>
                  <a:schemeClr val="bg1"/>
                </a:solidFill>
                <a:latin typeface="proxima Nova"/>
              </a:rPr>
              <a:t>, </a:t>
            </a:r>
            <a:r>
              <a:rPr lang="en-US" sz="1200" u="sng" kern="0">
                <a:solidFill>
                  <a:schemeClr val="bg1"/>
                </a:solidFill>
                <a:latin typeface="proxima Nova"/>
              </a:rPr>
              <a:t>evaporation, precipitation </a:t>
            </a:r>
            <a:r>
              <a:rPr lang="en-US" sz="1200" kern="0">
                <a:solidFill>
                  <a:schemeClr val="bg1"/>
                </a:solidFill>
                <a:latin typeface="proxima Nova"/>
              </a:rPr>
              <a:t>and </a:t>
            </a:r>
            <a:r>
              <a:rPr lang="en-US" sz="1200" u="sng" kern="0">
                <a:solidFill>
                  <a:schemeClr val="bg1"/>
                </a:solidFill>
                <a:latin typeface="proxima Nova"/>
              </a:rPr>
              <a:t>percolation </a:t>
            </a:r>
            <a:r>
              <a:rPr lang="en-US" sz="1200" kern="0">
                <a:solidFill>
                  <a:schemeClr val="bg1"/>
                </a:solidFill>
                <a:latin typeface="proxima Nova"/>
              </a:rPr>
              <a:t>to your water cycle diagram. </a:t>
            </a:r>
          </a:p>
          <a:p>
            <a:pPr marL="0" lvl="0" indent="0" algn="l" rtl="0">
              <a:spcBef>
                <a:spcPts val="0"/>
              </a:spcBef>
              <a:spcAft>
                <a:spcPts val="0"/>
              </a:spcAft>
              <a:buNone/>
            </a:pPr>
            <a:endParaRPr/>
          </a:p>
        </p:txBody>
      </p:sp>
    </p:spTree>
    <p:extLst>
      <p:ext uri="{BB962C8B-B14F-4D97-AF65-F5344CB8AC3E}">
        <p14:creationId xmlns:p14="http://schemas.microsoft.com/office/powerpoint/2010/main" val="250336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provided you with additional resources too. Full-body activity and a fun experiment. Set up this activity while you do the rest of the lesson, and so it can sit in the sun for at least an hour. </a:t>
            </a:r>
          </a:p>
        </p:txBody>
      </p:sp>
      <p:sp>
        <p:nvSpPr>
          <p:cNvPr id="4" name="Slide Number Placeholder 3"/>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142907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2762-7513-E60E-EE38-626E05247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84937-6958-6AF0-248E-A55D00B5A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FD108-DB49-680E-FC38-FED4331EBBF1}"/>
              </a:ext>
            </a:extLst>
          </p:cNvPr>
          <p:cNvSpPr>
            <a:spLocks noGrp="1"/>
          </p:cNvSpPr>
          <p:nvPr>
            <p:ph type="body" idx="1"/>
          </p:nvPr>
        </p:nvSpPr>
        <p:spPr/>
        <p:txBody>
          <a:bodyPr/>
          <a:lstStyle/>
          <a:p>
            <a:pPr>
              <a:defRPr/>
            </a:pPr>
            <a:r>
              <a:rPr lang="en-US" i="1"/>
              <a:t>Give the students a chance to think about how water moves and changes form. Ask them to write down three questions that they have about the phenomena. If you are able to give the students sticky notes - create a public board of questions to refer back to during the unit. </a:t>
            </a:r>
          </a:p>
          <a:p>
            <a:pPr>
              <a:defRPr/>
            </a:pPr>
            <a:endParaRPr lang="en-US" i="1">
              <a:ea typeface="Calibri"/>
              <a:cs typeface="Calibri"/>
            </a:endParaRPr>
          </a:p>
          <a:p>
            <a:pPr>
              <a:defRPr/>
            </a:pPr>
            <a:r>
              <a:rPr lang="en-US" i="1">
                <a:ea typeface="Calibri"/>
                <a:cs typeface="Calibri"/>
              </a:rPr>
              <a:t>What are the forces that drive these changes in the water cycle?</a:t>
            </a:r>
          </a:p>
          <a:p>
            <a:pPr>
              <a:defRPr/>
            </a:pPr>
            <a:endParaRPr lang="en-US" i="1">
              <a:ea typeface="Calibri"/>
              <a:cs typeface="Calibri"/>
            </a:endParaRPr>
          </a:p>
          <a:p>
            <a:pPr marL="171450" indent="-171450">
              <a:buFont typeface="Arial,Sans-Serif"/>
              <a:buChar char="•"/>
              <a:defRPr/>
            </a:pPr>
            <a:r>
              <a:rPr lang="en-US"/>
              <a:t>Give them the diagram and have them label all of the water cycle parts and processes. (draw arrows, different colors, etc.)</a:t>
            </a:r>
            <a:endParaRPr lang="en-US">
              <a:solidFill>
                <a:srgbClr val="444444"/>
              </a:solidFill>
            </a:endParaRPr>
          </a:p>
          <a:p>
            <a:pPr marL="171450" indent="-171450">
              <a:buFont typeface="Arial,Sans-Serif"/>
              <a:buChar char="•"/>
              <a:defRPr/>
            </a:pPr>
            <a:r>
              <a:rPr lang="en-US"/>
              <a:t>These are the Cross Cutting Concepts demonstrated in this lesson</a:t>
            </a:r>
          </a:p>
        </p:txBody>
      </p:sp>
      <p:sp>
        <p:nvSpPr>
          <p:cNvPr id="4" name="Slide Number Placeholder 3">
            <a:extLst>
              <a:ext uri="{FF2B5EF4-FFF2-40B4-BE49-F238E27FC236}">
                <a16:creationId xmlns:a16="http://schemas.microsoft.com/office/drawing/2014/main" id="{6E61EB90-CBF4-01F7-BEEB-12120EAD4928}"/>
              </a:ext>
            </a:extLst>
          </p:cNvPr>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134063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https://www.usgs.gov/special-topics/water-science-school/science/how-wet-your-state-water-area-each-state</a:t>
            </a:r>
          </a:p>
          <a:p>
            <a:r>
              <a:rPr lang="en-US"/>
              <a:t>We don’t have much water compared the size of our state… so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highlight>
                  <a:srgbClr val="C0C0C0"/>
                </a:highlight>
                <a:latin typeface="Aptos" panose="020B0004020202020204" pitchFamily="34" charset="0"/>
              </a:rPr>
              <a:t>Water is not distributed equally across the Earth-there are arid regions and wet regions.</a:t>
            </a:r>
            <a:r>
              <a:rPr lang="en-US" sz="1200" b="0" i="0">
                <a:solidFill>
                  <a:srgbClr val="000000"/>
                </a:solidFill>
                <a:effectLst/>
                <a:highlight>
                  <a:srgbClr val="FFFFFF"/>
                </a:highlight>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highlight>
                  <a:srgbClr val="FFFFFF"/>
                </a:highlight>
                <a:latin typeface="Aptos" panose="020B0004020202020204" pitchFamily="34" charset="0"/>
              </a:rPr>
              <a:t>Start Poll Lesson 1 Intro </a:t>
            </a:r>
            <a:endParaRPr lang="en-US"/>
          </a:p>
          <a:p>
            <a:endParaRPr lang="en-US"/>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369130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Have your students brainstorm and think about what their local water cycle looks like. What processes are happening? Is it dry or wet most of the time? Are there trees and plants? Animals? People? </a:t>
            </a:r>
            <a:br>
              <a:rPr lang="en-US"/>
            </a:br>
            <a:r>
              <a:rPr lang="en-US"/>
              <a:t>What are ways you are part of the water cycle or that water moves in and out of your body? People drink, perspire (sweat), breathe –respiration, and urinate – so yes water does move through our body, and we are part of the water cycle</a:t>
            </a:r>
          </a:p>
          <a:p>
            <a:pPr marL="0" lvl="0" indent="0" algn="l" rtl="0">
              <a:spcBef>
                <a:spcPts val="0"/>
              </a:spcBef>
              <a:spcAft>
                <a:spcPts val="0"/>
              </a:spcAft>
              <a:buNone/>
            </a:pPr>
            <a:r>
              <a:rPr lang="en-US"/>
              <a:t>So why is Arizona a Desert? What makes a desert a desert? Region of </a:t>
            </a:r>
            <a:r>
              <a:rPr lang="en-US" b="0" i="0">
                <a:solidFill>
                  <a:srgbClr val="BFBFBF"/>
                </a:solidFill>
                <a:effectLst/>
                <a:highlight>
                  <a:srgbClr val="1F1F1F"/>
                </a:highlight>
                <a:latin typeface="Google Sans"/>
              </a:rPr>
              <a:t>land that has an arid/dry climate receiving less than 25 centimeters (10 inches) of sporadic rainfall annually</a:t>
            </a:r>
            <a:endParaRPr lang="en-US"/>
          </a:p>
        </p:txBody>
      </p:sp>
    </p:spTree>
    <p:extLst>
      <p:ext uri="{BB962C8B-B14F-4D97-AF65-F5344CB8AC3E}">
        <p14:creationId xmlns:p14="http://schemas.microsoft.com/office/powerpoint/2010/main" val="62767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when we live in a desert the climate and weather is a specific way. And this has an effect on the water that we have. </a:t>
            </a:r>
          </a:p>
          <a:p>
            <a:endParaRPr lang="en-US"/>
          </a:p>
          <a:p>
            <a:r>
              <a:rPr lang="en-US"/>
              <a:t>Who can unmute or put in chat what is Weather? </a:t>
            </a:r>
          </a:p>
          <a:p>
            <a:endParaRPr lang="en-US"/>
          </a:p>
          <a:p>
            <a:r>
              <a:rPr lang="en-US"/>
              <a:t>Our climate and weather play an important role in regards to what does happen to the moisture we have here in Arizona…</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117608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Start Evapotranspiration Poll: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Read slide first – </a:t>
            </a:r>
            <a:r>
              <a:rPr lang="en-US" sz="1200" b="0" kern="1200">
                <a:solidFill>
                  <a:schemeClr val="tx1"/>
                </a:solidFill>
                <a:effectLst/>
                <a:latin typeface="+mn-lt"/>
                <a:ea typeface="+mn-ea"/>
                <a:cs typeface="+mn-cs"/>
              </a:rPr>
              <a:t>water goes from a liquid into a gas – water vapor. </a:t>
            </a:r>
            <a:r>
              <a:rPr lang="en-US" sz="1200" b="1" kern="1200">
                <a:solidFill>
                  <a:schemeClr val="tx1"/>
                </a:solidFill>
                <a:effectLst/>
                <a:latin typeface="+mn-lt"/>
                <a:ea typeface="+mn-ea"/>
                <a:cs typeface="+mn-cs"/>
              </a:rPr>
              <a:t>then say what do we get when we combine these two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Evapotranspiration – </a:t>
            </a:r>
            <a:r>
              <a:rPr lang="en-US" sz="1200" b="0" kern="1200">
                <a:solidFill>
                  <a:schemeClr val="tx1"/>
                </a:solidFill>
                <a:effectLst/>
                <a:latin typeface="+mn-lt"/>
                <a:ea typeface="+mn-ea"/>
                <a:cs typeface="+mn-cs"/>
              </a:rPr>
              <a:t>combining evaporation and transpiration together, which means it is all the water that’s coming off the soil. Overall </a:t>
            </a:r>
            <a:r>
              <a:rPr lang="en-US" b="0" i="0">
                <a:solidFill>
                  <a:srgbClr val="BDC1C6"/>
                </a:solidFill>
                <a:effectLst/>
                <a:latin typeface="Roboto" panose="02000000000000000000" pitchFamily="2" charset="0"/>
              </a:rPr>
              <a:t>Evapotranspiration is an important process in the water cycle because it is responsible for a substantial amount of the atmosphere's water vapor. Without that input of water vapor, clouds couldn't form and precipitation wouldn’t fall.</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So we are going to look at some climate tables.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More info if needed: They measure evapotranspiration in different ways, but one scientific instrument mainly used by farmers is called an </a:t>
            </a:r>
            <a:r>
              <a:rPr lang="en-US" sz="1200" b="1" kern="1200">
                <a:solidFill>
                  <a:schemeClr val="tx1"/>
                </a:solidFill>
                <a:effectLst/>
                <a:latin typeface="+mn-lt"/>
                <a:ea typeface="+mn-ea"/>
                <a:cs typeface="+mn-cs"/>
              </a:rPr>
              <a:t>atmometer</a:t>
            </a:r>
            <a:r>
              <a:rPr lang="en-US" sz="1200" b="0" kern="1200">
                <a:solidFill>
                  <a:schemeClr val="tx1"/>
                </a:solidFill>
                <a:effectLst/>
                <a:latin typeface="+mn-lt"/>
                <a:ea typeface="+mn-ea"/>
                <a:cs typeface="+mn-cs"/>
              </a:rPr>
              <a:t> and is usually used with alfalfa crops or grasses, to get the data for different areas. Another measuring device is called a lysimeter.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400467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Notice inches of rainfall, what is our 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is over the year</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3069022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emf"/><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openclipart.org/detail/116797/inclement-weather"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hyperlink" Target="https://openclipart.org/detail/1889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www.flickr.com/photos/sgendera/8058464569/"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2000">
              <a:srgbClr val="D6FFC5"/>
            </a:gs>
            <a:gs pos="0">
              <a:srgbClr val="92D050"/>
            </a:gs>
            <a:gs pos="0">
              <a:srgbClr val="D6FFC5"/>
            </a:gs>
            <a:gs pos="57000">
              <a:srgbClr val="B6DF89"/>
            </a:gs>
            <a:gs pos="79000">
              <a:srgbClr val="D6FFC5"/>
            </a:gs>
            <a:gs pos="100000">
              <a:srgbClr val="D6FFC5"/>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939A8B-254B-14ED-A21F-76907EF3FC5E}"/>
              </a:ext>
            </a:extLst>
          </p:cNvPr>
          <p:cNvSpPr/>
          <p:nvPr/>
        </p:nvSpPr>
        <p:spPr>
          <a:xfrm>
            <a:off x="15715281" y="8322590"/>
            <a:ext cx="1859797" cy="1513008"/>
          </a:xfrm>
          <a:prstGeom prst="rect">
            <a:avLst/>
          </a:prstGeom>
          <a:solidFill>
            <a:srgbClr val="D6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Water drops on a green surface&#10;&#10;AI-generated content may be incorrect.">
            <a:extLst>
              <a:ext uri="{FF2B5EF4-FFF2-40B4-BE49-F238E27FC236}">
                <a16:creationId xmlns:a16="http://schemas.microsoft.com/office/drawing/2014/main" id="{70AE0D17-480B-4DA7-115E-46231DBDA76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8303497" cy="10330898"/>
          </a:xfrm>
          <a:prstGeom prst="rect">
            <a:avLst/>
          </a:prstGeom>
        </p:spPr>
      </p:pic>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02F8F3AE-6A00-0446-A03F-AD4E6D2DDBF3}"/>
              </a:ext>
            </a:extLst>
          </p:cNvPr>
          <p:cNvSpPr txBox="1"/>
          <p:nvPr/>
        </p:nvSpPr>
        <p:spPr>
          <a:xfrm>
            <a:off x="8630828" y="9943761"/>
            <a:ext cx="1026341" cy="278974"/>
          </a:xfrm>
          <a:prstGeom prst="rect">
            <a:avLst/>
          </a:prstGeom>
        </p:spPr>
        <p:txBody>
          <a:bodyPr vert="horz" wrap="square" lIns="0" tIns="12700" rIns="0" bIns="0" rtlCol="0" anchor="t">
            <a:noAutofit/>
          </a:bodyPr>
          <a:lstStyle/>
          <a:p>
            <a:pPr marL="12700">
              <a:lnSpc>
                <a:spcPct val="100000"/>
              </a:lnSpc>
              <a:spcBef>
                <a:spcPts val="100"/>
              </a:spcBef>
            </a:pPr>
            <a:r>
              <a:rPr lang="en-US" b="1">
                <a:solidFill>
                  <a:srgbClr val="0C234A"/>
                </a:solidFill>
                <a:latin typeface="Calibri"/>
                <a:ea typeface="Calibri"/>
                <a:cs typeface="Calibri"/>
              </a:rPr>
              <a:t>2025-2026</a:t>
            </a:r>
            <a:endParaRPr b="1">
              <a:latin typeface="Calibri" panose="020F0502020204030204" pitchFamily="34" charset="0"/>
              <a:cs typeface="Calibri" panose="020F0502020204030204" pitchFamily="34" charset="0"/>
            </a:endParaRPr>
          </a:p>
        </p:txBody>
      </p:sp>
      <p:sp>
        <p:nvSpPr>
          <p:cNvPr id="4" name="object 9">
            <a:extLst>
              <a:ext uri="{FF2B5EF4-FFF2-40B4-BE49-F238E27FC236}">
                <a16:creationId xmlns:a16="http://schemas.microsoft.com/office/drawing/2014/main" id="{8FF35417-3F0A-C241-B35B-084EDB693D36}"/>
              </a:ext>
            </a:extLst>
          </p:cNvPr>
          <p:cNvSpPr txBox="1">
            <a:spLocks/>
          </p:cNvSpPr>
          <p:nvPr/>
        </p:nvSpPr>
        <p:spPr>
          <a:xfrm>
            <a:off x="3824340" y="7068072"/>
            <a:ext cx="10639314"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6600" b="1" i="1" kern="0" dirty="0">
                <a:solidFill>
                  <a:srgbClr val="0C234B"/>
                </a:solidFill>
                <a:latin typeface="proxima Nova"/>
                <a:cs typeface="Times New Roman" panose="02020603050405020304" pitchFamily="18" charset="0"/>
              </a:rPr>
              <a:t>Planting for a Rainy Day </a:t>
            </a:r>
          </a:p>
        </p:txBody>
      </p:sp>
      <p:pic>
        <p:nvPicPr>
          <p:cNvPr id="1026" name="Picture 2" descr="Welcome | Arizona Department of Water Resources">
            <a:extLst>
              <a:ext uri="{FF2B5EF4-FFF2-40B4-BE49-F238E27FC236}">
                <a16:creationId xmlns:a16="http://schemas.microsoft.com/office/drawing/2014/main" id="{4E012723-6683-AC45-D354-7DD13D232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363" y="90162"/>
            <a:ext cx="2005875" cy="2005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942B4E-4712-F0EC-28A8-614C3283E67E}"/>
              </a:ext>
            </a:extLst>
          </p:cNvPr>
          <p:cNvPicPr>
            <a:picLocks noChangeAspect="1"/>
          </p:cNvPicPr>
          <p:nvPr/>
        </p:nvPicPr>
        <p:blipFill>
          <a:blip r:embed="rId5"/>
          <a:stretch>
            <a:fillRect/>
          </a:stretch>
        </p:blipFill>
        <p:spPr>
          <a:xfrm>
            <a:off x="4076600" y="1283508"/>
            <a:ext cx="10134795" cy="5784564"/>
          </a:xfrm>
          <a:prstGeom prst="rect">
            <a:avLst/>
          </a:prstGeom>
        </p:spPr>
      </p:pic>
      <p:pic>
        <p:nvPicPr>
          <p:cNvPr id="15" name="Picture 14">
            <a:extLst>
              <a:ext uri="{FF2B5EF4-FFF2-40B4-BE49-F238E27FC236}">
                <a16:creationId xmlns:a16="http://schemas.microsoft.com/office/drawing/2014/main" id="{6C7BA1EF-3CBA-322D-F632-18D1478E11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69520" y="448011"/>
            <a:ext cx="2824119" cy="1290179"/>
          </a:xfrm>
          <a:prstGeom prst="rect">
            <a:avLst/>
          </a:prstGeom>
        </p:spPr>
      </p:pic>
      <p:pic>
        <p:nvPicPr>
          <p:cNvPr id="3" name="Picture 2">
            <a:extLst>
              <a:ext uri="{FF2B5EF4-FFF2-40B4-BE49-F238E27FC236}">
                <a16:creationId xmlns:a16="http://schemas.microsoft.com/office/drawing/2014/main" id="{E73DC6F9-02E7-C38D-3CA6-8CCFA8AB5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1186" y="8034458"/>
            <a:ext cx="2747985" cy="2402197"/>
          </a:xfrm>
          <a:prstGeom prst="rect">
            <a:avLst/>
          </a:prstGeom>
        </p:spPr>
      </p:pic>
      <p:pic>
        <p:nvPicPr>
          <p:cNvPr id="13" name="Picture 12">
            <a:extLst>
              <a:ext uri="{FF2B5EF4-FFF2-40B4-BE49-F238E27FC236}">
                <a16:creationId xmlns:a16="http://schemas.microsoft.com/office/drawing/2014/main" id="{82710025-0F66-AB33-B51F-64659D4DB7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760" y="9251142"/>
            <a:ext cx="5199899" cy="832106"/>
          </a:xfrm>
          <a:prstGeom prst="rect">
            <a:avLst/>
          </a:prstGeom>
        </p:spPr>
      </p:pic>
    </p:spTree>
    <p:extLst>
      <p:ext uri="{BB962C8B-B14F-4D97-AF65-F5344CB8AC3E}">
        <p14:creationId xmlns:p14="http://schemas.microsoft.com/office/powerpoint/2010/main" val="159620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EDB5FB7-7093-D766-2080-ABBBFD044B89}"/>
              </a:ext>
            </a:extLst>
          </p:cNvPr>
          <p:cNvGraphicFramePr>
            <a:graphicFrameLocks/>
          </p:cNvGraphicFramePr>
          <p:nvPr/>
        </p:nvGraphicFramePr>
        <p:xfrm>
          <a:off x="1956390" y="252524"/>
          <a:ext cx="15374679" cy="94417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162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2010D8C-EA66-C8A5-D0CE-540411FA4EED}"/>
              </a:ext>
            </a:extLst>
          </p:cNvPr>
          <p:cNvGraphicFramePr>
            <a:graphicFrameLocks/>
          </p:cNvGraphicFramePr>
          <p:nvPr/>
        </p:nvGraphicFramePr>
        <p:xfrm>
          <a:off x="595424" y="550235"/>
          <a:ext cx="17352334" cy="9274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451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726773" y="154674"/>
            <a:ext cx="1707543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Watersheds &amp; Maps: Lesson 1</a:t>
            </a:r>
            <a:endParaRPr lang="en-US" sz="6000" b="1" dirty="0">
              <a:solidFill>
                <a:schemeClr val="bg1"/>
              </a:solidFill>
              <a:latin typeface="proxima Nova"/>
            </a:endParaRPr>
          </a:p>
          <a:p>
            <a:pPr marL="12700" marR="5080">
              <a:lnSpc>
                <a:spcPct val="121900"/>
              </a:lnSpc>
              <a:spcBef>
                <a:spcPts val="95"/>
              </a:spcBef>
            </a:pPr>
            <a:endParaRPr lang="en-US" sz="6000" b="1" kern="0" dirty="0">
              <a:solidFill>
                <a:schemeClr val="bg1"/>
              </a:solidFill>
              <a:latin typeface="proxima Nova"/>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726773" y="1223831"/>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D8697F-224E-E8BC-30D1-792212D42B63}"/>
              </a:ext>
            </a:extLst>
          </p:cNvPr>
          <p:cNvPicPr>
            <a:picLocks noChangeAspect="1"/>
          </p:cNvPicPr>
          <p:nvPr/>
        </p:nvPicPr>
        <p:blipFill>
          <a:blip r:embed="rId3"/>
          <a:srcRect l="14832" t="10072" r="9003" b="10072"/>
          <a:stretch>
            <a:fillRect/>
          </a:stretch>
        </p:blipFill>
        <p:spPr>
          <a:xfrm>
            <a:off x="726773" y="1608842"/>
            <a:ext cx="5871411" cy="7839338"/>
          </a:xfrm>
          <a:prstGeom prst="rect">
            <a:avLst/>
          </a:prstGeom>
        </p:spPr>
      </p:pic>
      <p:sp>
        <p:nvSpPr>
          <p:cNvPr id="9" name="Title 1">
            <a:extLst>
              <a:ext uri="{FF2B5EF4-FFF2-40B4-BE49-F238E27FC236}">
                <a16:creationId xmlns:a16="http://schemas.microsoft.com/office/drawing/2014/main" id="{AF3E39EE-1F91-7C32-F523-391BE75A1BB0}"/>
              </a:ext>
            </a:extLst>
          </p:cNvPr>
          <p:cNvSpPr txBox="1">
            <a:spLocks/>
          </p:cNvSpPr>
          <p:nvPr/>
        </p:nvSpPr>
        <p:spPr>
          <a:xfrm>
            <a:off x="6772058" y="1374531"/>
            <a:ext cx="11341063" cy="1143000"/>
          </a:xfrm>
          <a:prstGeom prst="rect">
            <a:avLst/>
          </a:prstGeom>
        </p:spPr>
        <p:txBody>
          <a:bodyPr/>
          <a:lstStyle>
            <a:lvl1pPr eaLnBrk="1" hangingPunct="1">
              <a:defRPr>
                <a:latin typeface="+mj-lt"/>
                <a:ea typeface="+mj-ea"/>
                <a:cs typeface="+mj-cs"/>
              </a:defRPr>
            </a:lvl1pPr>
          </a:lstStyle>
          <a:p>
            <a:pPr algn="ctr"/>
            <a:r>
              <a:rPr lang="en-US" sz="6600" b="1">
                <a:solidFill>
                  <a:srgbClr val="002776"/>
                </a:solidFill>
                <a:latin typeface="proxima Nova"/>
              </a:rPr>
              <a:t>What is a Watershed?</a:t>
            </a:r>
            <a:endParaRPr lang="en-US" sz="6600" b="1" kern="0">
              <a:solidFill>
                <a:srgbClr val="002776"/>
              </a:solidFill>
              <a:latin typeface="proxima Nova"/>
            </a:endParaRPr>
          </a:p>
        </p:txBody>
      </p:sp>
      <p:pic>
        <p:nvPicPr>
          <p:cNvPr id="10" name="Picture 12" descr="2B.1 Drainage Basins – Environmental Geology">
            <a:extLst>
              <a:ext uri="{FF2B5EF4-FFF2-40B4-BE49-F238E27FC236}">
                <a16:creationId xmlns:a16="http://schemas.microsoft.com/office/drawing/2014/main" id="{C945F514-ECC3-6AF0-74F9-6CD118A58B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89932" l="5176" r="93750">
                        <a14:foregroundMark x1="5273" y1="82721" x2="5273" y2="82721"/>
                        <a14:foregroundMark x1="93750" y1="48299" x2="93750" y2="48299"/>
                      </a14:backgroundRemoval>
                    </a14:imgEffect>
                  </a14:imgLayer>
                </a14:imgProps>
              </a:ext>
              <a:ext uri="{28A0092B-C50C-407E-A947-70E740481C1C}">
                <a14:useLocalDpi xmlns:a14="http://schemas.microsoft.com/office/drawing/2010/main" val="0"/>
              </a:ext>
            </a:extLst>
          </a:blip>
          <a:srcRect/>
          <a:stretch>
            <a:fillRect/>
          </a:stretch>
        </p:blipFill>
        <p:spPr bwMode="auto">
          <a:xfrm>
            <a:off x="7342270" y="3489270"/>
            <a:ext cx="9470578" cy="67977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9DFB524-B526-34F6-054B-A443CB12126C}"/>
              </a:ext>
            </a:extLst>
          </p:cNvPr>
          <p:cNvSpPr txBox="1"/>
          <p:nvPr/>
        </p:nvSpPr>
        <p:spPr>
          <a:xfrm>
            <a:off x="7613917" y="2666189"/>
            <a:ext cx="9657347" cy="1569660"/>
          </a:xfrm>
          <a:prstGeom prst="rect">
            <a:avLst/>
          </a:prstGeom>
          <a:noFill/>
        </p:spPr>
        <p:txBody>
          <a:bodyPr wrap="square" rtlCol="0">
            <a:spAutoFit/>
          </a:bodyPr>
          <a:lstStyle/>
          <a:p>
            <a:pPr lvl="0" algn="ctr">
              <a:spcBef>
                <a:spcPct val="20000"/>
              </a:spcBef>
              <a:buClr>
                <a:srgbClr val="1F497D">
                  <a:lumMod val="75000"/>
                </a:srgbClr>
              </a:buClr>
            </a:pPr>
            <a:r>
              <a:rPr lang="en-US" sz="4800" b="1">
                <a:solidFill>
                  <a:schemeClr val="bg1"/>
                </a:solidFill>
                <a:latin typeface="Arial" pitchFamily="34" charset="0"/>
                <a:cs typeface="Arial" pitchFamily="34" charset="0"/>
              </a:rPr>
              <a:t>A</a:t>
            </a:r>
            <a:r>
              <a:rPr lang="en-US" sz="4800" b="1">
                <a:solidFill>
                  <a:srgbClr val="002776"/>
                </a:solidFill>
                <a:latin typeface="Arial" pitchFamily="34" charset="0"/>
                <a:cs typeface="Arial" pitchFamily="34" charset="0"/>
              </a:rPr>
              <a:t> </a:t>
            </a:r>
            <a:r>
              <a:rPr lang="en-US" sz="4800" b="1" u="sng">
                <a:solidFill>
                  <a:schemeClr val="bg1"/>
                </a:solidFill>
                <a:latin typeface="Arial" pitchFamily="34" charset="0"/>
                <a:cs typeface="Arial" pitchFamily="34" charset="0"/>
              </a:rPr>
              <a:t>watershed</a:t>
            </a:r>
            <a:r>
              <a:rPr lang="en-US" sz="4800" b="1">
                <a:solidFill>
                  <a:srgbClr val="002776"/>
                </a:solidFill>
                <a:latin typeface="Arial" pitchFamily="34" charset="0"/>
                <a:cs typeface="Arial" pitchFamily="34" charset="0"/>
              </a:rPr>
              <a:t> </a:t>
            </a:r>
            <a:r>
              <a:rPr lang="en-US" sz="4800" b="1">
                <a:solidFill>
                  <a:schemeClr val="bg1"/>
                </a:solidFill>
                <a:latin typeface="Arial" pitchFamily="34" charset="0"/>
                <a:cs typeface="Arial" pitchFamily="34" charset="0"/>
              </a:rPr>
              <a:t>is: a land area that DRAINS to the low points. </a:t>
            </a:r>
          </a:p>
        </p:txBody>
      </p:sp>
    </p:spTree>
    <p:extLst>
      <p:ext uri="{BB962C8B-B14F-4D97-AF65-F5344CB8AC3E}">
        <p14:creationId xmlns:p14="http://schemas.microsoft.com/office/powerpoint/2010/main" val="6799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9CCD70C-E76B-B159-47DE-A01A30881A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92" t="41603" r="24095" b="16397"/>
          <a:stretch>
            <a:fillRect/>
          </a:stretch>
        </p:blipFill>
        <p:spPr bwMode="auto">
          <a:xfrm>
            <a:off x="3508730" y="5143500"/>
            <a:ext cx="5172466" cy="4958824"/>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a:extLst>
              <a:ext uri="{FF2B5EF4-FFF2-40B4-BE49-F238E27FC236}">
                <a16:creationId xmlns:a16="http://schemas.microsoft.com/office/drawing/2014/main" id="{BCC7BDAF-9BBB-858F-348A-22E54D9BED9A}"/>
              </a:ext>
            </a:extLst>
          </p:cNvPr>
          <p:cNvSpPr txBox="1">
            <a:spLocks/>
          </p:cNvSpPr>
          <p:nvPr/>
        </p:nvSpPr>
        <p:spPr>
          <a:xfrm>
            <a:off x="734851" y="184676"/>
            <a:ext cx="15892690"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FFC000"/>
                </a:solidFill>
                <a:latin typeface="proxima Nova"/>
              </a:rPr>
              <a:t>Optional Activity:</a:t>
            </a:r>
            <a:r>
              <a:rPr lang="en-US" sz="6000" b="1" kern="0" dirty="0">
                <a:solidFill>
                  <a:srgbClr val="AB0520"/>
                </a:solidFill>
                <a:latin typeface="proxima Nova"/>
              </a:rPr>
              <a:t> </a:t>
            </a:r>
            <a:r>
              <a:rPr lang="en-US" sz="6000" b="1" i="1" kern="0" dirty="0">
                <a:solidFill>
                  <a:schemeClr val="bg1"/>
                </a:solidFill>
                <a:latin typeface="proxima Nova"/>
              </a:rPr>
              <a:t>Watersheds Work</a:t>
            </a:r>
            <a:endParaRPr lang="en-US" sz="6000" b="1" i="1" dirty="0">
              <a:solidFill>
                <a:schemeClr val="bg1"/>
              </a:solidFill>
              <a:latin typeface="proxima Nova"/>
            </a:endParaRPr>
          </a:p>
          <a:p>
            <a:pPr marL="12700" marR="5080">
              <a:lnSpc>
                <a:spcPct val="121900"/>
              </a:lnSpc>
              <a:spcBef>
                <a:spcPts val="95"/>
              </a:spcBef>
            </a:pPr>
            <a:endParaRPr lang="en-US" sz="6000" b="1" kern="0" dirty="0">
              <a:solidFill>
                <a:srgbClr val="AB0520"/>
              </a:solidFill>
              <a:latin typeface="proxima Nova"/>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734851" y="1357997"/>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C1B16B-0895-36FB-B616-B28672E9C14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3996" y="1848778"/>
            <a:ext cx="4599461" cy="5961460"/>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9480884" y="1848778"/>
            <a:ext cx="8293395"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3600" b="1">
                <a:solidFill>
                  <a:schemeClr val="bg1"/>
                </a:solidFill>
                <a:latin typeface="proxima Nova"/>
              </a:rPr>
              <a:t>Key/Legend:</a:t>
            </a:r>
          </a:p>
          <a:p>
            <a:pPr marL="400050" lvl="1" indent="0">
              <a:lnSpc>
                <a:spcPct val="90000"/>
              </a:lnSpc>
              <a:buNone/>
            </a:pPr>
            <a:r>
              <a:rPr lang="en-US" sz="3600" b="1">
                <a:solidFill>
                  <a:schemeClr val="bg1"/>
                </a:solidFill>
                <a:latin typeface="proxima Nova"/>
              </a:rPr>
              <a:t>Ridges (along upfold) = </a:t>
            </a:r>
            <a:r>
              <a:rPr lang="en-US" sz="3600" b="1">
                <a:solidFill>
                  <a:schemeClr val="accent3">
                    <a:lumMod val="75000"/>
                  </a:schemeClr>
                </a:solidFill>
                <a:latin typeface="proxima Nova"/>
              </a:rPr>
              <a:t>Green</a:t>
            </a:r>
          </a:p>
          <a:p>
            <a:pPr marL="400050" lvl="1" indent="0">
              <a:lnSpc>
                <a:spcPct val="90000"/>
              </a:lnSpc>
              <a:buNone/>
            </a:pPr>
            <a:r>
              <a:rPr lang="en-US" sz="3600" b="1">
                <a:solidFill>
                  <a:schemeClr val="bg1"/>
                </a:solidFill>
                <a:latin typeface="proxima Nova"/>
              </a:rPr>
              <a:t>Valleys (along downfold) = </a:t>
            </a:r>
            <a:r>
              <a:rPr lang="en-US" sz="3600" b="1">
                <a:solidFill>
                  <a:schemeClr val="accent5"/>
                </a:solidFill>
                <a:latin typeface="proxima Nova"/>
              </a:rPr>
              <a:t>Blue</a:t>
            </a:r>
          </a:p>
          <a:p>
            <a:pPr marL="0" indent="0">
              <a:lnSpc>
                <a:spcPct val="90000"/>
              </a:lnSpc>
              <a:buNone/>
            </a:pPr>
            <a:endParaRPr lang="en-US" sz="1200" b="1">
              <a:latin typeface="proxima Nova"/>
            </a:endParaRPr>
          </a:p>
          <a:p>
            <a:pPr marL="0" indent="0">
              <a:lnSpc>
                <a:spcPct val="90000"/>
              </a:lnSpc>
              <a:buNone/>
            </a:pPr>
            <a:r>
              <a:rPr lang="en-US" sz="3600" b="1">
                <a:solidFill>
                  <a:schemeClr val="bg1"/>
                </a:solidFill>
                <a:latin typeface="proxima Nova"/>
              </a:rPr>
              <a:t>Optional Colors: </a:t>
            </a:r>
          </a:p>
          <a:p>
            <a:pPr marL="400050" lvl="1" indent="0">
              <a:lnSpc>
                <a:spcPct val="90000"/>
              </a:lnSpc>
              <a:buNone/>
            </a:pPr>
            <a:r>
              <a:rPr lang="en-US" sz="3600" b="1">
                <a:solidFill>
                  <a:schemeClr val="bg1"/>
                </a:solidFill>
                <a:latin typeface="proxima Nova"/>
              </a:rPr>
              <a:t>Farms (colored area) = </a:t>
            </a:r>
            <a:r>
              <a:rPr lang="en-US" sz="3600" b="1">
                <a:solidFill>
                  <a:schemeClr val="accent6">
                    <a:lumMod val="50000"/>
                  </a:schemeClr>
                </a:solidFill>
                <a:latin typeface="proxima Nova"/>
              </a:rPr>
              <a:t>Brown</a:t>
            </a:r>
          </a:p>
          <a:p>
            <a:pPr marL="400050" lvl="1" indent="0">
              <a:lnSpc>
                <a:spcPct val="90000"/>
              </a:lnSpc>
              <a:buNone/>
            </a:pPr>
            <a:r>
              <a:rPr lang="en-US" sz="3600" b="1">
                <a:solidFill>
                  <a:schemeClr val="bg1"/>
                </a:solidFill>
                <a:latin typeface="proxima Nova"/>
              </a:rPr>
              <a:t>Old Mines (*) =</a:t>
            </a:r>
            <a:r>
              <a:rPr lang="en-US" sz="3600" b="1">
                <a:latin typeface="proxima Nova"/>
              </a:rPr>
              <a:t> </a:t>
            </a:r>
            <a:r>
              <a:rPr lang="en-US" sz="3600" b="1">
                <a:solidFill>
                  <a:srgbClr val="FF0000"/>
                </a:solidFill>
                <a:latin typeface="proxima Nova"/>
              </a:rPr>
              <a:t>Red</a:t>
            </a:r>
          </a:p>
          <a:p>
            <a:pPr marL="400050" lvl="1" indent="0">
              <a:lnSpc>
                <a:spcPct val="90000"/>
              </a:lnSpc>
              <a:buNone/>
            </a:pPr>
            <a:r>
              <a:rPr lang="en-US" sz="3600" b="1">
                <a:solidFill>
                  <a:schemeClr val="bg1"/>
                </a:solidFill>
                <a:latin typeface="proxima Nova"/>
              </a:rPr>
              <a:t>Cities (#) = </a:t>
            </a:r>
            <a:r>
              <a:rPr lang="en-US" sz="3600" b="1">
                <a:solidFill>
                  <a:srgbClr val="7030A0"/>
                </a:solidFill>
                <a:latin typeface="proxima Nova"/>
              </a:rPr>
              <a:t>Purple</a:t>
            </a:r>
          </a:p>
          <a:p>
            <a:pPr marL="400050" lvl="1" indent="0">
              <a:lnSpc>
                <a:spcPct val="90000"/>
              </a:lnSpc>
              <a:buNone/>
            </a:pPr>
            <a:r>
              <a:rPr lang="en-US" sz="3600" b="1">
                <a:solidFill>
                  <a:schemeClr val="bg1"/>
                </a:solidFill>
                <a:latin typeface="proxima Nova"/>
              </a:rPr>
              <a:t>Additional topics can be other colors</a:t>
            </a:r>
          </a:p>
          <a:p>
            <a:pPr marL="0" indent="0">
              <a:lnSpc>
                <a:spcPct val="90000"/>
              </a:lnSpc>
              <a:buNone/>
            </a:pPr>
            <a:endParaRPr lang="en-US" sz="3600" b="1">
              <a:latin typeface="proxima Nova"/>
            </a:endParaRPr>
          </a:p>
        </p:txBody>
      </p:sp>
      <p:pic>
        <p:nvPicPr>
          <p:cNvPr id="8194" name="Picture 2" descr="Squelch The Squirt: Why Spraying Water Doesn't Work To Train Your Cat |  Fear Free Happy Homes">
            <a:extLst>
              <a:ext uri="{FF2B5EF4-FFF2-40B4-BE49-F238E27FC236}">
                <a16:creationId xmlns:a16="http://schemas.microsoft.com/office/drawing/2014/main" id="{5F51D685-571F-2B5A-7656-6E1DB8092C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944328" y="7820685"/>
            <a:ext cx="3324955" cy="221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0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726773" y="1515667"/>
            <a:ext cx="9373744" cy="2308324"/>
          </a:xfrm>
          <a:prstGeom prst="rect">
            <a:avLst/>
          </a:prstGeom>
          <a:noFill/>
        </p:spPr>
        <p:txBody>
          <a:bodyPr wrap="square" rtlCol="0">
            <a:spAutoFit/>
          </a:bodyPr>
          <a:lstStyle/>
          <a:p>
            <a:pPr algn="ctr"/>
            <a:r>
              <a:rPr lang="en-US" sz="4800">
                <a:solidFill>
                  <a:srgbClr val="002776"/>
                </a:solidFill>
                <a:latin typeface="proxima Nova"/>
              </a:rPr>
              <a:t>What are we managing when we talk about watershed management?</a:t>
            </a: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255915"/>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map of arizona with green and yellow colors&#10;&#10;Description automatically generated">
            <a:extLst>
              <a:ext uri="{FF2B5EF4-FFF2-40B4-BE49-F238E27FC236}">
                <a16:creationId xmlns:a16="http://schemas.microsoft.com/office/drawing/2014/main" id="{289348F2-072D-AF0A-BF3F-C10811617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5633" y="1636252"/>
            <a:ext cx="6396628" cy="8275305"/>
          </a:xfrm>
          <a:prstGeom prst="rect">
            <a:avLst/>
          </a:prstGeom>
        </p:spPr>
      </p:pic>
      <p:sp>
        <p:nvSpPr>
          <p:cNvPr id="8" name="TextBox 7">
            <a:extLst>
              <a:ext uri="{FF2B5EF4-FFF2-40B4-BE49-F238E27FC236}">
                <a16:creationId xmlns:a16="http://schemas.microsoft.com/office/drawing/2014/main" id="{3409C16C-B649-061C-FC79-DFD8544F3316}"/>
              </a:ext>
            </a:extLst>
          </p:cNvPr>
          <p:cNvSpPr txBox="1"/>
          <p:nvPr/>
        </p:nvSpPr>
        <p:spPr>
          <a:xfrm>
            <a:off x="8127731" y="4754850"/>
            <a:ext cx="3227468" cy="3416320"/>
          </a:xfrm>
          <a:prstGeom prst="rect">
            <a:avLst/>
          </a:prstGeom>
          <a:noFill/>
        </p:spPr>
        <p:txBody>
          <a:bodyPr wrap="square" rtlCol="0">
            <a:spAutoFit/>
          </a:bodyPr>
          <a:lstStyle/>
          <a:p>
            <a:pPr algn="ctr"/>
            <a:r>
              <a:rPr lang="en-US" sz="5400">
                <a:solidFill>
                  <a:srgbClr val="002776"/>
                </a:solidFill>
                <a:latin typeface="proxima Nova"/>
              </a:rPr>
              <a:t>The </a:t>
            </a:r>
            <a:r>
              <a:rPr lang="en-US" sz="5400" u="sng">
                <a:solidFill>
                  <a:srgbClr val="C00000"/>
                </a:solidFill>
                <a:latin typeface="proxima Nova"/>
              </a:rPr>
              <a:t>land</a:t>
            </a:r>
            <a:r>
              <a:rPr lang="en-US" sz="5400">
                <a:solidFill>
                  <a:srgbClr val="002776"/>
                </a:solidFill>
                <a:latin typeface="proxima Nova"/>
              </a:rPr>
              <a:t> and </a:t>
            </a:r>
            <a:r>
              <a:rPr lang="en-US" sz="5400" u="sng">
                <a:solidFill>
                  <a:srgbClr val="C00000"/>
                </a:solidFill>
                <a:latin typeface="proxima Nova"/>
              </a:rPr>
              <a:t>water</a:t>
            </a:r>
            <a:r>
              <a:rPr lang="en-US" sz="5400">
                <a:solidFill>
                  <a:srgbClr val="002776"/>
                </a:solidFill>
                <a:latin typeface="proxima Nova"/>
              </a:rPr>
              <a:t> in that area.</a:t>
            </a:r>
          </a:p>
        </p:txBody>
      </p:sp>
      <p:sp>
        <p:nvSpPr>
          <p:cNvPr id="6" name="object 7">
            <a:extLst>
              <a:ext uri="{FF2B5EF4-FFF2-40B4-BE49-F238E27FC236}">
                <a16:creationId xmlns:a16="http://schemas.microsoft.com/office/drawing/2014/main" id="{EDC34608-AFE1-E262-A5C6-084A235A69DD}"/>
              </a:ext>
            </a:extLst>
          </p:cNvPr>
          <p:cNvSpPr txBox="1">
            <a:spLocks/>
          </p:cNvSpPr>
          <p:nvPr/>
        </p:nvSpPr>
        <p:spPr>
          <a:xfrm>
            <a:off x="726773" y="154674"/>
            <a:ext cx="1707543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a:solidFill>
                  <a:srgbClr val="AB0520"/>
                </a:solidFill>
                <a:latin typeface="proxima Nova"/>
              </a:rPr>
              <a:t>Watersheds &amp; Maps: Lesson 1</a:t>
            </a:r>
            <a:endParaRPr lang="en-US" sz="6000" b="1">
              <a:solidFill>
                <a:schemeClr val="bg1"/>
              </a:solidFill>
              <a:latin typeface="proxima Nova"/>
            </a:endParaRPr>
          </a:p>
          <a:p>
            <a:pPr marL="12700" marR="5080">
              <a:lnSpc>
                <a:spcPct val="121900"/>
              </a:lnSpc>
              <a:spcBef>
                <a:spcPts val="95"/>
              </a:spcBef>
            </a:pPr>
            <a:endParaRPr lang="en-US" sz="6000" b="1" kern="0">
              <a:solidFill>
                <a:srgbClr val="AB0520"/>
              </a:solidFill>
              <a:latin typeface="proxima Nova"/>
            </a:endParaRPr>
          </a:p>
        </p:txBody>
      </p:sp>
      <p:pic>
        <p:nvPicPr>
          <p:cNvPr id="7" name="Picture 16" descr="Tennessee American Water Watershed Protection">
            <a:extLst>
              <a:ext uri="{FF2B5EF4-FFF2-40B4-BE49-F238E27FC236}">
                <a16:creationId xmlns:a16="http://schemas.microsoft.com/office/drawing/2014/main" id="{3107FB05-C2BC-93EC-6531-8452D0A191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04" b="94783" l="935" r="98754">
                        <a14:foregroundMark x1="7788" y1="60000" x2="7788" y2="60000"/>
                        <a14:foregroundMark x1="2804" y1="66087" x2="2804" y2="66087"/>
                        <a14:foregroundMark x1="42056" y1="91304" x2="42056" y2="91304"/>
                        <a14:foregroundMark x1="48910" y1="94783" x2="48910" y2="94783"/>
                        <a14:foregroundMark x1="70093" y1="76522" x2="70093" y2="76522"/>
                        <a14:foregroundMark x1="94704" y1="55217" x2="94704" y2="55217"/>
                        <a14:foregroundMark x1="97196" y1="18696" x2="97196" y2="18696"/>
                        <a14:foregroundMark x1="99065" y1="42609" x2="99065" y2="42609"/>
                        <a14:foregroundMark x1="95016" y1="10435" x2="95016" y2="10435"/>
                        <a14:foregroundMark x1="1246" y1="4783" x2="7477" y2="13478"/>
                        <a14:foregroundMark x1="7477" y1="13478" x2="32399" y2="27391"/>
                        <a14:foregroundMark x1="32399" y1="27391" x2="81931" y2="10870"/>
                        <a14:foregroundMark x1="81931" y1="10870" x2="88162" y2="13913"/>
                        <a14:foregroundMark x1="88162" y1="13913" x2="88474" y2="13913"/>
                        <a14:foregroundMark x1="1869" y1="1304" x2="67601" y2="12174"/>
                        <a14:foregroundMark x1="67601" y1="12174" x2="90654" y2="4348"/>
                        <a14:foregroundMark x1="41121" y1="3043" x2="94081" y2="10870"/>
                        <a14:foregroundMark x1="94081" y1="10870" x2="97196" y2="5652"/>
                        <a14:foregroundMark x1="95327" y1="23043" x2="70717" y2="7826"/>
                        <a14:foregroundMark x1="70717" y1="7826" x2="67913" y2="3478"/>
                        <a14:foregroundMark x1="76947" y1="4348" x2="76947" y2="4348"/>
                        <a14:foregroundMark x1="70717" y1="2609" x2="70717" y2="2609"/>
                        <a14:foregroundMark x1="30530" y1="14783" x2="30530" y2="14783"/>
                        <a14:foregroundMark x1="31153" y1="21304" x2="31153" y2="21304"/>
                        <a14:foregroundMark x1="76324" y1="21304" x2="76324" y2="21304"/>
                        <a14:foregroundMark x1="90966" y1="23478" x2="90966" y2="23478"/>
                        <a14:foregroundMark x1="93458" y1="26087" x2="93458" y2="26087"/>
                        <a14:foregroundMark x1="94704" y1="27391" x2="94704" y2="27391"/>
                        <a14:foregroundMark x1="82555" y1="24783" x2="82555" y2="24783"/>
                        <a14:foregroundMark x1="79439" y1="24348" x2="79439" y2="24348"/>
                        <a14:foregroundMark x1="28660" y1="30435" x2="28660" y2="30435"/>
                        <a14:foregroundMark x1="18380" y1="35217" x2="18380" y2="35217"/>
                        <a14:foregroundMark x1="14953" y1="42609" x2="14953" y2="42609"/>
                        <a14:foregroundMark x1="10903" y1="43043" x2="10903" y2="43043"/>
                        <a14:foregroundMark x1="6854" y1="44348" x2="6854" y2="44348"/>
                        <a14:foregroundMark x1="6231" y1="43478" x2="6231" y2="43478"/>
                        <a14:foregroundMark x1="5607" y1="42609" x2="5607" y2="42609"/>
                        <a14:foregroundMark x1="4361" y1="40870" x2="3115" y2="37826"/>
                        <a14:foregroundMark x1="1869" y1="33913" x2="1869" y2="33913"/>
                        <a14:foregroundMark x1="4050" y1="15652" x2="8100" y2="25217"/>
                        <a14:foregroundMark x1="8100" y1="25217" x2="21495" y2="33913"/>
                        <a14:foregroundMark x1="21495" y1="33913" x2="8100" y2="39130"/>
                        <a14:foregroundMark x1="8100" y1="39130" x2="9657" y2="29565"/>
                        <a14:foregroundMark x1="9657" y1="29565" x2="19315" y2="27826"/>
                        <a14:foregroundMark x1="19315" y1="27826" x2="20249" y2="25652"/>
                        <a14:foregroundMark x1="11215" y1="12174" x2="29907" y2="14348"/>
                        <a14:foregroundMark x1="29907" y1="14348" x2="40187" y2="11304"/>
                        <a14:foregroundMark x1="40187" y1="11304" x2="47975" y2="11304"/>
                        <a14:foregroundMark x1="25545" y1="35217" x2="25545" y2="35217"/>
                        <a14:foregroundMark x1="9969" y1="34348" x2="15888" y2="33913"/>
                        <a14:foregroundMark x1="58567" y1="3043" x2="58567" y2="3043"/>
                        <a14:foregroundMark x1="79751" y1="1304" x2="79751" y2="1304"/>
                        <a14:foregroundMark x1="72586" y1="29565" x2="72586" y2="29565"/>
                      </a14:backgroundRemoval>
                    </a14:imgEffect>
                  </a14:imgLayer>
                </a14:imgProps>
              </a:ext>
              <a:ext uri="{28A0092B-C50C-407E-A947-70E740481C1C}">
                <a14:useLocalDpi xmlns:a14="http://schemas.microsoft.com/office/drawing/2010/main" val="0"/>
              </a:ext>
            </a:extLst>
          </a:blip>
          <a:srcRect/>
          <a:stretch>
            <a:fillRect/>
          </a:stretch>
        </p:blipFill>
        <p:spPr bwMode="auto">
          <a:xfrm>
            <a:off x="245739" y="4196507"/>
            <a:ext cx="7676056" cy="54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1" presetClass="entr" presetSubtype="1" fill="hold" nodeType="after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object 7">
            <a:extLst>
              <a:ext uri="{FF2B5EF4-FFF2-40B4-BE49-F238E27FC236}">
                <a16:creationId xmlns:a16="http://schemas.microsoft.com/office/drawing/2014/main" id="{AB5626FA-9BCB-0C9C-7737-6DBE58500E29}"/>
              </a:ext>
            </a:extLst>
          </p:cNvPr>
          <p:cNvSpPr txBox="1">
            <a:spLocks/>
          </p:cNvSpPr>
          <p:nvPr/>
        </p:nvSpPr>
        <p:spPr>
          <a:xfrm>
            <a:off x="864222" y="338978"/>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a:solidFill>
                  <a:schemeClr val="bg1"/>
                </a:solidFill>
                <a:latin typeface="proxima Nova"/>
              </a:rPr>
              <a:t>Amazing Adaptations: </a:t>
            </a:r>
            <a:r>
              <a:rPr lang="en-US" sz="6000" b="1">
                <a:solidFill>
                  <a:schemeClr val="bg1"/>
                </a:solidFill>
                <a:latin typeface="proxima Nova"/>
              </a:rPr>
              <a:t>Lesson 1</a:t>
            </a:r>
            <a:endParaRPr lang="en-US" sz="6000" b="1" kern="0">
              <a:solidFill>
                <a:schemeClr val="bg1"/>
              </a:solidFill>
              <a:latin typeface="proxima Nova"/>
            </a:endParaRPr>
          </a:p>
        </p:txBody>
      </p:sp>
      <p:sp>
        <p:nvSpPr>
          <p:cNvPr id="8" name="TextBox 7">
            <a:extLst>
              <a:ext uri="{FF2B5EF4-FFF2-40B4-BE49-F238E27FC236}">
                <a16:creationId xmlns:a16="http://schemas.microsoft.com/office/drawing/2014/main" id="{356DD8DB-0E1C-F27B-CF4C-9BEC21BD84B9}"/>
              </a:ext>
            </a:extLst>
          </p:cNvPr>
          <p:cNvSpPr txBox="1"/>
          <p:nvPr/>
        </p:nvSpPr>
        <p:spPr>
          <a:xfrm>
            <a:off x="-143986" y="8192902"/>
            <a:ext cx="3267878" cy="132343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000" kern="0">
                <a:solidFill>
                  <a:schemeClr val="bg1"/>
                </a:solidFill>
                <a:latin typeface="proxima Nova"/>
              </a:rPr>
              <a:t>Estivation &amp; Crepuscular</a:t>
            </a:r>
          </a:p>
        </p:txBody>
      </p:sp>
      <p:pic>
        <p:nvPicPr>
          <p:cNvPr id="9" name="Picture 2" descr="Couch's spadefoot toad - Wikipedia">
            <a:extLst>
              <a:ext uri="{FF2B5EF4-FFF2-40B4-BE49-F238E27FC236}">
                <a16:creationId xmlns:a16="http://schemas.microsoft.com/office/drawing/2014/main" id="{2AC0BECD-BADC-9281-1088-AEEC27DD1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54" y="1867565"/>
            <a:ext cx="3686769" cy="27189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or Burrowing Owls, the Future Depends on Squirrels, Badgers and Prairie  Dogs | Blog | Nature | PBS">
            <a:extLst>
              <a:ext uri="{FF2B5EF4-FFF2-40B4-BE49-F238E27FC236}">
                <a16:creationId xmlns:a16="http://schemas.microsoft.com/office/drawing/2014/main" id="{87EB4245-83F0-B2CD-8C90-62EE63D6B7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03" t="29064" r="21281"/>
          <a:stretch>
            <a:fillRect/>
          </a:stretch>
        </p:blipFill>
        <p:spPr bwMode="auto">
          <a:xfrm>
            <a:off x="459054" y="5161847"/>
            <a:ext cx="3080432" cy="2833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arris's antelope squirrel - Wikipedia">
            <a:extLst>
              <a:ext uri="{FF2B5EF4-FFF2-40B4-BE49-F238E27FC236}">
                <a16:creationId xmlns:a16="http://schemas.microsoft.com/office/drawing/2014/main" id="{0FDBB3BB-900C-7EF7-31DC-606EC5132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372" y="428038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C37B4D-A0DE-352D-24E0-D6FC167B00F7}"/>
              </a:ext>
            </a:extLst>
          </p:cNvPr>
          <p:cNvSpPr txBox="1"/>
          <p:nvPr/>
        </p:nvSpPr>
        <p:spPr>
          <a:xfrm>
            <a:off x="11413735" y="1695869"/>
            <a:ext cx="6028124" cy="132343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000" kern="0">
                <a:solidFill>
                  <a:schemeClr val="bg1"/>
                </a:solidFill>
                <a:latin typeface="proxima Nova"/>
              </a:rPr>
              <a:t>Evaporation to cool &amp; get water from food source</a:t>
            </a:r>
          </a:p>
        </p:txBody>
      </p:sp>
      <p:pic>
        <p:nvPicPr>
          <p:cNvPr id="5122" name="Picture 2" descr="Gila Monster - Saguaro National Park (U.S. National Park Service)">
            <a:extLst>
              <a:ext uri="{FF2B5EF4-FFF2-40B4-BE49-F238E27FC236}">
                <a16:creationId xmlns:a16="http://schemas.microsoft.com/office/drawing/2014/main" id="{D22ABF5D-DA8F-E1B9-8753-9DC6E946F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3171" y="7114201"/>
            <a:ext cx="2495913" cy="28338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AED83F-D847-A024-24C8-5E5D018BA9B4}"/>
              </a:ext>
            </a:extLst>
          </p:cNvPr>
          <p:cNvGrpSpPr/>
          <p:nvPr/>
        </p:nvGrpSpPr>
        <p:grpSpPr>
          <a:xfrm>
            <a:off x="5622867" y="1882514"/>
            <a:ext cx="4746095" cy="6708617"/>
            <a:chOff x="5622867" y="1882514"/>
            <a:chExt cx="4746095" cy="6708617"/>
          </a:xfrm>
        </p:grpSpPr>
        <p:pic>
          <p:nvPicPr>
            <p:cNvPr id="5124" name="Picture 4" descr="little brown bat">
              <a:extLst>
                <a:ext uri="{FF2B5EF4-FFF2-40B4-BE49-F238E27FC236}">
                  <a16:creationId xmlns:a16="http://schemas.microsoft.com/office/drawing/2014/main" id="{1AB6178E-0F5D-4AA7-119A-CAA4CD0DF7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8356" y="3586642"/>
              <a:ext cx="3640606" cy="24270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attlesnake - Wikipedia">
              <a:extLst>
                <a:ext uri="{FF2B5EF4-FFF2-40B4-BE49-F238E27FC236}">
                  <a16:creationId xmlns:a16="http://schemas.microsoft.com/office/drawing/2014/main" id="{21BA3837-D4F8-F227-8A61-72F4D67CCE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2867" y="1882514"/>
              <a:ext cx="31877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triped skunk - Wikipedia">
              <a:extLst>
                <a:ext uri="{FF2B5EF4-FFF2-40B4-BE49-F238E27FC236}">
                  <a16:creationId xmlns:a16="http://schemas.microsoft.com/office/drawing/2014/main" id="{4E9E935B-DBA1-B297-5522-79E89BD495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1004" y="5802127"/>
              <a:ext cx="2289738" cy="27890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FA3DBCB-17CE-51DF-D361-E6585247D180}"/>
              </a:ext>
            </a:extLst>
          </p:cNvPr>
          <p:cNvSpPr txBox="1"/>
          <p:nvPr/>
        </p:nvSpPr>
        <p:spPr>
          <a:xfrm>
            <a:off x="6856803" y="8591131"/>
            <a:ext cx="3267878" cy="70788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000" kern="0">
                <a:solidFill>
                  <a:schemeClr val="bg1"/>
                </a:solidFill>
                <a:latin typeface="proxima Nova"/>
              </a:rPr>
              <a:t>Nocturnal</a:t>
            </a:r>
          </a:p>
        </p:txBody>
      </p:sp>
      <p:grpSp>
        <p:nvGrpSpPr>
          <p:cNvPr id="5" name="Group 4">
            <a:extLst>
              <a:ext uri="{FF2B5EF4-FFF2-40B4-BE49-F238E27FC236}">
                <a16:creationId xmlns:a16="http://schemas.microsoft.com/office/drawing/2014/main" id="{18DE9BE5-0A7A-1014-F283-C7CBBAA9104D}"/>
              </a:ext>
            </a:extLst>
          </p:cNvPr>
          <p:cNvGrpSpPr/>
          <p:nvPr/>
        </p:nvGrpSpPr>
        <p:grpSpPr>
          <a:xfrm>
            <a:off x="10355580" y="3149300"/>
            <a:ext cx="7473366" cy="7137700"/>
            <a:chOff x="10355580" y="3149300"/>
            <a:chExt cx="7473366" cy="7137700"/>
          </a:xfrm>
        </p:grpSpPr>
        <p:pic>
          <p:nvPicPr>
            <p:cNvPr id="13" name="Picture 10" descr="Turkey vulture | Wingspan, Range, &amp; Facts | Britannica">
              <a:extLst>
                <a:ext uri="{FF2B5EF4-FFF2-40B4-BE49-F238E27FC236}">
                  <a16:creationId xmlns:a16="http://schemas.microsoft.com/office/drawing/2014/main" id="{C5903840-7877-C690-D2AC-00F8AFD014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59" t="13728" r="22833" b="13299"/>
            <a:stretch>
              <a:fillRect/>
            </a:stretch>
          </p:blipFill>
          <p:spPr bwMode="auto">
            <a:xfrm>
              <a:off x="11935098" y="3208422"/>
              <a:ext cx="5684403" cy="37676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oyote in the morning sun… – Pic for Today">
              <a:extLst>
                <a:ext uri="{FF2B5EF4-FFF2-40B4-BE49-F238E27FC236}">
                  <a16:creationId xmlns:a16="http://schemas.microsoft.com/office/drawing/2014/main" id="{E928C7E5-8ADB-70FC-F688-16BBB245783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961" r="13676"/>
            <a:stretch>
              <a:fillRect/>
            </a:stretch>
          </p:blipFill>
          <p:spPr bwMode="auto">
            <a:xfrm>
              <a:off x="13955449" y="6526678"/>
              <a:ext cx="3873497" cy="32320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lack-tailed jackrabbit - Wikipedia">
              <a:extLst>
                <a:ext uri="{FF2B5EF4-FFF2-40B4-BE49-F238E27FC236}">
                  <a16:creationId xmlns:a16="http://schemas.microsoft.com/office/drawing/2014/main" id="{78E65E3F-AAB9-4537-FEA4-40B93569A0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78539" y="7896225"/>
              <a:ext cx="31432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Kangaroo rat - Wikipedia">
              <a:extLst>
                <a:ext uri="{FF2B5EF4-FFF2-40B4-BE49-F238E27FC236}">
                  <a16:creationId xmlns:a16="http://schemas.microsoft.com/office/drawing/2014/main" id="{7AE59E63-D6AC-073E-C371-86491A31C3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17383" y="3149300"/>
              <a:ext cx="2926128" cy="19429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bird&#10;&#10;AI-generated content may be incorrect.">
              <a:extLst>
                <a:ext uri="{FF2B5EF4-FFF2-40B4-BE49-F238E27FC236}">
                  <a16:creationId xmlns:a16="http://schemas.microsoft.com/office/drawing/2014/main" id="{653510A8-651F-C7F4-277C-D18154FE87BC}"/>
                </a:ext>
              </a:extLst>
            </p:cNvPr>
            <p:cNvPicPr>
              <a:picLocks noChangeAspect="1"/>
            </p:cNvPicPr>
            <p:nvPr/>
          </p:nvPicPr>
          <p:blipFill>
            <a:blip r:embed="rId14"/>
            <a:stretch>
              <a:fillRect/>
            </a:stretch>
          </p:blipFill>
          <p:spPr>
            <a:xfrm>
              <a:off x="10355580" y="6786563"/>
              <a:ext cx="2514600" cy="1925955"/>
            </a:xfrm>
            <a:prstGeom prst="rect">
              <a:avLst/>
            </a:prstGeom>
          </p:spPr>
        </p:pic>
      </p:grpSp>
    </p:spTree>
    <p:extLst>
      <p:ext uri="{BB962C8B-B14F-4D97-AF65-F5344CB8AC3E}">
        <p14:creationId xmlns:p14="http://schemas.microsoft.com/office/powerpoint/2010/main" val="195355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6"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par>
                          <p:cTn id="42" fill="hold">
                            <p:stCondLst>
                              <p:cond delay="3000"/>
                            </p:stCondLst>
                            <p:childTnLst>
                              <p:par>
                                <p:cTn id="43" presetID="2" presetClass="entr" presetSubtype="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1+#ppt_w/2"/>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 calcmode="lin" valueType="num">
                                      <p:cBhvr>
                                        <p:cTn id="67" dur="1000" fill="hold"/>
                                        <p:tgtEl>
                                          <p:spTgt spid="18"/>
                                        </p:tgtEl>
                                        <p:attrNameLst>
                                          <p:attrName>style.rotation</p:attrName>
                                        </p:attrNameLst>
                                      </p:cBhvr>
                                      <p:tavLst>
                                        <p:tav tm="0">
                                          <p:val>
                                            <p:fltVal val="90"/>
                                          </p:val>
                                        </p:tav>
                                        <p:tav tm="100000">
                                          <p:val>
                                            <p:fltVal val="0"/>
                                          </p:val>
                                        </p:tav>
                                      </p:tavLst>
                                    </p:anim>
                                    <p:animEffect transition="in" filter="fade">
                                      <p:cBhvr>
                                        <p:cTn id="6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EDBF-A894-7033-6F7D-15295C85FDCA}"/>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A28AACD-B9DC-80EC-11CD-7EF7C0669B93}"/>
              </a:ext>
            </a:extLst>
          </p:cNvPr>
          <p:cNvCxnSpPr>
            <a:cxnSpLocks/>
          </p:cNvCxnSpPr>
          <p:nvPr/>
        </p:nvCxnSpPr>
        <p:spPr>
          <a:xfrm>
            <a:off x="864222" y="1271957"/>
            <a:ext cx="16570714"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B9D8A84-3AF3-29E8-2427-BA91FB8D95EA}"/>
              </a:ext>
            </a:extLst>
          </p:cNvPr>
          <p:cNvSpPr txBox="1">
            <a:spLocks/>
          </p:cNvSpPr>
          <p:nvPr/>
        </p:nvSpPr>
        <p:spPr>
          <a:xfrm>
            <a:off x="1144308" y="1417814"/>
            <a:ext cx="15892689" cy="1087244"/>
          </a:xfrm>
          <a:prstGeom prst="rect">
            <a:avLst/>
          </a:prstGeom>
        </p:spPr>
        <p:txBody>
          <a:bodyPr lIns="91440" tIns="45720" rIns="91440" bIns="45720" anchor="t"/>
          <a:lstStyle>
            <a:lvl1pPr eaLnBrk="1" hangingPunct="1">
              <a:defRPr>
                <a:latin typeface="+mj-lt"/>
                <a:ea typeface="+mj-ea"/>
                <a:cs typeface="+mj-cs"/>
              </a:defRPr>
            </a:lvl1pPr>
          </a:lstStyle>
          <a:p>
            <a:pPr algn="ctr"/>
            <a:r>
              <a:rPr lang="en-US" sz="6000" b="1" kern="0" dirty="0">
                <a:solidFill>
                  <a:srgbClr val="002776"/>
                </a:solidFill>
                <a:latin typeface="proxima Nova"/>
              </a:rPr>
              <a:t>Plants Must Conserve Water &amp; Stay Cool</a:t>
            </a:r>
          </a:p>
        </p:txBody>
      </p:sp>
      <p:sp>
        <p:nvSpPr>
          <p:cNvPr id="2" name="object 7">
            <a:extLst>
              <a:ext uri="{FF2B5EF4-FFF2-40B4-BE49-F238E27FC236}">
                <a16:creationId xmlns:a16="http://schemas.microsoft.com/office/drawing/2014/main" id="{A20C54C9-1954-DAF9-33FB-C5D3CF79AD9F}"/>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a:solidFill>
                  <a:srgbClr val="AB0520"/>
                </a:solidFill>
                <a:latin typeface="proxima Nova"/>
              </a:rPr>
              <a:t>Amazing Adaptations: </a:t>
            </a:r>
            <a:r>
              <a:rPr lang="en-US" sz="6000" b="1">
                <a:solidFill>
                  <a:srgbClr val="C00000"/>
                </a:solidFill>
                <a:latin typeface="proxima Nova"/>
              </a:rPr>
              <a:t>Lesson 1</a:t>
            </a:r>
            <a:endParaRPr lang="en-US" sz="6000" b="1" kern="0">
              <a:solidFill>
                <a:srgbClr val="C00000"/>
              </a:solidFill>
              <a:latin typeface="proxima Nova"/>
            </a:endParaRPr>
          </a:p>
        </p:txBody>
      </p:sp>
      <p:sp>
        <p:nvSpPr>
          <p:cNvPr id="20" name="object 8">
            <a:extLst>
              <a:ext uri="{FF2B5EF4-FFF2-40B4-BE49-F238E27FC236}">
                <a16:creationId xmlns:a16="http://schemas.microsoft.com/office/drawing/2014/main" id="{68646FAC-9DAF-2C35-2B57-134A4162EE4B}"/>
              </a:ext>
            </a:extLst>
          </p:cNvPr>
          <p:cNvSpPr txBox="1"/>
          <p:nvPr/>
        </p:nvSpPr>
        <p:spPr>
          <a:xfrm>
            <a:off x="2395325" y="5085767"/>
            <a:ext cx="13497350" cy="664616"/>
          </a:xfrm>
          <a:prstGeom prst="rect">
            <a:avLst/>
          </a:prstGeom>
        </p:spPr>
        <p:txBody>
          <a:bodyPr vert="horz" wrap="square" lIns="0" tIns="0" rIns="0" bIns="0" rtlCol="0" anchor="t">
            <a:noAutofit/>
          </a:bodyPr>
          <a:lstStyle/>
          <a:p>
            <a:pPr algn="ctr">
              <a:lnSpc>
                <a:spcPct val="114999"/>
              </a:lnSpc>
            </a:pPr>
            <a:r>
              <a:rPr lang="en-US" sz="2800">
                <a:solidFill>
                  <a:srgbClr val="002776"/>
                </a:solidFill>
                <a:latin typeface="proxima Nova"/>
                <a:ea typeface="Calibri"/>
                <a:cs typeface="Calibri"/>
              </a:rPr>
              <a:t>Thick, fleshy, and waxy leaves or stems can help plants store more water.</a:t>
            </a:r>
            <a:endParaRPr lang="en-US" sz="2800">
              <a:solidFill>
                <a:srgbClr val="002776"/>
              </a:solidFill>
              <a:latin typeface="proxima Nova"/>
            </a:endParaRPr>
          </a:p>
        </p:txBody>
      </p:sp>
      <p:sp>
        <p:nvSpPr>
          <p:cNvPr id="45" name="TextBox 44">
            <a:extLst>
              <a:ext uri="{FF2B5EF4-FFF2-40B4-BE49-F238E27FC236}">
                <a16:creationId xmlns:a16="http://schemas.microsoft.com/office/drawing/2014/main" id="{8C033D67-84E9-7B81-1484-D12A5605CFAF}"/>
              </a:ext>
            </a:extLst>
          </p:cNvPr>
          <p:cNvSpPr txBox="1"/>
          <p:nvPr/>
        </p:nvSpPr>
        <p:spPr>
          <a:xfrm>
            <a:off x="6875672" y="5508981"/>
            <a:ext cx="45366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C00000"/>
                </a:solidFill>
                <a:latin typeface="proxima Nova"/>
                <a:ea typeface="Calibri"/>
                <a:cs typeface="Calibri"/>
              </a:rPr>
              <a:t>Xerophytes</a:t>
            </a:r>
            <a:endParaRPr lang="en-US" sz="6000" b="1">
              <a:solidFill>
                <a:srgbClr val="C00000"/>
              </a:solidFill>
              <a:latin typeface="proxima Nova"/>
            </a:endParaRPr>
          </a:p>
        </p:txBody>
      </p:sp>
      <p:sp>
        <p:nvSpPr>
          <p:cNvPr id="31" name="Rectangle 30">
            <a:extLst>
              <a:ext uri="{FF2B5EF4-FFF2-40B4-BE49-F238E27FC236}">
                <a16:creationId xmlns:a16="http://schemas.microsoft.com/office/drawing/2014/main" id="{77429D52-8822-B48E-A20A-9493C2EC8F1B}"/>
              </a:ext>
            </a:extLst>
          </p:cNvPr>
          <p:cNvSpPr/>
          <p:nvPr/>
        </p:nvSpPr>
        <p:spPr>
          <a:xfrm>
            <a:off x="15957383" y="8181474"/>
            <a:ext cx="1749966" cy="1697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8">
            <a:extLst>
              <a:ext uri="{FF2B5EF4-FFF2-40B4-BE49-F238E27FC236}">
                <a16:creationId xmlns:a16="http://schemas.microsoft.com/office/drawing/2014/main" id="{BBA97E8C-45EE-A152-D506-75EBD5342C3C}"/>
              </a:ext>
            </a:extLst>
          </p:cNvPr>
          <p:cNvSpPr txBox="1"/>
          <p:nvPr/>
        </p:nvSpPr>
        <p:spPr>
          <a:xfrm>
            <a:off x="580651" y="9214342"/>
            <a:ext cx="16854285" cy="664616"/>
          </a:xfrm>
          <a:prstGeom prst="rect">
            <a:avLst/>
          </a:prstGeom>
        </p:spPr>
        <p:txBody>
          <a:bodyPr vert="horz" wrap="square" lIns="0" tIns="0" rIns="0" bIns="0" rtlCol="0" anchor="t">
            <a:noAutofit/>
          </a:bodyPr>
          <a:lstStyle/>
          <a:p>
            <a:pPr algn="ctr">
              <a:lnSpc>
                <a:spcPct val="114999"/>
              </a:lnSpc>
            </a:pPr>
            <a:r>
              <a:rPr lang="en-US" sz="2800">
                <a:solidFill>
                  <a:srgbClr val="002776"/>
                </a:solidFill>
                <a:latin typeface="proxima Nova"/>
                <a:ea typeface="Calibri"/>
                <a:cs typeface="Calibri"/>
              </a:rPr>
              <a:t>Small, waxy, hairy leaves, or having spines help reduce water loss through evaporation.</a:t>
            </a:r>
          </a:p>
        </p:txBody>
      </p:sp>
      <p:pic>
        <p:nvPicPr>
          <p:cNvPr id="6" name="Picture 5">
            <a:extLst>
              <a:ext uri="{FF2B5EF4-FFF2-40B4-BE49-F238E27FC236}">
                <a16:creationId xmlns:a16="http://schemas.microsoft.com/office/drawing/2014/main" id="{4E5A1CE6-4074-4521-B255-00A6725A8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00" y="2414583"/>
            <a:ext cx="16570197" cy="2671182"/>
          </a:xfrm>
          <a:prstGeom prst="rect">
            <a:avLst/>
          </a:prstGeom>
        </p:spPr>
      </p:pic>
      <p:pic>
        <p:nvPicPr>
          <p:cNvPr id="8" name="Picture 7">
            <a:extLst>
              <a:ext uri="{FF2B5EF4-FFF2-40B4-BE49-F238E27FC236}">
                <a16:creationId xmlns:a16="http://schemas.microsoft.com/office/drawing/2014/main" id="{00E9BF47-C3FA-AC48-FE1F-0EE5397C2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308" y="6633635"/>
            <a:ext cx="15999384" cy="2615764"/>
          </a:xfrm>
          <a:prstGeom prst="rect">
            <a:avLst/>
          </a:prstGeom>
        </p:spPr>
      </p:pic>
    </p:spTree>
    <p:extLst>
      <p:ext uri="{BB962C8B-B14F-4D97-AF65-F5344CB8AC3E}">
        <p14:creationId xmlns:p14="http://schemas.microsoft.com/office/powerpoint/2010/main" val="6936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80">
                                          <p:stCondLst>
                                            <p:cond delay="0"/>
                                          </p:stCondLst>
                                        </p:cTn>
                                        <p:tgtEl>
                                          <p:spTgt spid="45"/>
                                        </p:tgtEl>
                                      </p:cBhvr>
                                    </p:animEffect>
                                    <p:anim calcmode="lin" valueType="num">
                                      <p:cBhvr>
                                        <p:cTn id="2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33" dur="26">
                                          <p:stCondLst>
                                            <p:cond delay="650"/>
                                          </p:stCondLst>
                                        </p:cTn>
                                        <p:tgtEl>
                                          <p:spTgt spid="45"/>
                                        </p:tgtEl>
                                      </p:cBhvr>
                                      <p:to x="100000" y="60000"/>
                                    </p:animScale>
                                    <p:animScale>
                                      <p:cBhvr>
                                        <p:cTn id="34" dur="166" decel="50000">
                                          <p:stCondLst>
                                            <p:cond delay="676"/>
                                          </p:stCondLst>
                                        </p:cTn>
                                        <p:tgtEl>
                                          <p:spTgt spid="45"/>
                                        </p:tgtEl>
                                      </p:cBhvr>
                                      <p:to x="100000" y="100000"/>
                                    </p:animScale>
                                    <p:animScale>
                                      <p:cBhvr>
                                        <p:cTn id="35" dur="26">
                                          <p:stCondLst>
                                            <p:cond delay="1312"/>
                                          </p:stCondLst>
                                        </p:cTn>
                                        <p:tgtEl>
                                          <p:spTgt spid="45"/>
                                        </p:tgtEl>
                                      </p:cBhvr>
                                      <p:to x="100000" y="80000"/>
                                    </p:animScale>
                                    <p:animScale>
                                      <p:cBhvr>
                                        <p:cTn id="36" dur="166" decel="50000">
                                          <p:stCondLst>
                                            <p:cond delay="1338"/>
                                          </p:stCondLst>
                                        </p:cTn>
                                        <p:tgtEl>
                                          <p:spTgt spid="45"/>
                                        </p:tgtEl>
                                      </p:cBhvr>
                                      <p:to x="100000" y="100000"/>
                                    </p:animScale>
                                    <p:animScale>
                                      <p:cBhvr>
                                        <p:cTn id="37" dur="26">
                                          <p:stCondLst>
                                            <p:cond delay="1642"/>
                                          </p:stCondLst>
                                        </p:cTn>
                                        <p:tgtEl>
                                          <p:spTgt spid="45"/>
                                        </p:tgtEl>
                                      </p:cBhvr>
                                      <p:to x="100000" y="90000"/>
                                    </p:animScale>
                                    <p:animScale>
                                      <p:cBhvr>
                                        <p:cTn id="38" dur="166" decel="50000">
                                          <p:stCondLst>
                                            <p:cond delay="1668"/>
                                          </p:stCondLst>
                                        </p:cTn>
                                        <p:tgtEl>
                                          <p:spTgt spid="45"/>
                                        </p:tgtEl>
                                      </p:cBhvr>
                                      <p:to x="100000" y="100000"/>
                                    </p:animScale>
                                    <p:animScale>
                                      <p:cBhvr>
                                        <p:cTn id="39" dur="26">
                                          <p:stCondLst>
                                            <p:cond delay="1808"/>
                                          </p:stCondLst>
                                        </p:cTn>
                                        <p:tgtEl>
                                          <p:spTgt spid="45"/>
                                        </p:tgtEl>
                                      </p:cBhvr>
                                      <p:to x="100000" y="95000"/>
                                    </p:animScale>
                                    <p:animScale>
                                      <p:cBhvr>
                                        <p:cTn id="40"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4875-97BA-3AF3-2D51-7FEAC0D7AB8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F9B68F-3B96-A90B-987F-9A7C25C1A324}"/>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2" name="object 7">
            <a:extLst>
              <a:ext uri="{FF2B5EF4-FFF2-40B4-BE49-F238E27FC236}">
                <a16:creationId xmlns:a16="http://schemas.microsoft.com/office/drawing/2014/main" id="{590D7267-72D2-5038-A0CC-44BC66E93ACA}"/>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a:solidFill>
                  <a:srgbClr val="AB0520"/>
                </a:solidFill>
                <a:latin typeface="proxima Nova"/>
              </a:rPr>
              <a:t>Amazing Adaptations: </a:t>
            </a:r>
            <a:r>
              <a:rPr lang="en-US" sz="6000" b="1">
                <a:solidFill>
                  <a:srgbClr val="C00000"/>
                </a:solidFill>
                <a:latin typeface="proxima Nova"/>
              </a:rPr>
              <a:t>Lesson 1</a:t>
            </a:r>
            <a:endParaRPr lang="en-US" sz="6000" b="1" kern="0">
              <a:solidFill>
                <a:srgbClr val="C00000"/>
              </a:solidFill>
              <a:latin typeface="proxima Nova"/>
            </a:endParaRPr>
          </a:p>
        </p:txBody>
      </p:sp>
      <p:sp>
        <p:nvSpPr>
          <p:cNvPr id="42" name="object 8">
            <a:extLst>
              <a:ext uri="{FF2B5EF4-FFF2-40B4-BE49-F238E27FC236}">
                <a16:creationId xmlns:a16="http://schemas.microsoft.com/office/drawing/2014/main" id="{AEB78114-A5E6-1BE0-44A4-DEF89C6E2F97}"/>
              </a:ext>
            </a:extLst>
          </p:cNvPr>
          <p:cNvSpPr txBox="1"/>
          <p:nvPr/>
        </p:nvSpPr>
        <p:spPr>
          <a:xfrm>
            <a:off x="560611" y="6136023"/>
            <a:ext cx="7622634" cy="2243156"/>
          </a:xfrm>
          <a:prstGeom prst="rect">
            <a:avLst/>
          </a:prstGeom>
        </p:spPr>
        <p:txBody>
          <a:bodyPr vert="horz" wrap="square" lIns="0" tIns="0" rIns="0" bIns="0" rtlCol="0" anchor="t">
            <a:noAutofit/>
          </a:bodyPr>
          <a:lstStyle/>
          <a:p>
            <a:pPr>
              <a:lnSpc>
                <a:spcPct val="114999"/>
              </a:lnSpc>
            </a:pPr>
            <a:r>
              <a:rPr lang="en-US" sz="2400">
                <a:solidFill>
                  <a:srgbClr val="002776"/>
                </a:solidFill>
                <a:latin typeface="proxima Nova"/>
                <a:ea typeface="Calibri"/>
                <a:cs typeface="Calibri"/>
              </a:rPr>
              <a:t>Some plants have extremely long roots that travel deep (tap root) to tap into deeper groundwater. </a:t>
            </a:r>
            <a:endParaRPr lang="en-US" sz="2400">
              <a:solidFill>
                <a:srgbClr val="002776"/>
              </a:solidFill>
              <a:latin typeface="proxima Nova"/>
            </a:endParaRPr>
          </a:p>
        </p:txBody>
      </p:sp>
      <p:sp>
        <p:nvSpPr>
          <p:cNvPr id="49" name="TextBox 48">
            <a:extLst>
              <a:ext uri="{FF2B5EF4-FFF2-40B4-BE49-F238E27FC236}">
                <a16:creationId xmlns:a16="http://schemas.microsoft.com/office/drawing/2014/main" id="{26BFCE8E-7238-1A5B-0B20-F4859CE69C5F}"/>
              </a:ext>
            </a:extLst>
          </p:cNvPr>
          <p:cNvSpPr txBox="1"/>
          <p:nvPr/>
        </p:nvSpPr>
        <p:spPr>
          <a:xfrm>
            <a:off x="2698292" y="1493233"/>
            <a:ext cx="36324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C00000"/>
                </a:solidFill>
                <a:latin typeface="proxima Nova"/>
                <a:ea typeface="Calibri"/>
                <a:cs typeface="Calibri"/>
              </a:rPr>
              <a:t>Phreatophytes</a:t>
            </a:r>
            <a:endParaRPr lang="en-US" sz="3600" b="1" baseline="-25000">
              <a:solidFill>
                <a:srgbClr val="C00000"/>
              </a:solidFill>
              <a:latin typeface="proxima Nova"/>
              <a:ea typeface="Calibri"/>
              <a:cs typeface="Aharoni"/>
            </a:endParaRPr>
          </a:p>
        </p:txBody>
      </p:sp>
      <p:sp>
        <p:nvSpPr>
          <p:cNvPr id="5" name="TextBox 4">
            <a:extLst>
              <a:ext uri="{FF2B5EF4-FFF2-40B4-BE49-F238E27FC236}">
                <a16:creationId xmlns:a16="http://schemas.microsoft.com/office/drawing/2014/main" id="{0685A417-DAB3-C5E2-FBA0-81985D008829}"/>
              </a:ext>
            </a:extLst>
          </p:cNvPr>
          <p:cNvSpPr txBox="1"/>
          <p:nvPr/>
        </p:nvSpPr>
        <p:spPr>
          <a:xfrm>
            <a:off x="12182151" y="1493233"/>
            <a:ext cx="28445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C00000"/>
                </a:solidFill>
                <a:latin typeface="proxima Nova"/>
                <a:ea typeface="Calibri"/>
                <a:cs typeface="Calibri"/>
              </a:rPr>
              <a:t>Perennials</a:t>
            </a:r>
            <a:endParaRPr lang="en-US" sz="3600" b="1" baseline="-25000">
              <a:solidFill>
                <a:srgbClr val="C00000"/>
              </a:solidFill>
              <a:latin typeface="proxima Nova"/>
              <a:ea typeface="Calibri"/>
              <a:cs typeface="Aharoni"/>
            </a:endParaRPr>
          </a:p>
        </p:txBody>
      </p:sp>
      <p:sp>
        <p:nvSpPr>
          <p:cNvPr id="6" name="TextBox 5">
            <a:extLst>
              <a:ext uri="{FF2B5EF4-FFF2-40B4-BE49-F238E27FC236}">
                <a16:creationId xmlns:a16="http://schemas.microsoft.com/office/drawing/2014/main" id="{95F7D0E2-4369-EA8F-DB0B-878D2A2738F0}"/>
              </a:ext>
            </a:extLst>
          </p:cNvPr>
          <p:cNvSpPr txBox="1"/>
          <p:nvPr/>
        </p:nvSpPr>
        <p:spPr>
          <a:xfrm>
            <a:off x="12162087" y="7185784"/>
            <a:ext cx="2864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C00000"/>
                </a:solidFill>
                <a:latin typeface="proxima Nova"/>
                <a:ea typeface="Calibri"/>
                <a:cs typeface="Calibri"/>
              </a:rPr>
              <a:t>Ephemeral</a:t>
            </a:r>
            <a:endParaRPr lang="en-US" sz="3600" b="1" baseline="-25000">
              <a:solidFill>
                <a:srgbClr val="C00000"/>
              </a:solidFill>
              <a:latin typeface="proxima Nova"/>
              <a:ea typeface="Calibri"/>
              <a:cs typeface="Aharoni"/>
            </a:endParaRPr>
          </a:p>
        </p:txBody>
      </p:sp>
      <p:sp>
        <p:nvSpPr>
          <p:cNvPr id="7" name="object 8">
            <a:extLst>
              <a:ext uri="{FF2B5EF4-FFF2-40B4-BE49-F238E27FC236}">
                <a16:creationId xmlns:a16="http://schemas.microsoft.com/office/drawing/2014/main" id="{32AF7DE9-7387-4E06-6607-5B6C8C545DAF}"/>
              </a:ext>
            </a:extLst>
          </p:cNvPr>
          <p:cNvSpPr txBox="1"/>
          <p:nvPr/>
        </p:nvSpPr>
        <p:spPr>
          <a:xfrm>
            <a:off x="14256582" y="4057699"/>
            <a:ext cx="3470807" cy="1681503"/>
          </a:xfrm>
          <a:prstGeom prst="rect">
            <a:avLst/>
          </a:prstGeom>
        </p:spPr>
        <p:txBody>
          <a:bodyPr vert="horz" wrap="square" lIns="0" tIns="0" rIns="0" bIns="0" rtlCol="0" anchor="t">
            <a:noAutofit/>
          </a:bodyPr>
          <a:lstStyle/>
          <a:p>
            <a:pPr>
              <a:lnSpc>
                <a:spcPct val="114999"/>
              </a:lnSpc>
            </a:pPr>
            <a:r>
              <a:rPr lang="en-US" sz="2400">
                <a:solidFill>
                  <a:srgbClr val="002776"/>
                </a:solidFill>
                <a:latin typeface="proxima Nova"/>
                <a:ea typeface="Calibri"/>
                <a:cs typeface="Calibri"/>
              </a:rPr>
              <a:t>Some survive by becoming dormant when hot and dry and then rejuvenating when it rains.</a:t>
            </a:r>
            <a:endParaRPr lang="en-US" sz="2400">
              <a:solidFill>
                <a:srgbClr val="002776"/>
              </a:solidFill>
              <a:latin typeface="proxima Nova"/>
            </a:endParaRPr>
          </a:p>
        </p:txBody>
      </p:sp>
      <p:grpSp>
        <p:nvGrpSpPr>
          <p:cNvPr id="14" name="Group 13">
            <a:extLst>
              <a:ext uri="{FF2B5EF4-FFF2-40B4-BE49-F238E27FC236}">
                <a16:creationId xmlns:a16="http://schemas.microsoft.com/office/drawing/2014/main" id="{1775FD5C-3DC4-CAD5-00F5-400C9D4A8EFA}"/>
              </a:ext>
            </a:extLst>
          </p:cNvPr>
          <p:cNvGrpSpPr/>
          <p:nvPr/>
        </p:nvGrpSpPr>
        <p:grpSpPr>
          <a:xfrm>
            <a:off x="560610" y="2200418"/>
            <a:ext cx="7622635" cy="3860806"/>
            <a:chOff x="560610" y="2379532"/>
            <a:chExt cx="7622635" cy="3860806"/>
          </a:xfrm>
        </p:grpSpPr>
        <p:pic>
          <p:nvPicPr>
            <p:cNvPr id="7170" name="Picture 2" descr="29 Mesquite ideas | mesquite, mesquite tree, tree drawing">
              <a:extLst>
                <a:ext uri="{FF2B5EF4-FFF2-40B4-BE49-F238E27FC236}">
                  <a16:creationId xmlns:a16="http://schemas.microsoft.com/office/drawing/2014/main" id="{0F3E19DB-A15C-F352-C3AC-2A1242E4A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44"/>
            <a:stretch>
              <a:fillRect/>
            </a:stretch>
          </p:blipFill>
          <p:spPr bwMode="auto">
            <a:xfrm>
              <a:off x="5338651" y="2379532"/>
              <a:ext cx="2844594" cy="38608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5B59EC9-B7F1-E523-93AC-E12991B0CC5C}"/>
                </a:ext>
              </a:extLst>
            </p:cNvPr>
            <p:cNvPicPr>
              <a:picLocks noChangeAspect="1"/>
            </p:cNvPicPr>
            <p:nvPr/>
          </p:nvPicPr>
          <p:blipFill>
            <a:blip r:embed="rId4"/>
            <a:srcRect t="38332" r="42372"/>
            <a:stretch>
              <a:fillRect/>
            </a:stretch>
          </p:blipFill>
          <p:spPr>
            <a:xfrm>
              <a:off x="560610" y="2379533"/>
              <a:ext cx="4796089" cy="3860805"/>
            </a:xfrm>
            <a:prstGeom prst="rect">
              <a:avLst/>
            </a:prstGeom>
          </p:spPr>
        </p:pic>
      </p:grpSp>
      <p:grpSp>
        <p:nvGrpSpPr>
          <p:cNvPr id="13" name="Group 12">
            <a:extLst>
              <a:ext uri="{FF2B5EF4-FFF2-40B4-BE49-F238E27FC236}">
                <a16:creationId xmlns:a16="http://schemas.microsoft.com/office/drawing/2014/main" id="{87A10CA1-B233-57A1-CCC3-8EE66945A005}"/>
              </a:ext>
            </a:extLst>
          </p:cNvPr>
          <p:cNvGrpSpPr/>
          <p:nvPr/>
        </p:nvGrpSpPr>
        <p:grpSpPr>
          <a:xfrm>
            <a:off x="9015663" y="2200418"/>
            <a:ext cx="4999929" cy="3879858"/>
            <a:chOff x="12343469" y="2598785"/>
            <a:chExt cx="4871592" cy="3641552"/>
          </a:xfrm>
        </p:grpSpPr>
        <p:pic>
          <p:nvPicPr>
            <p:cNvPr id="12" name="Picture 11">
              <a:extLst>
                <a:ext uri="{FF2B5EF4-FFF2-40B4-BE49-F238E27FC236}">
                  <a16:creationId xmlns:a16="http://schemas.microsoft.com/office/drawing/2014/main" id="{AF788CDF-D1C3-3918-297B-5F839014DCB6}"/>
                </a:ext>
              </a:extLst>
            </p:cNvPr>
            <p:cNvPicPr>
              <a:picLocks noChangeAspect="1"/>
            </p:cNvPicPr>
            <p:nvPr/>
          </p:nvPicPr>
          <p:blipFill>
            <a:blip r:embed="rId5"/>
            <a:srcRect l="21479" t="6549" r="32714"/>
            <a:stretch>
              <a:fillRect/>
            </a:stretch>
          </p:blipFill>
          <p:spPr>
            <a:xfrm>
              <a:off x="14551736" y="2598785"/>
              <a:ext cx="2663325" cy="3628062"/>
            </a:xfrm>
            <a:prstGeom prst="rect">
              <a:avLst/>
            </a:prstGeom>
          </p:spPr>
        </p:pic>
        <p:pic>
          <p:nvPicPr>
            <p:cNvPr id="7176" name="Picture 8" descr="Xtremehorticulture of the Desert: Part of My New Ocotillo is Dying">
              <a:extLst>
                <a:ext uri="{FF2B5EF4-FFF2-40B4-BE49-F238E27FC236}">
                  <a16:creationId xmlns:a16="http://schemas.microsoft.com/office/drawing/2014/main" id="{213DF7C8-C783-4BDD-AB08-1EAE33CCB90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894" t="12631" r="15226" b="13924"/>
            <a:stretch>
              <a:fillRect/>
            </a:stretch>
          </p:blipFill>
          <p:spPr bwMode="auto">
            <a:xfrm>
              <a:off x="12343469" y="2612274"/>
              <a:ext cx="2255599" cy="3628063"/>
            </a:xfrm>
            <a:prstGeom prst="rect">
              <a:avLst/>
            </a:prstGeom>
            <a:noFill/>
            <a:extLst>
              <a:ext uri="{909E8E84-426E-40DD-AFC4-6F175D3DCCD1}">
                <a14:hiddenFill xmlns:a14="http://schemas.microsoft.com/office/drawing/2010/main">
                  <a:solidFill>
                    <a:srgbClr val="FFFFFF"/>
                  </a:solidFill>
                </a14:hiddenFill>
              </a:ext>
            </a:extLst>
          </p:spPr>
        </p:pic>
      </p:grpSp>
      <p:pic>
        <p:nvPicPr>
          <p:cNvPr id="7178" name="Picture 10" descr="Mile Marker #6 (U.S. National Park Service)">
            <a:extLst>
              <a:ext uri="{FF2B5EF4-FFF2-40B4-BE49-F238E27FC236}">
                <a16:creationId xmlns:a16="http://schemas.microsoft.com/office/drawing/2014/main" id="{206A6C43-36D8-00E6-9008-57BF7F89B2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15591" y="2200418"/>
            <a:ext cx="3301833" cy="185728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01F6F97-F99A-A5B7-5B8C-A0D950932475}"/>
              </a:ext>
            </a:extLst>
          </p:cNvPr>
          <p:cNvGrpSpPr/>
          <p:nvPr/>
        </p:nvGrpSpPr>
        <p:grpSpPr>
          <a:xfrm>
            <a:off x="2958654" y="7263245"/>
            <a:ext cx="8992714" cy="2893324"/>
            <a:chOff x="3641643" y="7339639"/>
            <a:chExt cx="8903160" cy="2816930"/>
          </a:xfrm>
        </p:grpSpPr>
        <p:pic>
          <p:nvPicPr>
            <p:cNvPr id="7180" name="Picture 12" descr="Coulters Lupine">
              <a:extLst>
                <a:ext uri="{FF2B5EF4-FFF2-40B4-BE49-F238E27FC236}">
                  <a16:creationId xmlns:a16="http://schemas.microsoft.com/office/drawing/2014/main" id="{2B77F770-74CE-6C7E-E191-1C465D30D0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1643" y="7339639"/>
              <a:ext cx="4427536" cy="281693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bronia villosa Desert Sand Verbena – Neel's Nursery">
              <a:extLst>
                <a:ext uri="{FF2B5EF4-FFF2-40B4-BE49-F238E27FC236}">
                  <a16:creationId xmlns:a16="http://schemas.microsoft.com/office/drawing/2014/main" id="{593DB5E9-D679-6180-3944-1287FC9BA1B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803" t="48484" r="25809" b="-1"/>
            <a:stretch>
              <a:fillRect/>
            </a:stretch>
          </p:blipFill>
          <p:spPr bwMode="auto">
            <a:xfrm>
              <a:off x="8069179" y="7339639"/>
              <a:ext cx="4475624" cy="28169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746F50D8-C7EC-F65F-B41D-C6E4B8433FEA}"/>
              </a:ext>
            </a:extLst>
          </p:cNvPr>
          <p:cNvSpPr/>
          <p:nvPr/>
        </p:nvSpPr>
        <p:spPr>
          <a:xfrm>
            <a:off x="15721263" y="8379179"/>
            <a:ext cx="2006126" cy="1518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55BBABB2-7EEC-3511-2876-849686EE0DF7}"/>
              </a:ext>
            </a:extLst>
          </p:cNvPr>
          <p:cNvSpPr txBox="1"/>
          <p:nvPr/>
        </p:nvSpPr>
        <p:spPr>
          <a:xfrm>
            <a:off x="12191230" y="7701130"/>
            <a:ext cx="3648721" cy="1681503"/>
          </a:xfrm>
          <a:prstGeom prst="rect">
            <a:avLst/>
          </a:prstGeom>
        </p:spPr>
        <p:txBody>
          <a:bodyPr vert="horz" wrap="square" lIns="0" tIns="0" rIns="0" bIns="0" rtlCol="0" anchor="t">
            <a:noAutofit/>
          </a:bodyPr>
          <a:lstStyle/>
          <a:p>
            <a:pPr>
              <a:lnSpc>
                <a:spcPct val="114999"/>
              </a:lnSpc>
            </a:pPr>
            <a:r>
              <a:rPr lang="en-US" sz="2400">
                <a:solidFill>
                  <a:srgbClr val="002776"/>
                </a:solidFill>
                <a:latin typeface="proxima Nova"/>
                <a:ea typeface="Calibri"/>
                <a:cs typeface="Calibri"/>
              </a:rPr>
              <a:t>Some plants can germinate when it rains and complete their entire life cycle in a few weeks or months. </a:t>
            </a:r>
            <a:endParaRPr lang="en-US" sz="2400">
              <a:solidFill>
                <a:srgbClr val="002776"/>
              </a:solidFill>
              <a:latin typeface="proxima Nova"/>
            </a:endParaRPr>
          </a:p>
        </p:txBody>
      </p:sp>
    </p:spTree>
    <p:extLst>
      <p:ext uri="{BB962C8B-B14F-4D97-AF65-F5344CB8AC3E}">
        <p14:creationId xmlns:p14="http://schemas.microsoft.com/office/powerpoint/2010/main" val="79884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par>
                                <p:cTn id="30" presetID="31"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 calcmode="lin" valueType="num">
                                      <p:cBhvr>
                                        <p:cTn id="32" dur="1000" fill="hold"/>
                                        <p:tgtEl>
                                          <p:spTgt spid="7178"/>
                                        </p:tgtEl>
                                        <p:attrNameLst>
                                          <p:attrName>ppt_w</p:attrName>
                                        </p:attrNameLst>
                                      </p:cBhvr>
                                      <p:tavLst>
                                        <p:tav tm="0">
                                          <p:val>
                                            <p:fltVal val="0"/>
                                          </p:val>
                                        </p:tav>
                                        <p:tav tm="100000">
                                          <p:val>
                                            <p:strVal val="#ppt_w"/>
                                          </p:val>
                                        </p:tav>
                                      </p:tavLst>
                                    </p:anim>
                                    <p:anim calcmode="lin" valueType="num">
                                      <p:cBhvr>
                                        <p:cTn id="33" dur="1000" fill="hold"/>
                                        <p:tgtEl>
                                          <p:spTgt spid="7178"/>
                                        </p:tgtEl>
                                        <p:attrNameLst>
                                          <p:attrName>ppt_h</p:attrName>
                                        </p:attrNameLst>
                                      </p:cBhvr>
                                      <p:tavLst>
                                        <p:tav tm="0">
                                          <p:val>
                                            <p:fltVal val="0"/>
                                          </p:val>
                                        </p:tav>
                                        <p:tav tm="100000">
                                          <p:val>
                                            <p:strVal val="#ppt_h"/>
                                          </p:val>
                                        </p:tav>
                                      </p:tavLst>
                                    </p:anim>
                                    <p:anim calcmode="lin" valueType="num">
                                      <p:cBhvr>
                                        <p:cTn id="34" dur="1000" fill="hold"/>
                                        <p:tgtEl>
                                          <p:spTgt spid="7178"/>
                                        </p:tgtEl>
                                        <p:attrNameLst>
                                          <p:attrName>style.rotation</p:attrName>
                                        </p:attrNameLst>
                                      </p:cBhvr>
                                      <p:tavLst>
                                        <p:tav tm="0">
                                          <p:val>
                                            <p:fltVal val="90"/>
                                          </p:val>
                                        </p:tav>
                                        <p:tav tm="100000">
                                          <p:val>
                                            <p:fltVal val="0"/>
                                          </p:val>
                                        </p:tav>
                                      </p:tavLst>
                                    </p:anim>
                                    <p:animEffect transition="in" filter="fade">
                                      <p:cBhvr>
                                        <p:cTn id="35" dur="1000"/>
                                        <p:tgtEl>
                                          <p:spTgt spid="7178"/>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edge">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a:extLst>
            <a:ext uri="{FF2B5EF4-FFF2-40B4-BE49-F238E27FC236}">
              <a16:creationId xmlns:a16="http://schemas.microsoft.com/office/drawing/2014/main" id="{F4EC158F-4127-146D-C34F-5B14D86C06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A54F33-9B4A-E16D-D944-1D1E71BBA8F0}"/>
              </a:ext>
            </a:extLst>
          </p:cNvPr>
          <p:cNvSpPr txBox="1"/>
          <p:nvPr/>
        </p:nvSpPr>
        <p:spPr>
          <a:xfrm>
            <a:off x="578329" y="1629683"/>
            <a:ext cx="9911156" cy="1200329"/>
          </a:xfrm>
          <a:prstGeom prst="rect">
            <a:avLst/>
          </a:prstGeom>
          <a:noFill/>
        </p:spPr>
        <p:txBody>
          <a:bodyPr wrap="square" rtlCol="0">
            <a:spAutoFit/>
          </a:bodyPr>
          <a:lstStyle/>
          <a:p>
            <a:r>
              <a:rPr lang="en-US" sz="7200" b="1">
                <a:solidFill>
                  <a:schemeClr val="bg1"/>
                </a:solidFill>
                <a:latin typeface="proxima Nova"/>
              </a:rPr>
              <a:t>Plant </a:t>
            </a:r>
            <a:r>
              <a:rPr lang="en-US" sz="6600" b="1">
                <a:solidFill>
                  <a:schemeClr val="bg1"/>
                </a:solidFill>
                <a:latin typeface="proxima Nova"/>
              </a:rPr>
              <a:t>Perspirations</a:t>
            </a:r>
            <a:r>
              <a:rPr lang="en-US" sz="7200" b="1">
                <a:solidFill>
                  <a:schemeClr val="bg1"/>
                </a:solidFill>
                <a:latin typeface="proxima Nova"/>
              </a:rPr>
              <a:t>!</a:t>
            </a:r>
          </a:p>
        </p:txBody>
      </p:sp>
      <p:sp>
        <p:nvSpPr>
          <p:cNvPr id="2" name="object 7">
            <a:extLst>
              <a:ext uri="{FF2B5EF4-FFF2-40B4-BE49-F238E27FC236}">
                <a16:creationId xmlns:a16="http://schemas.microsoft.com/office/drawing/2014/main" id="{3E03C0BD-BA7C-9207-957A-7CBDF407E9D6}"/>
              </a:ext>
            </a:extLst>
          </p:cNvPr>
          <p:cNvSpPr txBox="1">
            <a:spLocks/>
          </p:cNvSpPr>
          <p:nvPr/>
        </p:nvSpPr>
        <p:spPr>
          <a:xfrm>
            <a:off x="690050" y="130911"/>
            <a:ext cx="1712606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Water cycle: </a:t>
            </a:r>
            <a:r>
              <a:rPr lang="en-US" sz="6000" b="1" i="1" kern="0" dirty="0">
                <a:solidFill>
                  <a:schemeClr val="bg1"/>
                </a:solidFill>
                <a:latin typeface="proxima Nova"/>
              </a:rPr>
              <a:t>Thirsty Plants - </a:t>
            </a:r>
            <a:r>
              <a:rPr lang="en-US" sz="6000" b="1" kern="0" dirty="0">
                <a:solidFill>
                  <a:schemeClr val="bg1"/>
                </a:solidFill>
                <a:latin typeface="proxima Nova"/>
              </a:rPr>
              <a:t>Discovery</a:t>
            </a:r>
            <a:endParaRPr lang="en-US" sz="6000" b="1" dirty="0">
              <a:solidFill>
                <a:schemeClr val="bg1"/>
              </a:solidFill>
              <a:latin typeface="proxima Nova"/>
            </a:endParaRPr>
          </a:p>
        </p:txBody>
      </p:sp>
      <p:cxnSp>
        <p:nvCxnSpPr>
          <p:cNvPr id="3" name="Straight Connector 2">
            <a:extLst>
              <a:ext uri="{FF2B5EF4-FFF2-40B4-BE49-F238E27FC236}">
                <a16:creationId xmlns:a16="http://schemas.microsoft.com/office/drawing/2014/main" id="{AAA38C43-95B0-92DB-CB4B-62ACEB4B6254}"/>
              </a:ext>
            </a:extLst>
          </p:cNvPr>
          <p:cNvCxnSpPr>
            <a:cxnSpLocks/>
          </p:cNvCxnSpPr>
          <p:nvPr/>
        </p:nvCxnSpPr>
        <p:spPr>
          <a:xfrm>
            <a:off x="864222" y="1271957"/>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56A799-8C7C-084D-2994-83240872C9A5}"/>
              </a:ext>
            </a:extLst>
          </p:cNvPr>
          <p:cNvSpPr txBox="1"/>
          <p:nvPr/>
        </p:nvSpPr>
        <p:spPr>
          <a:xfrm>
            <a:off x="864222" y="3027316"/>
            <a:ext cx="9625263" cy="5632311"/>
          </a:xfrm>
          <a:prstGeom prst="rect">
            <a:avLst/>
          </a:prstGeom>
          <a:noFill/>
        </p:spPr>
        <p:txBody>
          <a:bodyPr wrap="square" rtlCol="0">
            <a:spAutoFit/>
          </a:bodyPr>
          <a:lstStyle/>
          <a:p>
            <a:pPr marL="457200" indent="-457200">
              <a:buFont typeface="Arial" panose="020B0604020202020204" pitchFamily="34" charset="0"/>
              <a:buChar char="•"/>
            </a:pPr>
            <a:r>
              <a:rPr lang="en-US" sz="4000">
                <a:solidFill>
                  <a:schemeClr val="bg1"/>
                </a:solidFill>
                <a:latin typeface="proxima Nova"/>
              </a:rPr>
              <a:t>Take students outside to go collect their bag. </a:t>
            </a:r>
          </a:p>
          <a:p>
            <a:pPr marL="1485900" lvl="2" indent="-571500">
              <a:buFont typeface="Wingdings" panose="05000000000000000000" pitchFamily="2" charset="2"/>
              <a:buChar char="Ø"/>
            </a:pPr>
            <a:r>
              <a:rPr lang="en-US" sz="4000">
                <a:solidFill>
                  <a:schemeClr val="bg1"/>
                </a:solidFill>
                <a:latin typeface="proxima Nova"/>
              </a:rPr>
              <a:t>Carefully remove one leaf from the plant and put in your bag. </a:t>
            </a:r>
          </a:p>
          <a:p>
            <a:pPr marL="1485900" lvl="2" indent="-571500">
              <a:buFont typeface="Wingdings" panose="05000000000000000000" pitchFamily="2" charset="2"/>
              <a:buChar char="Ø"/>
            </a:pPr>
            <a:r>
              <a:rPr lang="en-US" sz="4000">
                <a:solidFill>
                  <a:schemeClr val="bg1"/>
                </a:solidFill>
                <a:latin typeface="proxima Nova"/>
              </a:rPr>
              <a:t>Make observations about how much water is in the bag and share with class. </a:t>
            </a:r>
          </a:p>
          <a:p>
            <a:pPr marL="1485900" lvl="2" indent="-571500">
              <a:buFont typeface="Wingdings" panose="05000000000000000000" pitchFamily="2" charset="2"/>
              <a:buChar char="Ø"/>
            </a:pPr>
            <a:r>
              <a:rPr lang="en-US" sz="4000" b="1">
                <a:solidFill>
                  <a:schemeClr val="bg1"/>
                </a:solidFill>
                <a:latin typeface="proxima Nova"/>
              </a:rPr>
              <a:t>How did the water in the bag get there?</a:t>
            </a:r>
          </a:p>
        </p:txBody>
      </p:sp>
      <p:pic>
        <p:nvPicPr>
          <p:cNvPr id="5" name="Picture 4" descr="Image result for transpiration images">
            <a:extLst>
              <a:ext uri="{FF2B5EF4-FFF2-40B4-BE49-F238E27FC236}">
                <a16:creationId xmlns:a16="http://schemas.microsoft.com/office/drawing/2014/main" id="{468D0A31-4A18-FB78-6E97-007730B63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753" y="1629683"/>
            <a:ext cx="6221535" cy="8526406"/>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8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B5B71558-0A8D-853D-A46B-72520F8473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76A2BB-9365-621D-2065-A110E438A9DD}"/>
              </a:ext>
            </a:extLst>
          </p:cNvPr>
          <p:cNvSpPr txBox="1"/>
          <p:nvPr/>
        </p:nvSpPr>
        <p:spPr>
          <a:xfrm>
            <a:off x="9661939" y="2821476"/>
            <a:ext cx="7094973" cy="1200329"/>
          </a:xfrm>
          <a:prstGeom prst="rect">
            <a:avLst/>
          </a:prstGeom>
          <a:noFill/>
        </p:spPr>
        <p:txBody>
          <a:bodyPr wrap="square" rtlCol="0">
            <a:spAutoFit/>
          </a:bodyPr>
          <a:lstStyle/>
          <a:p>
            <a:r>
              <a:rPr lang="en-US" sz="7200" b="1">
                <a:solidFill>
                  <a:schemeClr val="bg1"/>
                </a:solidFill>
                <a:latin typeface="proxima Nova"/>
              </a:rPr>
              <a:t>Transpiration</a:t>
            </a:r>
          </a:p>
        </p:txBody>
      </p:sp>
      <p:sp>
        <p:nvSpPr>
          <p:cNvPr id="2" name="object 7">
            <a:extLst>
              <a:ext uri="{FF2B5EF4-FFF2-40B4-BE49-F238E27FC236}">
                <a16:creationId xmlns:a16="http://schemas.microsoft.com/office/drawing/2014/main" id="{C90656CC-FA28-A260-2BA1-4EB92856E721}"/>
              </a:ext>
            </a:extLst>
          </p:cNvPr>
          <p:cNvSpPr txBox="1">
            <a:spLocks/>
          </p:cNvSpPr>
          <p:nvPr/>
        </p:nvSpPr>
        <p:spPr>
          <a:xfrm>
            <a:off x="726773" y="154674"/>
            <a:ext cx="1707543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Water cycle: </a:t>
            </a:r>
            <a:r>
              <a:rPr lang="en-US" sz="6000" b="1" i="1" kern="0" dirty="0">
                <a:solidFill>
                  <a:schemeClr val="bg1"/>
                </a:solidFill>
                <a:latin typeface="proxima Nova"/>
              </a:rPr>
              <a:t>Thirsty Plants - </a:t>
            </a:r>
            <a:r>
              <a:rPr lang="en-US" sz="6000" b="1" kern="0" dirty="0">
                <a:solidFill>
                  <a:schemeClr val="bg1"/>
                </a:solidFill>
                <a:latin typeface="proxima Nova"/>
              </a:rPr>
              <a:t>Discovery</a:t>
            </a:r>
            <a:endParaRPr lang="en-US" sz="6000" b="1" dirty="0">
              <a:solidFill>
                <a:schemeClr val="bg1"/>
              </a:solidFill>
              <a:latin typeface="proxima Nova"/>
            </a:endParaRPr>
          </a:p>
          <a:p>
            <a:pPr marL="12700" marR="5080">
              <a:lnSpc>
                <a:spcPct val="121900"/>
              </a:lnSpc>
              <a:spcBef>
                <a:spcPts val="95"/>
              </a:spcBef>
            </a:pPr>
            <a:endParaRPr lang="en-US" sz="6000" b="1" kern="0" dirty="0">
              <a:solidFill>
                <a:schemeClr val="bg1"/>
              </a:solidFill>
              <a:latin typeface="proxima Nova"/>
            </a:endParaRPr>
          </a:p>
        </p:txBody>
      </p:sp>
      <p:cxnSp>
        <p:nvCxnSpPr>
          <p:cNvPr id="3" name="Straight Connector 2">
            <a:extLst>
              <a:ext uri="{FF2B5EF4-FFF2-40B4-BE49-F238E27FC236}">
                <a16:creationId xmlns:a16="http://schemas.microsoft.com/office/drawing/2014/main" id="{5EEA84DC-A700-954D-B295-E5B13DCCC7FB}"/>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53D7BA-CCBC-3E89-EA2C-F5FB87A0AEAC}"/>
              </a:ext>
            </a:extLst>
          </p:cNvPr>
          <p:cNvSpPr txBox="1"/>
          <p:nvPr/>
        </p:nvSpPr>
        <p:spPr>
          <a:xfrm>
            <a:off x="8623461" y="4203802"/>
            <a:ext cx="8561453" cy="3046988"/>
          </a:xfrm>
          <a:prstGeom prst="rect">
            <a:avLst/>
          </a:prstGeom>
          <a:noFill/>
        </p:spPr>
        <p:txBody>
          <a:bodyPr wrap="square" rtlCol="0">
            <a:spAutoFit/>
          </a:bodyPr>
          <a:lstStyle/>
          <a:p>
            <a:pPr lvl="0" algn="ctr">
              <a:spcBef>
                <a:spcPct val="20000"/>
              </a:spcBef>
              <a:buClr>
                <a:srgbClr val="1F497D">
                  <a:lumMod val="75000"/>
                </a:srgbClr>
              </a:buClr>
            </a:pPr>
            <a:r>
              <a:rPr lang="en-US" sz="4800">
                <a:solidFill>
                  <a:schemeClr val="bg1"/>
                </a:solidFill>
                <a:latin typeface="proxima Nova"/>
                <a:cs typeface="Arial" pitchFamily="34" charset="0"/>
              </a:rPr>
              <a:t>Water molecules change form from a liquid to a gas when the molecules heat up and leave a plant.</a:t>
            </a:r>
          </a:p>
        </p:txBody>
      </p:sp>
      <p:pic>
        <p:nvPicPr>
          <p:cNvPr id="6" name="Picture 2">
            <a:extLst>
              <a:ext uri="{FF2B5EF4-FFF2-40B4-BE49-F238E27FC236}">
                <a16:creationId xmlns:a16="http://schemas.microsoft.com/office/drawing/2014/main" id="{6899A21F-E0E3-F955-D828-CB3DC04E92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222" y="1679951"/>
            <a:ext cx="6130296" cy="7872639"/>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988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DBF1A-67D7-81C9-3A66-F8D9E82D718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1E9623A-0B70-41C1-DCFD-70C30A8FB1F7}"/>
              </a:ext>
            </a:extLst>
          </p:cNvPr>
          <p:cNvSpPr/>
          <p:nvPr/>
        </p:nvSpPr>
        <p:spPr>
          <a:xfrm>
            <a:off x="15968133" y="8195733"/>
            <a:ext cx="1817505" cy="1627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325FF5CE-7E1C-40A7-F38E-CEEA08FBD675}"/>
              </a:ext>
            </a:extLst>
          </p:cNvPr>
          <p:cNvSpPr txBox="1">
            <a:spLocks/>
          </p:cNvSpPr>
          <p:nvPr/>
        </p:nvSpPr>
        <p:spPr>
          <a:xfrm>
            <a:off x="658354" y="463518"/>
            <a:ext cx="16507272" cy="1187199"/>
          </a:xfrm>
          <a:prstGeom prst="rect">
            <a:avLst/>
          </a:prstGeom>
        </p:spPr>
        <p:txBody>
          <a:bodyPr lIns="91440" tIns="45720" rIns="91440" bIns="45720" anchor="t">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6600" b="1" kern="0">
                <a:solidFill>
                  <a:srgbClr val="002776"/>
                </a:solidFill>
                <a:latin typeface="proxima Nova"/>
                <a:ea typeface="Calibri"/>
                <a:cs typeface="Calibri"/>
              </a:rPr>
              <a:t>Lesson 1:</a:t>
            </a:r>
            <a:br>
              <a:rPr lang="en-US" sz="6600" b="1" kern="0">
                <a:latin typeface="proxima Nova"/>
                <a:ea typeface="Calibri" panose="020F0502020204030204" pitchFamily="34" charset="0"/>
                <a:cs typeface="Calibri" panose="020F0502020204030204" pitchFamily="34" charset="0"/>
              </a:rPr>
            </a:br>
            <a:r>
              <a:rPr lang="en-US" sz="6600" b="1" kern="0">
                <a:solidFill>
                  <a:srgbClr val="002776"/>
                </a:solidFill>
                <a:latin typeface="proxima Nova"/>
                <a:ea typeface="Calibri"/>
                <a:cs typeface="Calibri"/>
              </a:rPr>
              <a:t>Estivation, Xerophytes, and Ephemerals</a:t>
            </a:r>
          </a:p>
        </p:txBody>
      </p:sp>
      <p:pic>
        <p:nvPicPr>
          <p:cNvPr id="5" name="Picture 4" descr="Blue waves on a white background with Ofu-Olosega in the background&#10;&#10;AI-generated content may be incorrect.">
            <a:extLst>
              <a:ext uri="{FF2B5EF4-FFF2-40B4-BE49-F238E27FC236}">
                <a16:creationId xmlns:a16="http://schemas.microsoft.com/office/drawing/2014/main" id="{29729405-FA00-29EF-448F-2BA4AE6AC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62" y="108255"/>
            <a:ext cx="2502096" cy="1473675"/>
          </a:xfrm>
          <a:prstGeom prst="rect">
            <a:avLst/>
          </a:prstGeom>
          <a:ln>
            <a:noFill/>
          </a:ln>
        </p:spPr>
      </p:pic>
      <p:pic>
        <p:nvPicPr>
          <p:cNvPr id="6" name="Picture 5" descr="Blue waves on a white background with Ofu-Olosega in the background&#10;&#10;AI-generated content may be incorrect.">
            <a:extLst>
              <a:ext uri="{FF2B5EF4-FFF2-40B4-BE49-F238E27FC236}">
                <a16:creationId xmlns:a16="http://schemas.microsoft.com/office/drawing/2014/main" id="{EC78DDD1-4739-9F7D-618E-1469C7E5E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3542" y="108254"/>
            <a:ext cx="2502096" cy="1473675"/>
          </a:xfrm>
          <a:prstGeom prst="rect">
            <a:avLst/>
          </a:prstGeom>
          <a:ln>
            <a:noFill/>
          </a:ln>
        </p:spPr>
      </p:pic>
      <p:sp>
        <p:nvSpPr>
          <p:cNvPr id="4" name="Rectangle 3">
            <a:extLst>
              <a:ext uri="{FF2B5EF4-FFF2-40B4-BE49-F238E27FC236}">
                <a16:creationId xmlns:a16="http://schemas.microsoft.com/office/drawing/2014/main" id="{499E9FFD-A651-5358-7230-3EB0E29B20D7}"/>
              </a:ext>
            </a:extLst>
          </p:cNvPr>
          <p:cNvSpPr>
            <a:spLocks noGrp="1" noRot="1" noMove="1" noResize="1" noEditPoints="1" noAdjustHandles="1" noChangeArrowheads="1" noChangeShapeType="1"/>
          </p:cNvSpPr>
          <p:nvPr/>
        </p:nvSpPr>
        <p:spPr>
          <a:xfrm>
            <a:off x="658354" y="4074695"/>
            <a:ext cx="16907751" cy="59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EBDAA90-6848-8FE3-0365-333EB9A42664}"/>
              </a:ext>
            </a:extLst>
          </p:cNvPr>
          <p:cNvCxnSpPr/>
          <p:nvPr/>
        </p:nvCxnSpPr>
        <p:spPr>
          <a:xfrm>
            <a:off x="1568115" y="3689684"/>
            <a:ext cx="151517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472F3271-F9EE-3020-183F-62D9D8FD0E50}"/>
              </a:ext>
            </a:extLst>
          </p:cNvPr>
          <p:cNvSpPr txBox="1">
            <a:spLocks noChangeArrowheads="1"/>
          </p:cNvSpPr>
          <p:nvPr/>
        </p:nvSpPr>
        <p:spPr bwMode="auto">
          <a:xfrm>
            <a:off x="1568115" y="3698728"/>
            <a:ext cx="15151769" cy="6124754"/>
          </a:xfrm>
          <a:prstGeom prst="rect">
            <a:avLst/>
          </a:prstGeom>
          <a:noFill/>
          <a:ln w="9525">
            <a:noFill/>
            <a:miter lim="800000"/>
            <a:headEnd/>
            <a:tailEnd/>
          </a:ln>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7200" b="1" kern="0" dirty="0">
                <a:solidFill>
                  <a:srgbClr val="AB0520"/>
                </a:solidFill>
                <a:latin typeface="proxima Nova"/>
              </a:rPr>
              <a:t>Investigative Questions </a:t>
            </a:r>
          </a:p>
          <a:p>
            <a:pPr algn="ctr"/>
            <a:r>
              <a:rPr lang="en-US" b="1" kern="0" dirty="0">
                <a:solidFill>
                  <a:sysClr val="windowText" lastClr="000000"/>
                </a:solidFill>
                <a:latin typeface="proxima Nova"/>
              </a:rPr>
              <a:t> </a:t>
            </a:r>
          </a:p>
          <a:p>
            <a:pPr marL="685800" indent="-685800">
              <a:buFont typeface="Arial" panose="020B0604020202020204" pitchFamily="34" charset="0"/>
              <a:buChar char="•"/>
            </a:pPr>
            <a:r>
              <a:rPr lang="en-US" sz="4400" kern="0" dirty="0">
                <a:solidFill>
                  <a:srgbClr val="002776"/>
                </a:solidFill>
                <a:latin typeface="proxima Nova"/>
              </a:rPr>
              <a:t>How have the animals and plants living in Arizona adapted so that they can survive here?</a:t>
            </a:r>
          </a:p>
          <a:p>
            <a:pPr marL="685800" indent="-685800">
              <a:buFont typeface="Arial" panose="020B0604020202020204" pitchFamily="34" charset="0"/>
              <a:buChar char="•"/>
            </a:pPr>
            <a:r>
              <a:rPr lang="en-US" sz="4400" kern="0" dirty="0">
                <a:solidFill>
                  <a:srgbClr val="002776"/>
                </a:solidFill>
                <a:latin typeface="proxima Nova"/>
                <a:ea typeface="Calibri"/>
                <a:cs typeface="Calibri"/>
              </a:rPr>
              <a:t>How does transpiration and evaporation relate to plants’ and animals’ adaptations for water conservation and temperature management when living in Arizona? </a:t>
            </a:r>
          </a:p>
          <a:p>
            <a:pPr marL="685800" indent="-685800">
              <a:buFont typeface="Arial" panose="020B0604020202020204" pitchFamily="34" charset="0"/>
              <a:buChar char="•"/>
            </a:pPr>
            <a:r>
              <a:rPr lang="en-US" sz="4400" kern="0" dirty="0">
                <a:solidFill>
                  <a:srgbClr val="002776"/>
                </a:solidFill>
                <a:latin typeface="proxima Nova"/>
                <a:ea typeface="Calibri"/>
                <a:cs typeface="Calibri"/>
              </a:rPr>
              <a:t>What is a watershed and which watershed do you live in within Arizona?</a:t>
            </a:r>
          </a:p>
        </p:txBody>
      </p:sp>
    </p:spTree>
    <p:extLst>
      <p:ext uri="{BB962C8B-B14F-4D97-AF65-F5344CB8AC3E}">
        <p14:creationId xmlns:p14="http://schemas.microsoft.com/office/powerpoint/2010/main" val="375157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0"/>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20314" y="645366"/>
            <a:ext cx="18047365" cy="1200329"/>
          </a:xfrm>
          <a:prstGeom prst="rect">
            <a:avLst/>
          </a:prstGeom>
          <a:noFill/>
        </p:spPr>
        <p:txBody>
          <a:bodyPr wrap="square" rtlCol="0">
            <a:spAutoFit/>
          </a:bodyPr>
          <a:lstStyle/>
          <a:p>
            <a:pPr algn="ctr"/>
            <a:r>
              <a:rPr lang="en-US" sz="7200" b="1">
                <a:solidFill>
                  <a:schemeClr val="bg1"/>
                </a:solidFill>
                <a:latin typeface="proxima Nova"/>
              </a:rPr>
              <a:t>Transpiring Thoughts!</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58" y="2870550"/>
            <a:ext cx="16866875" cy="6771084"/>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6000" b="1" kern="0">
                <a:solidFill>
                  <a:srgbClr val="AB0520"/>
                </a:solidFill>
                <a:latin typeface="proxima Nova"/>
              </a:rPr>
              <a:t>Do you think transpiration plays an important role in the water cycle &amp; our local environment?:</a:t>
            </a:r>
          </a:p>
          <a:p>
            <a:endParaRPr lang="en-US" sz="1400" b="1" kern="0">
              <a:solidFill>
                <a:sysClr val="windowText" lastClr="000000"/>
              </a:solidFill>
              <a:latin typeface="proxima Nova"/>
            </a:endParaRPr>
          </a:p>
          <a:p>
            <a:pPr marL="685800" indent="-685800">
              <a:buFont typeface="Wingdings" panose="05000000000000000000" pitchFamily="2" charset="2"/>
              <a:buChar char="Ø"/>
            </a:pPr>
            <a:r>
              <a:rPr lang="en-US" sz="4800">
                <a:solidFill>
                  <a:srgbClr val="1F497D">
                    <a:lumMod val="75000"/>
                  </a:srgbClr>
                </a:solidFill>
                <a:latin typeface="proxima Nova"/>
                <a:cs typeface="Arial" pitchFamily="34" charset="0"/>
              </a:rPr>
              <a:t>How many leaves were in your bag? </a:t>
            </a:r>
          </a:p>
          <a:p>
            <a:pPr marL="685800" indent="-685800">
              <a:buFont typeface="Wingdings" panose="05000000000000000000" pitchFamily="2" charset="2"/>
              <a:buChar char="Ø"/>
            </a:pPr>
            <a:r>
              <a:rPr lang="en-US" sz="4800">
                <a:solidFill>
                  <a:srgbClr val="1F497D">
                    <a:lumMod val="75000"/>
                  </a:srgbClr>
                </a:solidFill>
                <a:latin typeface="proxima Nova"/>
                <a:cs typeface="Arial" pitchFamily="34" charset="0"/>
              </a:rPr>
              <a:t>How many leaves did you estimate were on your tree? </a:t>
            </a:r>
          </a:p>
          <a:p>
            <a:pPr marL="685800" indent="-685800">
              <a:buFont typeface="Wingdings" panose="05000000000000000000" pitchFamily="2" charset="2"/>
              <a:buChar char="Ø"/>
            </a:pPr>
            <a:r>
              <a:rPr lang="en-US" sz="4800">
                <a:solidFill>
                  <a:srgbClr val="1F497D">
                    <a:lumMod val="75000"/>
                  </a:srgbClr>
                </a:solidFill>
                <a:latin typeface="proxima Nova"/>
                <a:cs typeface="Arial" pitchFamily="34" charset="0"/>
              </a:rPr>
              <a:t>How much water do you think would come from the entire tree in that same time? </a:t>
            </a:r>
          </a:p>
          <a:p>
            <a:pPr marL="685800" indent="-685800">
              <a:buFont typeface="Wingdings" panose="05000000000000000000" pitchFamily="2" charset="2"/>
              <a:buChar char="Ø"/>
            </a:pPr>
            <a:r>
              <a:rPr lang="en-US" sz="4800">
                <a:solidFill>
                  <a:srgbClr val="1F497D">
                    <a:lumMod val="75000"/>
                  </a:srgbClr>
                </a:solidFill>
                <a:latin typeface="proxima Nova"/>
                <a:cs typeface="Arial" pitchFamily="34" charset="0"/>
              </a:rPr>
              <a:t>How about all the trees in your neighborhood?</a:t>
            </a:r>
            <a:r>
              <a:rPr lang="en-US" sz="4800">
                <a:solidFill>
                  <a:srgbClr val="002776"/>
                </a:solidFill>
                <a:latin typeface="proxima Nova"/>
              </a:rPr>
              <a:t> </a:t>
            </a:r>
          </a:p>
        </p:txBody>
      </p:sp>
    </p:spTree>
    <p:extLst>
      <p:ext uri="{BB962C8B-B14F-4D97-AF65-F5344CB8AC3E}">
        <p14:creationId xmlns:p14="http://schemas.microsoft.com/office/powerpoint/2010/main" val="417715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F1A55002-0C7F-CE23-2611-29B99E452B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DDF3A1-147D-5865-4C49-6F34174092FF}"/>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A45AD399-C0E5-40D2-9D03-C293B59895AA}"/>
              </a:ext>
            </a:extLst>
          </p:cNvPr>
          <p:cNvSpPr txBox="1"/>
          <p:nvPr/>
        </p:nvSpPr>
        <p:spPr>
          <a:xfrm>
            <a:off x="8743511" y="348064"/>
            <a:ext cx="8320678" cy="1015663"/>
          </a:xfrm>
          <a:prstGeom prst="rect">
            <a:avLst/>
          </a:prstGeom>
          <a:noFill/>
        </p:spPr>
        <p:txBody>
          <a:bodyPr wrap="square" rtlCol="0">
            <a:spAutoFit/>
          </a:bodyPr>
          <a:lstStyle/>
          <a:p>
            <a:pPr algn="ctr"/>
            <a:r>
              <a:rPr lang="en-US" sz="6000" b="1">
                <a:solidFill>
                  <a:schemeClr val="bg1"/>
                </a:solidFill>
                <a:latin typeface="proxima Nova"/>
              </a:rPr>
              <a:t>Wrap-Up</a:t>
            </a:r>
          </a:p>
        </p:txBody>
      </p:sp>
      <p:sp>
        <p:nvSpPr>
          <p:cNvPr id="4" name="Rectangle 3">
            <a:extLst>
              <a:ext uri="{FF2B5EF4-FFF2-40B4-BE49-F238E27FC236}">
                <a16:creationId xmlns:a16="http://schemas.microsoft.com/office/drawing/2014/main" id="{25733331-07BD-CDFE-B33E-C4B97F1C2E31}"/>
              </a:ext>
            </a:extLst>
          </p:cNvPr>
          <p:cNvSpPr/>
          <p:nvPr/>
        </p:nvSpPr>
        <p:spPr>
          <a:xfrm>
            <a:off x="390929" y="7879420"/>
            <a:ext cx="6564199" cy="1546578"/>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9AE676-C9C1-2632-E9C5-E8F9E2FE4F1E}"/>
              </a:ext>
            </a:extLst>
          </p:cNvPr>
          <p:cNvSpPr txBox="1"/>
          <p:nvPr/>
        </p:nvSpPr>
        <p:spPr>
          <a:xfrm>
            <a:off x="390928" y="7754454"/>
            <a:ext cx="6564199" cy="1546577"/>
          </a:xfrm>
          <a:prstGeom prst="rect">
            <a:avLst/>
          </a:prstGeom>
          <a:noFill/>
        </p:spPr>
        <p:txBody>
          <a:bodyPr wrap="square">
            <a:spAutoFit/>
          </a:bodyPr>
          <a:lstStyle/>
          <a:p>
            <a:pPr marL="0" indent="0" algn="ctr">
              <a:lnSpc>
                <a:spcPts val="7500"/>
              </a:lnSpc>
              <a:buNone/>
            </a:pPr>
            <a:r>
              <a:rPr lang="en-US" sz="3200" b="1">
                <a:solidFill>
                  <a:srgbClr val="002776"/>
                </a:solidFill>
                <a:latin typeface="proxima Nova"/>
              </a:rPr>
              <a:t>Systems and System Models</a:t>
            </a:r>
          </a:p>
          <a:p>
            <a:pPr marL="0" indent="0" algn="ctr">
              <a:buNone/>
            </a:pPr>
            <a:r>
              <a:rPr lang="en-US" sz="3200" b="1">
                <a:solidFill>
                  <a:srgbClr val="002776"/>
                </a:solidFill>
                <a:latin typeface="proxima Nova"/>
              </a:rPr>
              <a:t>&amp; Cause and Effect </a:t>
            </a:r>
          </a:p>
        </p:txBody>
      </p:sp>
      <p:sp>
        <p:nvSpPr>
          <p:cNvPr id="7" name="TextBox 6">
            <a:extLst>
              <a:ext uri="{FF2B5EF4-FFF2-40B4-BE49-F238E27FC236}">
                <a16:creationId xmlns:a16="http://schemas.microsoft.com/office/drawing/2014/main" id="{CDD4CC91-643C-3508-EA5A-A8C537723778}"/>
              </a:ext>
            </a:extLst>
          </p:cNvPr>
          <p:cNvSpPr txBox="1"/>
          <p:nvPr/>
        </p:nvSpPr>
        <p:spPr>
          <a:xfrm>
            <a:off x="7910629" y="1711791"/>
            <a:ext cx="9986442" cy="7478970"/>
          </a:xfrm>
          <a:prstGeom prst="rect">
            <a:avLst/>
          </a:prstGeom>
          <a:noFill/>
        </p:spPr>
        <p:txBody>
          <a:bodyPr wrap="square">
            <a:spAutoFit/>
          </a:bodyPr>
          <a:lstStyle/>
          <a:p>
            <a:pPr marL="685800" indent="-685800">
              <a:buFont typeface="Arial" panose="020B0604020202020204" pitchFamily="34" charset="0"/>
              <a:buChar char="•"/>
            </a:pPr>
            <a:r>
              <a:rPr lang="en-US" sz="4000" kern="0">
                <a:solidFill>
                  <a:schemeClr val="bg1"/>
                </a:solidFill>
                <a:latin typeface="proxima Nova"/>
              </a:rPr>
              <a:t>Now we understand what a watershed is and which one we live in here in Arizona. </a:t>
            </a:r>
          </a:p>
          <a:p>
            <a:pPr marL="1600200" lvl="2" indent="-685800">
              <a:buFont typeface="Wingdings" panose="05000000000000000000" pitchFamily="2" charset="2"/>
              <a:buChar char="Ø"/>
            </a:pPr>
            <a:r>
              <a:rPr lang="en-US" sz="4000" kern="0">
                <a:solidFill>
                  <a:schemeClr val="bg1"/>
                </a:solidFill>
                <a:latin typeface="proxima Nova"/>
              </a:rPr>
              <a:t>Discuss how adaptations enable species (plants &amp; animals) to live in this environment and your local area. </a:t>
            </a:r>
          </a:p>
          <a:p>
            <a:pPr marL="1600200" lvl="2" indent="-685800">
              <a:buFont typeface="Wingdings" panose="05000000000000000000" pitchFamily="2" charset="2"/>
              <a:buChar char="Ø"/>
            </a:pPr>
            <a:r>
              <a:rPr lang="en-US" sz="4000" kern="0">
                <a:solidFill>
                  <a:schemeClr val="bg1"/>
                </a:solidFill>
                <a:latin typeface="proxima Nova"/>
              </a:rPr>
              <a:t>Summarize water and heat related adaptations into categories (avoiding heat, storing water, dissipating heat, accessing water, etc.)</a:t>
            </a:r>
          </a:p>
        </p:txBody>
      </p:sp>
      <p:pic>
        <p:nvPicPr>
          <p:cNvPr id="11" name="Picture 10">
            <a:extLst>
              <a:ext uri="{FF2B5EF4-FFF2-40B4-BE49-F238E27FC236}">
                <a16:creationId xmlns:a16="http://schemas.microsoft.com/office/drawing/2014/main" id="{5B2A3BCA-4154-BB01-A864-7D49A1C9CD13}"/>
              </a:ext>
            </a:extLst>
          </p:cNvPr>
          <p:cNvPicPr>
            <a:picLocks noChangeAspect="1"/>
          </p:cNvPicPr>
          <p:nvPr/>
        </p:nvPicPr>
        <p:blipFill>
          <a:blip r:embed="rId3"/>
          <a:stretch>
            <a:fillRect/>
          </a:stretch>
        </p:blipFill>
        <p:spPr>
          <a:xfrm>
            <a:off x="762733" y="190548"/>
            <a:ext cx="5820587" cy="7563906"/>
          </a:xfrm>
          <a:prstGeom prst="rect">
            <a:avLst/>
          </a:prstGeom>
        </p:spPr>
      </p:pic>
    </p:spTree>
    <p:extLst>
      <p:ext uri="{BB962C8B-B14F-4D97-AF65-F5344CB8AC3E}">
        <p14:creationId xmlns:p14="http://schemas.microsoft.com/office/powerpoint/2010/main" val="249873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78330" y="1629683"/>
            <a:ext cx="8855956" cy="1107996"/>
          </a:xfrm>
          <a:prstGeom prst="rect">
            <a:avLst/>
          </a:prstGeom>
          <a:noFill/>
        </p:spPr>
        <p:txBody>
          <a:bodyPr wrap="square" rtlCol="0">
            <a:spAutoFit/>
          </a:bodyPr>
          <a:lstStyle/>
          <a:p>
            <a:r>
              <a:rPr lang="en-US" sz="6600" b="1">
                <a:solidFill>
                  <a:schemeClr val="bg1"/>
                </a:solidFill>
                <a:latin typeface="proxima Nova"/>
              </a:rPr>
              <a:t>Experiment Time:</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45768" y="124041"/>
            <a:ext cx="1659646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i="1" kern="0" dirty="0">
                <a:solidFill>
                  <a:schemeClr val="bg1"/>
                </a:solidFill>
                <a:latin typeface="proxima Nova"/>
              </a:rPr>
              <a:t>Thirsty Plants – </a:t>
            </a:r>
            <a:r>
              <a:rPr lang="en-US" sz="6000" b="1" kern="0" dirty="0">
                <a:solidFill>
                  <a:schemeClr val="bg1"/>
                </a:solidFill>
                <a:latin typeface="proxima Nova"/>
              </a:rPr>
              <a:t>Set-up: Lesson 1</a:t>
            </a:r>
            <a:endParaRPr lang="en-US" sz="6000" b="1" dirty="0">
              <a:solidFill>
                <a:schemeClr val="bg1"/>
              </a:solidFill>
              <a:latin typeface="proxima Nova"/>
            </a:endParaRPr>
          </a:p>
          <a:p>
            <a:pPr marL="12700" marR="5080">
              <a:lnSpc>
                <a:spcPct val="121900"/>
              </a:lnSpc>
              <a:spcBef>
                <a:spcPts val="95"/>
              </a:spcBef>
            </a:pPr>
            <a:endParaRPr lang="en-US" sz="6000" b="1" kern="0" dirty="0">
              <a:solidFill>
                <a:schemeClr val="bg1"/>
              </a:solidFill>
              <a:latin typeface="proxima Nova"/>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215401"/>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864222" y="2830012"/>
            <a:ext cx="9625263" cy="6186309"/>
          </a:xfrm>
          <a:prstGeom prst="rect">
            <a:avLst/>
          </a:prstGeom>
          <a:noFill/>
        </p:spPr>
        <p:txBody>
          <a:bodyPr wrap="square" rtlCol="0">
            <a:spAutoFit/>
          </a:bodyPr>
          <a:lstStyle/>
          <a:p>
            <a:pPr marL="457200" indent="-457200">
              <a:buFont typeface="Arial" panose="020B0604020202020204" pitchFamily="34" charset="0"/>
              <a:buChar char="•"/>
            </a:pPr>
            <a:r>
              <a:rPr lang="en-US" sz="3600">
                <a:solidFill>
                  <a:schemeClr val="bg1"/>
                </a:solidFill>
                <a:latin typeface="proxima Nova"/>
              </a:rPr>
              <a:t>Take students outside to an area with several plants (a variety is best). </a:t>
            </a:r>
          </a:p>
          <a:p>
            <a:pPr marL="457200" indent="-457200">
              <a:buFont typeface="Arial" panose="020B0604020202020204" pitchFamily="34" charset="0"/>
              <a:buChar char="•"/>
            </a:pPr>
            <a:r>
              <a:rPr lang="en-US" sz="3600">
                <a:solidFill>
                  <a:schemeClr val="bg1"/>
                </a:solidFill>
                <a:latin typeface="proxima Nova"/>
              </a:rPr>
              <a:t>Have students carefully place the bag over several leaves of their plant, and zip the bag closed. </a:t>
            </a:r>
          </a:p>
          <a:p>
            <a:pPr marL="457200" indent="-457200">
              <a:buFont typeface="Arial" panose="020B0604020202020204" pitchFamily="34" charset="0"/>
              <a:buChar char="•"/>
            </a:pPr>
            <a:r>
              <a:rPr lang="en-US" sz="3600">
                <a:solidFill>
                  <a:schemeClr val="bg1"/>
                </a:solidFill>
                <a:latin typeface="proxima Nova"/>
              </a:rPr>
              <a:t>Record their data on the worksheet. </a:t>
            </a:r>
          </a:p>
          <a:p>
            <a:pPr marL="457200" indent="-457200">
              <a:buFont typeface="Arial" panose="020B0604020202020204" pitchFamily="34" charset="0"/>
              <a:buChar char="•"/>
            </a:pPr>
            <a:r>
              <a:rPr lang="en-US" sz="3600">
                <a:solidFill>
                  <a:schemeClr val="bg1"/>
                </a:solidFill>
                <a:latin typeface="proxima Nova"/>
              </a:rPr>
              <a:t>Make predictions and while you wait to check on your bags (approx. 60 minutes) proceed with rest of lesson. </a:t>
            </a:r>
          </a:p>
          <a:p>
            <a:pPr marL="914400" lvl="1" indent="-457200">
              <a:buFont typeface="Arial" panose="020B0604020202020204" pitchFamily="34" charset="0"/>
              <a:buChar char="•"/>
            </a:pPr>
            <a:r>
              <a:rPr lang="en-US" sz="3600">
                <a:solidFill>
                  <a:schemeClr val="bg1"/>
                </a:solidFill>
                <a:latin typeface="proxima Nova"/>
              </a:rPr>
              <a:t>Tip – sunny days and spots will work best for this experiment!</a:t>
            </a:r>
          </a:p>
        </p:txBody>
      </p:sp>
      <p:pic>
        <p:nvPicPr>
          <p:cNvPr id="5" name="Picture 4" descr="Easy Leaf Transpiration Experiment | Mombrite">
            <a:extLst>
              <a:ext uri="{FF2B5EF4-FFF2-40B4-BE49-F238E27FC236}">
                <a16:creationId xmlns:a16="http://schemas.microsoft.com/office/drawing/2014/main" id="{950E1BFC-BD8D-A57C-7303-9BEE094C977A}"/>
              </a:ext>
            </a:extLst>
          </p:cNvPr>
          <p:cNvPicPr>
            <a:picLocks noChangeAspect="1"/>
          </p:cNvPicPr>
          <p:nvPr/>
        </p:nvPicPr>
        <p:blipFill>
          <a:blip r:embed="rId3"/>
          <a:srcRect l="16912" t="-1574" r="-183" b="275"/>
          <a:stretch>
            <a:fillRect/>
          </a:stretch>
        </p:blipFill>
        <p:spPr>
          <a:xfrm>
            <a:off x="10650105" y="2578767"/>
            <a:ext cx="7048372" cy="5674456"/>
          </a:xfrm>
          <a:prstGeom prst="rect">
            <a:avLst/>
          </a:prstGeom>
        </p:spPr>
      </p:pic>
    </p:spTree>
    <p:extLst>
      <p:ext uri="{BB962C8B-B14F-4D97-AF65-F5344CB8AC3E}">
        <p14:creationId xmlns:p14="http://schemas.microsoft.com/office/powerpoint/2010/main" val="1362969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DF6625E2-9C49-C0D5-7608-D056638257A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F335327-6B44-8F25-EBC9-07DC955A43C5}"/>
              </a:ext>
            </a:extLst>
          </p:cNvPr>
          <p:cNvSpPr txBox="1"/>
          <p:nvPr/>
        </p:nvSpPr>
        <p:spPr>
          <a:xfrm>
            <a:off x="510220" y="5189"/>
            <a:ext cx="17540515" cy="108363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501"/>
              </a:lnSpc>
            </a:pPr>
            <a:r>
              <a:rPr lang="en-US" sz="6600" b="1" dirty="0">
                <a:solidFill>
                  <a:schemeClr val="bg1"/>
                </a:solidFill>
                <a:latin typeface="proxima Nova"/>
                <a:ea typeface="Calibri"/>
                <a:cs typeface="Calibri"/>
              </a:rPr>
              <a:t>Water Movement In the Water Cycle </a:t>
            </a:r>
            <a:endParaRPr lang="en-US" sz="6600" dirty="0">
              <a:solidFill>
                <a:schemeClr val="bg1"/>
              </a:solidFill>
              <a:latin typeface="proxima Nova"/>
              <a:ea typeface="Calibri"/>
              <a:cs typeface="Calibri"/>
            </a:endParaRPr>
          </a:p>
        </p:txBody>
      </p:sp>
      <p:pic>
        <p:nvPicPr>
          <p:cNvPr id="3" name="Picture 2" descr="A diagram of water cycle&#10;&#10;AI-generated content may be incorrect.">
            <a:extLst>
              <a:ext uri="{FF2B5EF4-FFF2-40B4-BE49-F238E27FC236}">
                <a16:creationId xmlns:a16="http://schemas.microsoft.com/office/drawing/2014/main" id="{911B33E5-1D4D-462E-69C3-8DE1C846FB04}"/>
              </a:ext>
            </a:extLst>
          </p:cNvPr>
          <p:cNvPicPr>
            <a:picLocks noChangeAspect="1"/>
          </p:cNvPicPr>
          <p:nvPr/>
        </p:nvPicPr>
        <p:blipFill>
          <a:blip r:embed="rId3"/>
          <a:stretch>
            <a:fillRect/>
          </a:stretch>
        </p:blipFill>
        <p:spPr>
          <a:xfrm>
            <a:off x="3494916" y="1339977"/>
            <a:ext cx="10961493" cy="8488372"/>
          </a:xfrm>
          <a:prstGeom prst="rect">
            <a:avLst/>
          </a:prstGeom>
        </p:spPr>
      </p:pic>
    </p:spTree>
    <p:extLst>
      <p:ext uri="{BB962C8B-B14F-4D97-AF65-F5344CB8AC3E}">
        <p14:creationId xmlns:p14="http://schemas.microsoft.com/office/powerpoint/2010/main" val="178454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76463" y="2438400"/>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412819" y="121124"/>
            <a:ext cx="18047365" cy="2123658"/>
          </a:xfrm>
          <a:prstGeom prst="rect">
            <a:avLst/>
          </a:prstGeom>
          <a:noFill/>
        </p:spPr>
        <p:txBody>
          <a:bodyPr wrap="square" rtlCol="0">
            <a:spAutoFit/>
          </a:bodyPr>
          <a:lstStyle/>
          <a:p>
            <a:r>
              <a:rPr lang="en-US" sz="6600" b="1">
                <a:solidFill>
                  <a:schemeClr val="bg1"/>
                </a:solidFill>
                <a:latin typeface="proxima Nova"/>
              </a:rPr>
              <a:t>How much water do we have in Arizona? Why?</a:t>
            </a:r>
          </a:p>
        </p:txBody>
      </p:sp>
      <p:grpSp>
        <p:nvGrpSpPr>
          <p:cNvPr id="26" name="Group 25">
            <a:extLst>
              <a:ext uri="{FF2B5EF4-FFF2-40B4-BE49-F238E27FC236}">
                <a16:creationId xmlns:a16="http://schemas.microsoft.com/office/drawing/2014/main" id="{F6D4BD6F-D53E-B223-6017-5C80AC498F42}"/>
              </a:ext>
            </a:extLst>
          </p:cNvPr>
          <p:cNvGrpSpPr/>
          <p:nvPr/>
        </p:nvGrpSpPr>
        <p:grpSpPr>
          <a:xfrm>
            <a:off x="10202779" y="2743202"/>
            <a:ext cx="7700212" cy="6905891"/>
            <a:chOff x="4697253" y="1236927"/>
            <a:chExt cx="10309213" cy="9050073"/>
          </a:xfrm>
        </p:grpSpPr>
        <p:pic>
          <p:nvPicPr>
            <p:cNvPr id="7" name="Picture 6">
              <a:extLst>
                <a:ext uri="{FF2B5EF4-FFF2-40B4-BE49-F238E27FC236}">
                  <a16:creationId xmlns:a16="http://schemas.microsoft.com/office/drawing/2014/main" id="{F4EEB893-E8E3-2F74-D179-663B5286535E}"/>
                </a:ext>
              </a:extLst>
            </p:cNvPr>
            <p:cNvPicPr>
              <a:picLocks noChangeAspect="1"/>
            </p:cNvPicPr>
            <p:nvPr/>
          </p:nvPicPr>
          <p:blipFill rotWithShape="1">
            <a:blip r:embed="rId3"/>
            <a:srcRect l="64127" t="12282" r="15965" b="56648"/>
            <a:stretch/>
          </p:blipFill>
          <p:spPr>
            <a:xfrm>
              <a:off x="4697253" y="1236927"/>
              <a:ext cx="10309213" cy="9050073"/>
            </a:xfrm>
            <a:prstGeom prst="rect">
              <a:avLst/>
            </a:prstGeom>
          </p:spPr>
        </p:pic>
        <p:cxnSp>
          <p:nvCxnSpPr>
            <p:cNvPr id="13" name="Straight Connector 12">
              <a:extLst>
                <a:ext uri="{FF2B5EF4-FFF2-40B4-BE49-F238E27FC236}">
                  <a16:creationId xmlns:a16="http://schemas.microsoft.com/office/drawing/2014/main" id="{F5CFEB16-C525-6CD7-F1B9-C08F40D2ED36}"/>
                </a:ext>
              </a:extLst>
            </p:cNvPr>
            <p:cNvCxnSpPr/>
            <p:nvPr/>
          </p:nvCxnSpPr>
          <p:spPr>
            <a:xfrm>
              <a:off x="7138737" y="1684421"/>
              <a:ext cx="6160168"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343AB1-1238-F5FD-8FEE-62A428A71D09}"/>
                </a:ext>
              </a:extLst>
            </p:cNvPr>
            <p:cNvCxnSpPr>
              <a:cxnSpLocks/>
            </p:cNvCxnSpPr>
            <p:nvPr/>
          </p:nvCxnSpPr>
          <p:spPr>
            <a:xfrm>
              <a:off x="13298905" y="1684421"/>
              <a:ext cx="0" cy="8602579"/>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3C94D0BF-9567-007C-1CD8-D0D49FE05265}"/>
                    </a:ext>
                  </a:extLst>
                </p14:cNvPr>
                <p14:cNvContentPartPr/>
                <p14:nvPr/>
              </p14:nvContentPartPr>
              <p14:xfrm>
                <a:off x="6176444" y="1732377"/>
                <a:ext cx="1027440" cy="1328400"/>
              </p14:xfrm>
            </p:contentPart>
          </mc:Choice>
          <mc:Fallback xmlns="">
            <p:pic>
              <p:nvPicPr>
                <p:cNvPr id="17" name="Ink 16">
                  <a:extLst>
                    <a:ext uri="{FF2B5EF4-FFF2-40B4-BE49-F238E27FC236}">
                      <a16:creationId xmlns:a16="http://schemas.microsoft.com/office/drawing/2014/main" id="{3C94D0BF-9567-007C-1CD8-D0D49FE05265}"/>
                    </a:ext>
                  </a:extLst>
                </p:cNvPr>
                <p:cNvPicPr/>
                <p:nvPr/>
              </p:nvPicPr>
              <p:blipFill>
                <a:blip r:embed="rId5"/>
                <a:stretch>
                  <a:fillRect/>
                </a:stretch>
              </p:blipFill>
              <p:spPr>
                <a:xfrm>
                  <a:off x="6164396" y="1720584"/>
                  <a:ext cx="1051054" cy="135151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62386116-32D3-1CD4-744C-9884F342E9CD}"/>
                    </a:ext>
                  </a:extLst>
                </p14:cNvPr>
                <p14:cNvContentPartPr/>
                <p14:nvPr/>
              </p14:nvContentPartPr>
              <p14:xfrm>
                <a:off x="6127844" y="3096057"/>
                <a:ext cx="411480" cy="2073240"/>
              </p14:xfrm>
            </p:contentPart>
          </mc:Choice>
          <mc:Fallback xmlns="">
            <p:pic>
              <p:nvPicPr>
                <p:cNvPr id="18" name="Ink 17">
                  <a:extLst>
                    <a:ext uri="{FF2B5EF4-FFF2-40B4-BE49-F238E27FC236}">
                      <a16:creationId xmlns:a16="http://schemas.microsoft.com/office/drawing/2014/main" id="{62386116-32D3-1CD4-744C-9884F342E9CD}"/>
                    </a:ext>
                  </a:extLst>
                </p:cNvPr>
                <p:cNvPicPr/>
                <p:nvPr/>
              </p:nvPicPr>
              <p:blipFill>
                <a:blip r:embed="rId7"/>
                <a:stretch>
                  <a:fillRect/>
                </a:stretch>
              </p:blipFill>
              <p:spPr>
                <a:xfrm>
                  <a:off x="6115812" y="3084264"/>
                  <a:ext cx="435062" cy="20963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BA9124B9-D09B-3EA8-B1EA-99248D1C6617}"/>
                    </a:ext>
                  </a:extLst>
                </p14:cNvPr>
                <p14:cNvContentPartPr/>
                <p14:nvPr/>
              </p14:nvContentPartPr>
              <p14:xfrm>
                <a:off x="6545084" y="5149497"/>
                <a:ext cx="463320" cy="923400"/>
              </p14:xfrm>
            </p:contentPart>
          </mc:Choice>
          <mc:Fallback xmlns="">
            <p:pic>
              <p:nvPicPr>
                <p:cNvPr id="20" name="Ink 19">
                  <a:extLst>
                    <a:ext uri="{FF2B5EF4-FFF2-40B4-BE49-F238E27FC236}">
                      <a16:creationId xmlns:a16="http://schemas.microsoft.com/office/drawing/2014/main" id="{BA9124B9-D09B-3EA8-B1EA-99248D1C6617}"/>
                    </a:ext>
                  </a:extLst>
                </p:cNvPr>
                <p:cNvPicPr/>
                <p:nvPr/>
              </p:nvPicPr>
              <p:blipFill>
                <a:blip r:embed="rId9"/>
                <a:stretch>
                  <a:fillRect/>
                </a:stretch>
              </p:blipFill>
              <p:spPr>
                <a:xfrm>
                  <a:off x="6533043" y="5137707"/>
                  <a:ext cx="486919" cy="94650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BE09D4A9-96A9-5C31-FA33-C43D3760D4F2}"/>
                    </a:ext>
                  </a:extLst>
                </p14:cNvPr>
                <p14:cNvContentPartPr/>
                <p14:nvPr/>
              </p14:nvContentPartPr>
              <p14:xfrm>
                <a:off x="6167084" y="6015297"/>
                <a:ext cx="530640" cy="2438280"/>
              </p14:xfrm>
            </p:contentPart>
          </mc:Choice>
          <mc:Fallback xmlns="">
            <p:pic>
              <p:nvPicPr>
                <p:cNvPr id="21" name="Ink 20">
                  <a:extLst>
                    <a:ext uri="{FF2B5EF4-FFF2-40B4-BE49-F238E27FC236}">
                      <a16:creationId xmlns:a16="http://schemas.microsoft.com/office/drawing/2014/main" id="{BE09D4A9-96A9-5C31-FA33-C43D3760D4F2}"/>
                    </a:ext>
                  </a:extLst>
                </p:cNvPr>
                <p:cNvPicPr/>
                <p:nvPr/>
              </p:nvPicPr>
              <p:blipFill>
                <a:blip r:embed="rId11"/>
                <a:stretch>
                  <a:fillRect/>
                </a:stretch>
              </p:blipFill>
              <p:spPr>
                <a:xfrm>
                  <a:off x="6155035" y="6003504"/>
                  <a:ext cx="554256" cy="2461394"/>
                </a:xfrm>
                <a:prstGeom prst="rect">
                  <a:avLst/>
                </a:prstGeom>
              </p:spPr>
            </p:pic>
          </mc:Fallback>
        </mc:AlternateContent>
        <p:cxnSp>
          <p:nvCxnSpPr>
            <p:cNvPr id="22" name="Straight Connector 21">
              <a:extLst>
                <a:ext uri="{FF2B5EF4-FFF2-40B4-BE49-F238E27FC236}">
                  <a16:creationId xmlns:a16="http://schemas.microsoft.com/office/drawing/2014/main" id="{366DBAEB-3A55-CE21-3714-0BDD6DFC8B35}"/>
                </a:ext>
              </a:extLst>
            </p:cNvPr>
            <p:cNvCxnSpPr>
              <a:cxnSpLocks/>
            </p:cNvCxnSpPr>
            <p:nvPr/>
          </p:nvCxnSpPr>
          <p:spPr>
            <a:xfrm>
              <a:off x="6127844" y="8493682"/>
              <a:ext cx="4684535" cy="1677013"/>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0476D5-6F12-BF0F-1D12-468B099F918E}"/>
                </a:ext>
              </a:extLst>
            </p:cNvPr>
            <p:cNvCxnSpPr>
              <a:cxnSpLocks/>
            </p:cNvCxnSpPr>
            <p:nvPr/>
          </p:nvCxnSpPr>
          <p:spPr>
            <a:xfrm>
              <a:off x="10812379" y="10162674"/>
              <a:ext cx="2486526"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gr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342744" y="3011190"/>
            <a:ext cx="9251200" cy="6740307"/>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5400" b="1" kern="0">
                <a:solidFill>
                  <a:srgbClr val="AB0520"/>
                </a:solidFill>
                <a:latin typeface="proxima Nova"/>
              </a:rPr>
              <a:t>Total land area of Arizona:</a:t>
            </a:r>
            <a:r>
              <a:rPr lang="en-US" sz="5400" b="1" kern="0">
                <a:solidFill>
                  <a:sysClr val="windowText" lastClr="000000"/>
                </a:solidFill>
                <a:latin typeface="proxima Nova"/>
              </a:rPr>
              <a:t> </a:t>
            </a:r>
          </a:p>
          <a:p>
            <a:pPr marL="1600200" lvl="2" indent="-685800">
              <a:buFont typeface="Arial" panose="020B0604020202020204" pitchFamily="34" charset="0"/>
              <a:buChar char="•"/>
            </a:pPr>
            <a:r>
              <a:rPr lang="en-US" sz="5400" b="1" kern="0">
                <a:solidFill>
                  <a:sysClr val="windowText" lastClr="000000"/>
                </a:solidFill>
                <a:latin typeface="proxima Nova"/>
              </a:rPr>
              <a:t>113,990 square miles</a:t>
            </a:r>
          </a:p>
          <a:p>
            <a:pPr marL="685800" indent="-685800">
              <a:buFont typeface="Arial" panose="020B0604020202020204" pitchFamily="34" charset="0"/>
              <a:buChar char="•"/>
            </a:pPr>
            <a:endParaRPr lang="en-US" sz="5400" b="1" kern="0">
              <a:solidFill>
                <a:sysClr val="windowText" lastClr="000000"/>
              </a:solidFill>
              <a:latin typeface="proxima Nova"/>
            </a:endParaRPr>
          </a:p>
          <a:p>
            <a:r>
              <a:rPr lang="en-US" sz="5400" b="1" kern="0">
                <a:solidFill>
                  <a:srgbClr val="AB0520"/>
                </a:solidFill>
                <a:latin typeface="proxima Nova"/>
              </a:rPr>
              <a:t>Total water area of Arizona:</a:t>
            </a:r>
          </a:p>
          <a:p>
            <a:pPr marL="1771650" lvl="2" indent="-857250">
              <a:buFont typeface="Arial" panose="020B0604020202020204" pitchFamily="34" charset="0"/>
              <a:buChar char="•"/>
            </a:pPr>
            <a:r>
              <a:rPr lang="en-US" sz="5400" b="1" kern="0">
                <a:solidFill>
                  <a:sysClr val="windowText" lastClr="000000"/>
                </a:solidFill>
                <a:latin typeface="proxima Nova"/>
              </a:rPr>
              <a:t>0.3%</a:t>
            </a:r>
          </a:p>
          <a:p>
            <a:endParaRPr lang="en-US" sz="5400" b="1" kern="0">
              <a:solidFill>
                <a:sysClr val="windowText" lastClr="000000"/>
              </a:solidFill>
              <a:latin typeface="proxima Nova"/>
            </a:endParaRPr>
          </a:p>
        </p:txBody>
      </p:sp>
      <p:sp>
        <p:nvSpPr>
          <p:cNvPr id="29" name="TextBox 28">
            <a:extLst>
              <a:ext uri="{FF2B5EF4-FFF2-40B4-BE49-F238E27FC236}">
                <a16:creationId xmlns:a16="http://schemas.microsoft.com/office/drawing/2014/main" id="{EB914E09-6488-2786-8388-A8B077BBD4E8}"/>
              </a:ext>
            </a:extLst>
          </p:cNvPr>
          <p:cNvSpPr txBox="1"/>
          <p:nvPr/>
        </p:nvSpPr>
        <p:spPr>
          <a:xfrm>
            <a:off x="12271153" y="9704211"/>
            <a:ext cx="4508203" cy="461665"/>
          </a:xfrm>
          <a:prstGeom prst="rect">
            <a:avLst/>
          </a:prstGeom>
          <a:noFill/>
        </p:spPr>
        <p:txBody>
          <a:bodyPr wrap="square" rtlCol="0">
            <a:spAutoFit/>
          </a:bodyPr>
          <a:lstStyle/>
          <a:p>
            <a:r>
              <a:rPr lang="en-US" sz="2400" b="1"/>
              <a:t>Aquifers = </a:t>
            </a:r>
          </a:p>
        </p:txBody>
      </p:sp>
      <p:sp>
        <p:nvSpPr>
          <p:cNvPr id="30" name="Rectangle 29">
            <a:extLst>
              <a:ext uri="{FF2B5EF4-FFF2-40B4-BE49-F238E27FC236}">
                <a16:creationId xmlns:a16="http://schemas.microsoft.com/office/drawing/2014/main" id="{8F9E0730-7FEC-64DF-B0CA-B78C7E057432}"/>
              </a:ext>
            </a:extLst>
          </p:cNvPr>
          <p:cNvSpPr/>
          <p:nvPr/>
        </p:nvSpPr>
        <p:spPr>
          <a:xfrm>
            <a:off x="13823556" y="9791866"/>
            <a:ext cx="458658" cy="28635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95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6" name="Text Box 4">
            <a:extLst>
              <a:ext uri="{FF2B5EF4-FFF2-40B4-BE49-F238E27FC236}">
                <a16:creationId xmlns:a16="http://schemas.microsoft.com/office/drawing/2014/main" id="{87113CAF-E735-B23C-6318-28A9A7AEC1EF}"/>
              </a:ext>
            </a:extLst>
          </p:cNvPr>
          <p:cNvSpPr txBox="1">
            <a:spLocks noChangeArrowheads="1"/>
          </p:cNvSpPr>
          <p:nvPr/>
        </p:nvSpPr>
        <p:spPr bwMode="auto">
          <a:xfrm>
            <a:off x="255181" y="381118"/>
            <a:ext cx="6868633" cy="9387185"/>
          </a:xfrm>
          <a:prstGeom prst="rect">
            <a:avLst/>
          </a:prstGeom>
          <a:noFill/>
          <a:ln w="9525">
            <a:noFill/>
            <a:miter lim="800000"/>
            <a:headEnd/>
            <a:tailEnd/>
          </a:ln>
        </p:spPr>
        <p:txBody>
          <a:bodyPr wrap="square" lIns="91440" tIns="45720" rIns="91440" bIns="4572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6600" b="1" kern="0" dirty="0">
                <a:solidFill>
                  <a:schemeClr val="bg1"/>
                </a:solidFill>
                <a:latin typeface="proxima Nova"/>
              </a:rPr>
              <a:t>Investigative Questions:</a:t>
            </a:r>
          </a:p>
          <a:p>
            <a:pPr algn="ctr"/>
            <a:endParaRPr lang="en-US" sz="1600" b="1" kern="0" dirty="0">
              <a:solidFill>
                <a:schemeClr val="bg1"/>
              </a:solidFill>
              <a:latin typeface="proxima Nova"/>
            </a:endParaRPr>
          </a:p>
          <a:p>
            <a:pPr algn="ctr"/>
            <a:endParaRPr lang="en-US" sz="1600" b="1" kern="0" dirty="0">
              <a:solidFill>
                <a:schemeClr val="bg1"/>
              </a:solidFill>
              <a:latin typeface="proxima Nova"/>
            </a:endParaRPr>
          </a:p>
          <a:p>
            <a:pPr marL="685800" indent="-685800">
              <a:buFont typeface="Arial" panose="020B0604020202020204" pitchFamily="34" charset="0"/>
              <a:buChar char="•"/>
            </a:pPr>
            <a:r>
              <a:rPr lang="en-US" sz="4400" kern="0" dirty="0">
                <a:solidFill>
                  <a:schemeClr val="bg1"/>
                </a:solidFill>
                <a:latin typeface="proxima Nova"/>
              </a:rPr>
              <a:t>How does water move through our local water cycle?</a:t>
            </a:r>
          </a:p>
          <a:p>
            <a:endParaRPr lang="en-US" sz="4400" kern="0" dirty="0">
              <a:solidFill>
                <a:schemeClr val="bg1"/>
              </a:solidFill>
              <a:latin typeface="proxima Nova"/>
            </a:endParaRPr>
          </a:p>
          <a:p>
            <a:pPr marL="685800" indent="-685800">
              <a:buFont typeface="Arial" panose="020B0604020202020204" pitchFamily="34" charset="0"/>
              <a:buChar char="•"/>
            </a:pPr>
            <a:r>
              <a:rPr lang="en-US" sz="4400" kern="0" dirty="0">
                <a:solidFill>
                  <a:schemeClr val="bg1"/>
                </a:solidFill>
                <a:latin typeface="proxima Nova"/>
              </a:rPr>
              <a:t>Are you a part of our water cycle ?</a:t>
            </a:r>
          </a:p>
          <a:p>
            <a:pPr marL="1600200" lvl="2" indent="-685800">
              <a:buFont typeface="Wingdings" panose="05000000000000000000" pitchFamily="2" charset="2"/>
              <a:buChar char="Ø"/>
            </a:pPr>
            <a:r>
              <a:rPr lang="en-US" sz="4400" kern="0" dirty="0">
                <a:solidFill>
                  <a:schemeClr val="bg1"/>
                </a:solidFill>
                <a:latin typeface="proxima Nova"/>
              </a:rPr>
              <a:t>Does water move in and out of your body?</a:t>
            </a:r>
          </a:p>
          <a:p>
            <a:pPr lvl="2"/>
            <a:endParaRPr lang="en-US" sz="4800" b="1" kern="0">
              <a:solidFill>
                <a:srgbClr val="002776"/>
              </a:solidFill>
              <a:latin typeface="proxima Nova"/>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Different scenes with desert forest landscape with animals and plants">
            <a:extLst>
              <a:ext uri="{FF2B5EF4-FFF2-40B4-BE49-F238E27FC236}">
                <a16:creationId xmlns:a16="http://schemas.microsoft.com/office/drawing/2014/main" id="{3BD1B09D-E356-A083-5284-7B91CE87A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3" b="27953"/>
          <a:stretch/>
        </p:blipFill>
        <p:spPr bwMode="auto">
          <a:xfrm>
            <a:off x="7569167" y="2676751"/>
            <a:ext cx="10463652" cy="540676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10;p50">
            <a:extLst>
              <a:ext uri="{FF2B5EF4-FFF2-40B4-BE49-F238E27FC236}">
                <a16:creationId xmlns:a16="http://schemas.microsoft.com/office/drawing/2014/main" id="{7D02B9F8-61D3-4496-FC60-CD2D4A20EF4A}"/>
              </a:ext>
            </a:extLst>
          </p:cNvPr>
          <p:cNvSpPr txBox="1">
            <a:spLocks/>
          </p:cNvSpPr>
          <p:nvPr/>
        </p:nvSpPr>
        <p:spPr>
          <a:xfrm>
            <a:off x="8230175" y="975444"/>
            <a:ext cx="9141636" cy="1008000"/>
          </a:xfrm>
          <a:prstGeom prst="rect">
            <a:avLst/>
          </a:prstGeom>
          <a:noFill/>
          <a:ln>
            <a:noFill/>
          </a:ln>
        </p:spPr>
        <p:txBody>
          <a:bodyPr spcFirstLastPara="1" wrap="square" lIns="0" tIns="12700" rIns="0" bIns="0" anchor="t" anchorCtr="0">
            <a:noAutofit/>
          </a:bodyPr>
          <a:lstStyle>
            <a:lvl1pPr eaLnBrk="1" hangingPunct="1">
              <a:defRPr>
                <a:latin typeface="+mj-lt"/>
                <a:ea typeface="+mj-ea"/>
                <a:cs typeface="+mj-cs"/>
              </a:defRPr>
            </a:lvl1pPr>
          </a:lstStyle>
          <a:p>
            <a:pPr algn="l" rtl="0">
              <a:lnSpc>
                <a:spcPct val="75000"/>
              </a:lnSpc>
              <a:buSzPts val="600"/>
            </a:pPr>
            <a:r>
              <a:rPr lang="en-US" sz="7200" b="1" kern="0">
                <a:solidFill>
                  <a:schemeClr val="accent6"/>
                </a:solidFill>
                <a:latin typeface="proxima Nova"/>
                <a:ea typeface="Calibri"/>
                <a:cs typeface="Calibri"/>
                <a:sym typeface="Calibri"/>
              </a:rPr>
              <a:t>We live in a desert!</a:t>
            </a:r>
          </a:p>
        </p:txBody>
      </p:sp>
    </p:spTree>
    <p:extLst>
      <p:ext uri="{BB962C8B-B14F-4D97-AF65-F5344CB8AC3E}">
        <p14:creationId xmlns:p14="http://schemas.microsoft.com/office/powerpoint/2010/main" val="10443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018672" y="1630553"/>
            <a:ext cx="16250653" cy="1343025"/>
          </a:xfrm>
          <a:prstGeom prst="rect">
            <a:avLst/>
          </a:prstGeom>
        </p:spPr>
        <p:txBody>
          <a:bodyPr>
            <a:noAutofit/>
          </a:bodyPr>
          <a:lstStyle>
            <a:lvl1pPr eaLnBrk="1" hangingPunct="1">
              <a:defRPr>
                <a:latin typeface="+mj-lt"/>
                <a:ea typeface="+mj-ea"/>
                <a:cs typeface="+mj-cs"/>
              </a:defRPr>
            </a:lvl1pPr>
          </a:lstStyle>
          <a:p>
            <a:pPr algn="ctr"/>
            <a:r>
              <a:rPr lang="en-US" sz="7200" b="1" kern="0">
                <a:solidFill>
                  <a:schemeClr val="bg1"/>
                </a:solidFill>
                <a:latin typeface="proxima Nova"/>
              </a:rPr>
              <a:t>What is </a:t>
            </a:r>
            <a:r>
              <a:rPr lang="en-US" sz="7200" b="1" u="sng" kern="0">
                <a:solidFill>
                  <a:schemeClr val="bg1"/>
                </a:solidFill>
                <a:latin typeface="proxima Nova"/>
              </a:rPr>
              <a:t>climate</a:t>
            </a:r>
            <a:r>
              <a:rPr lang="en-US" sz="7200" b="1" kern="0">
                <a:solidFill>
                  <a:schemeClr val="bg1"/>
                </a:solidFill>
                <a:latin typeface="proxima Nova"/>
              </a:rPr>
              <a:t>? </a:t>
            </a:r>
          </a:p>
          <a:p>
            <a:pPr algn="ctr"/>
            <a:r>
              <a:rPr lang="en-US" sz="7200" b="1" kern="0">
                <a:solidFill>
                  <a:schemeClr val="bg1"/>
                </a:solidFill>
                <a:latin typeface="proxima Nova"/>
              </a:rPr>
              <a:t>Is climate the same as </a:t>
            </a:r>
            <a:r>
              <a:rPr lang="en-US" sz="7200" b="1" u="sng" kern="0">
                <a:solidFill>
                  <a:schemeClr val="bg1"/>
                </a:solidFill>
                <a:latin typeface="proxima Nova"/>
              </a:rPr>
              <a:t>weather</a:t>
            </a:r>
            <a:r>
              <a:rPr lang="en-US" sz="7200" b="1" kern="0">
                <a:solidFill>
                  <a:schemeClr val="bg1"/>
                </a:solidFill>
                <a:latin typeface="proxima Nova"/>
              </a:rPr>
              <a:t>?</a:t>
            </a:r>
          </a:p>
        </p:txBody>
      </p:sp>
      <p:sp>
        <p:nvSpPr>
          <p:cNvPr id="2" name="Title 3">
            <a:extLst>
              <a:ext uri="{FF2B5EF4-FFF2-40B4-BE49-F238E27FC236}">
                <a16:creationId xmlns:a16="http://schemas.microsoft.com/office/drawing/2014/main" id="{E32B10E9-F976-F5A0-DAF1-F93279C8CDC0}"/>
              </a:ext>
            </a:extLst>
          </p:cNvPr>
          <p:cNvSpPr txBox="1">
            <a:spLocks/>
          </p:cNvSpPr>
          <p:nvPr/>
        </p:nvSpPr>
        <p:spPr>
          <a:xfrm>
            <a:off x="2638926" y="4607089"/>
            <a:ext cx="14630399"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4800" b="1" kern="0">
                <a:solidFill>
                  <a:srgbClr val="002776"/>
                </a:solidFill>
                <a:latin typeface="proxima Nova"/>
              </a:rPr>
              <a:t>Weather: </a:t>
            </a:r>
            <a:r>
              <a:rPr lang="en-US" sz="4800" kern="0">
                <a:solidFill>
                  <a:schemeClr val="bg1"/>
                </a:solidFill>
                <a:latin typeface="proxima Nova"/>
              </a:rPr>
              <a:t>what happens day to day (temp, clouds, precipitation)</a:t>
            </a:r>
          </a:p>
        </p:txBody>
      </p:sp>
      <p:sp>
        <p:nvSpPr>
          <p:cNvPr id="3" name="Title 3">
            <a:extLst>
              <a:ext uri="{FF2B5EF4-FFF2-40B4-BE49-F238E27FC236}">
                <a16:creationId xmlns:a16="http://schemas.microsoft.com/office/drawing/2014/main" id="{8B5B4EBB-4EDA-95D7-4138-0946B4CF548E}"/>
              </a:ext>
            </a:extLst>
          </p:cNvPr>
          <p:cNvSpPr txBox="1">
            <a:spLocks/>
          </p:cNvSpPr>
          <p:nvPr/>
        </p:nvSpPr>
        <p:spPr>
          <a:xfrm>
            <a:off x="2638926" y="6303050"/>
            <a:ext cx="13373706"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4800" b="1" kern="0">
                <a:solidFill>
                  <a:srgbClr val="002776"/>
                </a:solidFill>
                <a:latin typeface="proxima Nova"/>
              </a:rPr>
              <a:t>Climate</a:t>
            </a:r>
            <a:r>
              <a:rPr lang="en-US" sz="4800" kern="0">
                <a:solidFill>
                  <a:srgbClr val="002776"/>
                </a:solidFill>
                <a:latin typeface="proxima Nova"/>
              </a:rPr>
              <a:t>: </a:t>
            </a:r>
            <a:r>
              <a:rPr lang="en-US" sz="4800" kern="0">
                <a:solidFill>
                  <a:schemeClr val="bg1"/>
                </a:solidFill>
                <a:latin typeface="proxima Nova"/>
              </a:rPr>
              <a:t>is average measurements over several years</a:t>
            </a:r>
          </a:p>
        </p:txBody>
      </p:sp>
      <p:sp>
        <p:nvSpPr>
          <p:cNvPr id="7" name="Title 3">
            <a:extLst>
              <a:ext uri="{FF2B5EF4-FFF2-40B4-BE49-F238E27FC236}">
                <a16:creationId xmlns:a16="http://schemas.microsoft.com/office/drawing/2014/main" id="{5D6EA7F9-B99C-364B-5214-2755EB8E0F41}"/>
              </a:ext>
            </a:extLst>
          </p:cNvPr>
          <p:cNvSpPr txBox="1">
            <a:spLocks/>
          </p:cNvSpPr>
          <p:nvPr/>
        </p:nvSpPr>
        <p:spPr>
          <a:xfrm>
            <a:off x="2638927" y="7999011"/>
            <a:ext cx="13373706"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4800" b="1" kern="0">
                <a:solidFill>
                  <a:srgbClr val="002776"/>
                </a:solidFill>
                <a:latin typeface="proxima Nova"/>
              </a:rPr>
              <a:t>Climate</a:t>
            </a:r>
            <a:r>
              <a:rPr lang="en-US" sz="4800" kern="0">
                <a:solidFill>
                  <a:srgbClr val="C00000"/>
                </a:solidFill>
                <a:latin typeface="proxima Nova"/>
              </a:rPr>
              <a:t> </a:t>
            </a:r>
            <a:r>
              <a:rPr lang="en-US" sz="4800" kern="0">
                <a:solidFill>
                  <a:schemeClr val="bg1"/>
                </a:solidFill>
                <a:latin typeface="proxima Nova"/>
              </a:rPr>
              <a:t>is what you expect, and </a:t>
            </a:r>
            <a:r>
              <a:rPr lang="en-US" sz="4800" b="1" kern="0">
                <a:solidFill>
                  <a:srgbClr val="002776"/>
                </a:solidFill>
                <a:latin typeface="proxima Nova"/>
              </a:rPr>
              <a:t>weather</a:t>
            </a:r>
            <a:r>
              <a:rPr lang="en-US" sz="4800" kern="0">
                <a:solidFill>
                  <a:schemeClr val="bg1"/>
                </a:solidFill>
                <a:latin typeface="proxima Nova"/>
              </a:rPr>
              <a:t> is what you get</a:t>
            </a:r>
          </a:p>
        </p:txBody>
      </p:sp>
      <p:pic>
        <p:nvPicPr>
          <p:cNvPr id="9" name="Picture 8" descr="A sun and cloud with black background&#10;&#10;Description automatically generated">
            <a:extLst>
              <a:ext uri="{FF2B5EF4-FFF2-40B4-BE49-F238E27FC236}">
                <a16:creationId xmlns:a16="http://schemas.microsoft.com/office/drawing/2014/main" id="{27309A12-D60A-1A44-8D09-B4F7AB687E0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5645" y="121750"/>
            <a:ext cx="2702722" cy="2498892"/>
          </a:xfrm>
          <a:prstGeom prst="rect">
            <a:avLst/>
          </a:prstGeom>
        </p:spPr>
      </p:pic>
      <p:pic>
        <p:nvPicPr>
          <p:cNvPr id="11" name="Picture 10" descr="A cartoon of clouds and lightning&#10;&#10;Description automatically generated">
            <a:extLst>
              <a:ext uri="{FF2B5EF4-FFF2-40B4-BE49-F238E27FC236}">
                <a16:creationId xmlns:a16="http://schemas.microsoft.com/office/drawing/2014/main" id="{27D20148-5C49-8B3F-E76E-0FF0870CF44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332383" y="395906"/>
            <a:ext cx="2936943" cy="2224736"/>
          </a:xfrm>
          <a:prstGeom prst="rect">
            <a:avLst/>
          </a:prstGeom>
        </p:spPr>
      </p:pic>
    </p:spTree>
    <p:extLst>
      <p:ext uri="{BB962C8B-B14F-4D97-AF65-F5344CB8AC3E}">
        <p14:creationId xmlns:p14="http://schemas.microsoft.com/office/powerpoint/2010/main" val="34779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997598" y="1727180"/>
            <a:ext cx="16250653" cy="2917345"/>
          </a:xfrm>
          <a:prstGeom prst="rect">
            <a:avLst/>
          </a:prstGeom>
        </p:spPr>
        <p:txBody>
          <a:bodyPr>
            <a:noAutofit/>
          </a:bodyPr>
          <a:lstStyle>
            <a:lvl1pPr eaLnBrk="1" hangingPunct="1">
              <a:defRPr>
                <a:latin typeface="+mj-lt"/>
                <a:ea typeface="+mj-ea"/>
                <a:cs typeface="+mj-cs"/>
              </a:defRPr>
            </a:lvl1pPr>
          </a:lstStyle>
          <a:p>
            <a:pPr algn="ctr"/>
            <a:r>
              <a:rPr lang="en-US" sz="7200" b="1" kern="0">
                <a:solidFill>
                  <a:srgbClr val="0C234B"/>
                </a:solidFill>
                <a:latin typeface="proxima Nova"/>
              </a:rPr>
              <a:t>What is</a:t>
            </a:r>
          </a:p>
          <a:p>
            <a:pPr algn="ctr"/>
            <a:r>
              <a:rPr lang="en-US" sz="7200" b="1" kern="0">
                <a:solidFill>
                  <a:srgbClr val="0C234B"/>
                </a:solidFill>
                <a:latin typeface="proxima Nova"/>
              </a:rPr>
              <a:t> </a:t>
            </a:r>
            <a:r>
              <a:rPr lang="en-US" sz="7200" b="1" u="sng" kern="0">
                <a:solidFill>
                  <a:schemeClr val="bg1"/>
                </a:solidFill>
                <a:latin typeface="proxima Nova"/>
              </a:rPr>
              <a:t>evapotranspiration</a:t>
            </a:r>
            <a:r>
              <a:rPr lang="en-US" sz="7200" b="1" kern="0">
                <a:solidFill>
                  <a:schemeClr val="bg1"/>
                </a:solidFill>
                <a:latin typeface="proxima Nova"/>
              </a:rPr>
              <a:t>?</a:t>
            </a:r>
          </a:p>
        </p:txBody>
      </p:sp>
      <p:sp>
        <p:nvSpPr>
          <p:cNvPr id="4" name="Text Box 4">
            <a:extLst>
              <a:ext uri="{FF2B5EF4-FFF2-40B4-BE49-F238E27FC236}">
                <a16:creationId xmlns:a16="http://schemas.microsoft.com/office/drawing/2014/main" id="{E5D8ED29-15D9-7F12-8EEA-88DD86663DA5}"/>
              </a:ext>
            </a:extLst>
          </p:cNvPr>
          <p:cNvSpPr txBox="1">
            <a:spLocks noChangeArrowheads="1"/>
          </p:cNvSpPr>
          <p:nvPr/>
        </p:nvSpPr>
        <p:spPr bwMode="auto">
          <a:xfrm>
            <a:off x="680484" y="5491843"/>
            <a:ext cx="17040206" cy="341632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857250" indent="-857250">
              <a:buFont typeface="Arial" panose="020B0604020202020204" pitchFamily="34" charset="0"/>
              <a:buChar char="•"/>
            </a:pPr>
            <a:r>
              <a:rPr lang="en-US" sz="5400" kern="0">
                <a:solidFill>
                  <a:schemeClr val="bg1"/>
                </a:solidFill>
                <a:latin typeface="proxima Nova"/>
              </a:rPr>
              <a:t>What is </a:t>
            </a:r>
            <a:r>
              <a:rPr lang="en-US" sz="5400" kern="0">
                <a:solidFill>
                  <a:srgbClr val="0C234B"/>
                </a:solidFill>
                <a:latin typeface="proxima Nova"/>
              </a:rPr>
              <a:t>evaporation</a:t>
            </a:r>
            <a:r>
              <a:rPr lang="en-US" sz="5400" kern="0">
                <a:solidFill>
                  <a:schemeClr val="bg1"/>
                </a:solidFill>
                <a:latin typeface="proxima Nova"/>
              </a:rPr>
              <a:t>?</a:t>
            </a:r>
          </a:p>
          <a:p>
            <a:pPr marL="857250" indent="-857250">
              <a:buFont typeface="Arial" panose="020B0604020202020204" pitchFamily="34" charset="0"/>
              <a:buChar char="•"/>
            </a:pPr>
            <a:r>
              <a:rPr lang="en-US" sz="5400" kern="0">
                <a:solidFill>
                  <a:schemeClr val="bg1"/>
                </a:solidFill>
                <a:latin typeface="proxima Nova"/>
              </a:rPr>
              <a:t>What is </a:t>
            </a:r>
            <a:r>
              <a:rPr lang="en-US" sz="5400" kern="0">
                <a:solidFill>
                  <a:srgbClr val="0C234B"/>
                </a:solidFill>
                <a:latin typeface="proxima Nova"/>
              </a:rPr>
              <a:t>transpiration</a:t>
            </a:r>
            <a:r>
              <a:rPr lang="en-US" sz="5400" kern="0">
                <a:solidFill>
                  <a:schemeClr val="bg1"/>
                </a:solidFill>
                <a:latin typeface="proxima Nova"/>
              </a:rPr>
              <a:t>?</a:t>
            </a:r>
          </a:p>
          <a:p>
            <a:pPr marL="857250" indent="-857250">
              <a:buFont typeface="Arial" panose="020B0604020202020204" pitchFamily="34" charset="0"/>
              <a:buChar char="•"/>
            </a:pPr>
            <a:r>
              <a:rPr lang="en-US" sz="5400" kern="0">
                <a:solidFill>
                  <a:schemeClr val="bg1"/>
                </a:solidFill>
                <a:latin typeface="proxima Nova"/>
              </a:rPr>
              <a:t>What </a:t>
            </a:r>
            <a:r>
              <a:rPr lang="en-US" sz="5400" kern="0">
                <a:solidFill>
                  <a:srgbClr val="0C234B"/>
                </a:solidFill>
                <a:latin typeface="proxima Nova"/>
              </a:rPr>
              <a:t>form</a:t>
            </a:r>
            <a:r>
              <a:rPr lang="en-US" sz="5400" kern="0">
                <a:solidFill>
                  <a:schemeClr val="bg1"/>
                </a:solidFill>
                <a:latin typeface="proxima Nova"/>
              </a:rPr>
              <a:t> is water changing from and into during each process?</a:t>
            </a:r>
          </a:p>
        </p:txBody>
      </p:sp>
      <p:pic>
        <p:nvPicPr>
          <p:cNvPr id="8" name="Picture 7" descr="A diagram of water evaporation&#10;&#10;Description automatically generated">
            <a:extLst>
              <a:ext uri="{FF2B5EF4-FFF2-40B4-BE49-F238E27FC236}">
                <a16:creationId xmlns:a16="http://schemas.microsoft.com/office/drawing/2014/main" id="{BD7B49B7-9E77-8615-A1EE-40AEA42EB73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67" r="27035" b="28682"/>
          <a:stretch/>
        </p:blipFill>
        <p:spPr>
          <a:xfrm>
            <a:off x="11713029" y="347072"/>
            <a:ext cx="5894487" cy="6645746"/>
          </a:xfrm>
          <a:prstGeom prst="rect">
            <a:avLst/>
          </a:prstGeom>
        </p:spPr>
      </p:pic>
      <p:sp>
        <p:nvSpPr>
          <p:cNvPr id="10" name="TextBox 9">
            <a:extLst>
              <a:ext uri="{FF2B5EF4-FFF2-40B4-BE49-F238E27FC236}">
                <a16:creationId xmlns:a16="http://schemas.microsoft.com/office/drawing/2014/main" id="{E769318F-02ED-D040-C657-6C2A2622E98A}"/>
              </a:ext>
            </a:extLst>
          </p:cNvPr>
          <p:cNvSpPr txBox="1"/>
          <p:nvPr/>
        </p:nvSpPr>
        <p:spPr>
          <a:xfrm>
            <a:off x="4236578" y="10287000"/>
            <a:ext cx="9814843" cy="230832"/>
          </a:xfrm>
          <a:prstGeom prst="rect">
            <a:avLst/>
          </a:prstGeom>
          <a:noFill/>
        </p:spPr>
        <p:txBody>
          <a:bodyPr wrap="square" rtlCol="0">
            <a:spAutoFit/>
          </a:bodyPr>
          <a:lstStyle/>
          <a:p>
            <a:r>
              <a:rPr lang="en-US" sz="900">
                <a:hlinkClick r:id="rId4" tooltip="https://www.flickr.com/photos/sgendera/8058464569/"/>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71394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2B87633-5FFB-3D4F-8F8F-BEF363896C0D}"/>
              </a:ext>
            </a:extLst>
          </p:cNvPr>
          <p:cNvGraphicFramePr>
            <a:graphicFrameLocks/>
          </p:cNvGraphicFramePr>
          <p:nvPr/>
        </p:nvGraphicFramePr>
        <p:xfrm>
          <a:off x="912488" y="645927"/>
          <a:ext cx="16463024" cy="8995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8382546"/>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4d7d43ae0fdd140173e2d4a938e6b87d">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ccb5a3bd7d157141475f1a378a76935d"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D524639-CD2A-45B5-B51C-AE68F54E262F}">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657059-A08C-42E7-9922-8D76174F1D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6958</TotalTime>
  <Words>2816</Words>
  <Application>Microsoft Office PowerPoint</Application>
  <PresentationFormat>Custom</PresentationFormat>
  <Paragraphs>210</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Arial</vt:lpstr>
      <vt:lpstr>Arial,Sans-Serif</vt:lpstr>
      <vt:lpstr>Calibri</vt:lpstr>
      <vt:lpstr>Google Sans</vt:lpstr>
      <vt:lpstr>proxima Nova</vt:lpstr>
      <vt:lpstr>Roboto</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97</cp:revision>
  <dcterms:created xsi:type="dcterms:W3CDTF">2021-02-11T20:10:20Z</dcterms:created>
  <dcterms:modified xsi:type="dcterms:W3CDTF">2026-01-21T15:52:08Z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