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31"/>
  </p:notesMasterIdLst>
  <p:sldIdLst>
    <p:sldId id="459" r:id="rId5"/>
    <p:sldId id="462" r:id="rId6"/>
    <p:sldId id="460" r:id="rId7"/>
    <p:sldId id="461" r:id="rId8"/>
    <p:sldId id="465" r:id="rId9"/>
    <p:sldId id="463" r:id="rId10"/>
    <p:sldId id="464" r:id="rId11"/>
    <p:sldId id="466" r:id="rId12"/>
    <p:sldId id="467" r:id="rId13"/>
    <p:sldId id="320" r:id="rId14"/>
    <p:sldId id="338" r:id="rId15"/>
    <p:sldId id="324" r:id="rId16"/>
    <p:sldId id="293" r:id="rId17"/>
    <p:sldId id="341" r:id="rId18"/>
    <p:sldId id="342" r:id="rId19"/>
    <p:sldId id="382" r:id="rId20"/>
    <p:sldId id="310" r:id="rId21"/>
    <p:sldId id="352" r:id="rId22"/>
    <p:sldId id="376" r:id="rId23"/>
    <p:sldId id="340" r:id="rId24"/>
    <p:sldId id="343" r:id="rId25"/>
    <p:sldId id="344" r:id="rId26"/>
    <p:sldId id="357" r:id="rId27"/>
    <p:sldId id="468" r:id="rId28"/>
    <p:sldId id="335" r:id="rId29"/>
    <p:sldId id="348" r:id="rId30"/>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59"/>
            <p14:sldId id="462"/>
            <p14:sldId id="460"/>
            <p14:sldId id="461"/>
            <p14:sldId id="465"/>
            <p14:sldId id="463"/>
            <p14:sldId id="464"/>
            <p14:sldId id="466"/>
            <p14:sldId id="467"/>
            <p14:sldId id="320"/>
            <p14:sldId id="338"/>
            <p14:sldId id="324"/>
            <p14:sldId id="293"/>
            <p14:sldId id="341"/>
            <p14:sldId id="342"/>
            <p14:sldId id="382"/>
            <p14:sldId id="310"/>
            <p14:sldId id="352"/>
            <p14:sldId id="376"/>
            <p14:sldId id="340"/>
            <p14:sldId id="343"/>
            <p14:sldId id="344"/>
            <p14:sldId id="357"/>
            <p14:sldId id="468"/>
            <p14:sldId id="335"/>
            <p14:sldId id="348"/>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50E5627F-8BEC-9F5F-6971-DACD0374D549}" name="Cavalli, Lorie - (lcavalli)" initials="C(" userId="S::lcavalli@arizona.edu::4d6118bf-e094-441b-a815-691a90ae3384"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5B"/>
    <a:srgbClr val="002776"/>
    <a:srgbClr val="0C234B"/>
    <a:srgbClr val="5C0101"/>
    <a:srgbClr val="C20404"/>
    <a:srgbClr val="A10303"/>
    <a:srgbClr val="8A0101"/>
    <a:srgbClr val="590303"/>
    <a:srgbClr val="D6FFC5"/>
    <a:srgbClr val="9DBE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08" autoAdjust="0"/>
  </p:normalViewPr>
  <p:slideViewPr>
    <p:cSldViewPr snapToGrid="0">
      <p:cViewPr varScale="1">
        <p:scale>
          <a:sx n="57" d="100"/>
          <a:sy n="57" d="100"/>
        </p:scale>
        <p:origin x="756" y="90"/>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1/21/2026</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sgs.gov/special-topic/water-science-school/science/aquifers-and-groundwate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usgs.gov/special-topics/water-science-school/science/water-qa-why-are-wetlands-and-aquatic-habita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6DB7-7CBA-0450-A6BC-C4FFD5BB9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11771-01FD-C27E-6FDF-432FFBF653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D438D-65B3-578D-4A4D-86BDCBD19342}"/>
              </a:ext>
            </a:extLst>
          </p:cNvPr>
          <p:cNvSpPr>
            <a:spLocks noGrp="1"/>
          </p:cNvSpPr>
          <p:nvPr>
            <p:ph type="body" idx="1"/>
          </p:nvPr>
        </p:nvSpPr>
        <p:spPr/>
        <p:txBody>
          <a:bodyPr/>
          <a:lstStyle/>
          <a:p>
            <a:r>
              <a:rPr lang="en-US"/>
              <a:t>Xeriscape: Derived from </a:t>
            </a:r>
            <a:r>
              <a:rPr lang="en-US" i="1" err="1"/>
              <a:t>xeros</a:t>
            </a:r>
            <a:r>
              <a:rPr lang="en-US" i="1"/>
              <a:t>,</a:t>
            </a:r>
            <a:r>
              <a:rPr lang="en-US"/>
              <a:t> Greek for “dry” plus scape, a scene (</a:t>
            </a:r>
            <a:r>
              <a:rPr lang="en-US" err="1"/>
              <a:t>Prounced</a:t>
            </a:r>
            <a:r>
              <a:rPr lang="en-US"/>
              <a:t> Zeer-a-scape) = Dry Landscapes</a:t>
            </a:r>
          </a:p>
        </p:txBody>
      </p:sp>
      <p:sp>
        <p:nvSpPr>
          <p:cNvPr id="4" name="Slide Number Placeholder 3">
            <a:extLst>
              <a:ext uri="{FF2B5EF4-FFF2-40B4-BE49-F238E27FC236}">
                <a16:creationId xmlns:a16="http://schemas.microsoft.com/office/drawing/2014/main" id="{F2206971-FAAF-3D6F-A345-5178725A40C0}"/>
              </a:ext>
            </a:extLst>
          </p:cNvPr>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876874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What is a watershed: A land area that drain or flows to a low point.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10</a:t>
            </a:fld>
            <a:endParaRPr lang="en-US"/>
          </a:p>
        </p:txBody>
      </p:sp>
    </p:spTree>
    <p:extLst>
      <p:ext uri="{BB962C8B-B14F-4D97-AF65-F5344CB8AC3E}">
        <p14:creationId xmlns:p14="http://schemas.microsoft.com/office/powerpoint/2010/main" val="1086072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know some of the key things we want to create in our </a:t>
            </a:r>
            <a:r>
              <a:rPr lang="en-US" dirty="0" err="1"/>
              <a:t>smartscape</a:t>
            </a:r>
            <a:r>
              <a:rPr lang="en-US" dirty="0"/>
              <a:t> garden, it is helpful to better understand how human impacts can alter and effect our urban watersheds. </a:t>
            </a:r>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237328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dirty="0">
                <a:ea typeface="ＭＳ Ｐゴシック" pitchFamily="-96" charset="-128"/>
              </a:rPr>
              <a:t>Water flows because of the laws of gravity… </a:t>
            </a:r>
          </a:p>
          <a:p>
            <a:pPr marL="171450" indent="-171450">
              <a:buFont typeface="Arial"/>
              <a:buChar char="•"/>
            </a:pPr>
            <a:endParaRPr lang="en-US" baseline="0" dirty="0">
              <a:ea typeface="ＭＳ Ｐゴシック" pitchFamily="-96" charset="-128"/>
            </a:endParaRPr>
          </a:p>
          <a:p>
            <a:pPr marL="171450" indent="-171450">
              <a:buFont typeface="Arial"/>
              <a:buChar char="•"/>
            </a:pPr>
            <a:endParaRPr lang="en-US" baseline="0" dirty="0">
              <a:ea typeface="ＭＳ Ｐゴシック" pitchFamily="-96" charset="-128"/>
            </a:endParaRPr>
          </a:p>
          <a:p>
            <a:pPr marL="171450" indent="-171450">
              <a:buFont typeface="Arial"/>
              <a:buChar char="•"/>
            </a:pPr>
            <a:r>
              <a:rPr lang="en-US" baseline="0" dirty="0">
                <a:ea typeface="ＭＳ Ｐゴシック" pitchFamily="-96" charset="-128"/>
              </a:rPr>
              <a:t>Discuss the three ways that water can move in the natural or built environment:</a:t>
            </a:r>
          </a:p>
          <a:p>
            <a:pPr marL="628650" lvl="1" indent="-171450">
              <a:buFont typeface="Arial"/>
              <a:buChar char="•"/>
            </a:pPr>
            <a:r>
              <a:rPr lang="en-US" baseline="0" dirty="0">
                <a:ea typeface="ＭＳ Ｐゴシック" pitchFamily="-96" charset="-128"/>
              </a:rPr>
              <a:t>Soak in</a:t>
            </a:r>
          </a:p>
          <a:p>
            <a:pPr marL="628650" lvl="1" indent="-171450">
              <a:buFont typeface="Arial"/>
              <a:buChar char="•"/>
            </a:pPr>
            <a:r>
              <a:rPr lang="en-US" baseline="0" dirty="0">
                <a:ea typeface="ＭＳ Ｐゴシック" pitchFamily="-96" charset="-128"/>
              </a:rPr>
              <a:t>Flow into</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ea typeface="ＭＳ Ｐゴシック" pitchFamily="-96" charset="-128"/>
              </a:rPr>
              <a:t>Run off</a:t>
            </a:r>
          </a:p>
          <a:p>
            <a:pPr marL="457200" lvl="1" indent="0">
              <a:buFont typeface="Arial"/>
              <a:buNone/>
            </a:pPr>
            <a:endParaRPr lang="en-US" baseline="0" dirty="0">
              <a:ea typeface="ＭＳ Ｐゴシック" pitchFamily="-96" charset="-128"/>
            </a:endParaRP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12</a:t>
            </a:fld>
            <a:endParaRPr lang="en-US"/>
          </a:p>
        </p:txBody>
      </p:sp>
    </p:spTree>
    <p:extLst>
      <p:ext uri="{BB962C8B-B14F-4D97-AF65-F5344CB8AC3E}">
        <p14:creationId xmlns:p14="http://schemas.microsoft.com/office/powerpoint/2010/main" val="739852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BUT…What is on the surface matters! What would you call the surfaces in the top left corner …? What is going to happen to rain that falls on that land? It is permeable (water can soak into it). </a:t>
            </a:r>
          </a:p>
          <a:p>
            <a:endParaRPr lang="en-US" dirty="0"/>
          </a:p>
          <a:p>
            <a:r>
              <a:rPr lang="en-US" dirty="0"/>
              <a:t>What about the surfaces in the bottom corner… what would the rain do? Runoff, it is impermeable.</a:t>
            </a: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13</a:t>
            </a:fld>
            <a:endParaRPr lang="en-US"/>
          </a:p>
        </p:txBody>
      </p:sp>
    </p:spTree>
    <p:extLst>
      <p:ext uri="{BB962C8B-B14F-4D97-AF65-F5344CB8AC3E}">
        <p14:creationId xmlns:p14="http://schemas.microsoft.com/office/powerpoint/2010/main" val="256510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Impermeable surfaces like </a:t>
            </a:r>
            <a:r>
              <a:rPr lang="en-US" b="0" i="0">
                <a:solidFill>
                  <a:srgbClr val="333333"/>
                </a:solidFill>
                <a:effectLst/>
                <a:highlight>
                  <a:srgbClr val="FFFFFF"/>
                </a:highlight>
                <a:latin typeface="Helvetica Neue"/>
              </a:rPr>
              <a:t>asphalt, concrete, and cement (like in roads and buildings) store sunlight during the day and release the heat slowly at night. Buildings and roads cool off very slowly at night, which means that air temperatures in the city cool off very slowly at night.</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1191128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222222"/>
                </a:solidFill>
                <a:effectLst/>
                <a:highlight>
                  <a:srgbClr val="FFFFFF"/>
                </a:highlight>
                <a:latin typeface="Arial" panose="020B0604020202020204" pitchFamily="34" charset="0"/>
              </a:rPr>
              <a:t>Cities have higher concentrations of surfaces like pavement and metal which retain heat during the day and release it at night. This phenomenon, called the </a:t>
            </a:r>
            <a:r>
              <a:rPr lang="en-US" b="1" i="1">
                <a:solidFill>
                  <a:srgbClr val="00703C"/>
                </a:solidFill>
                <a:effectLst/>
                <a:highlight>
                  <a:srgbClr val="FFFFFF"/>
                </a:highlight>
                <a:latin typeface="Arial" panose="020B0604020202020204" pitchFamily="34" charset="0"/>
              </a:rPr>
              <a:t>Urban Heat Island Effect,</a:t>
            </a:r>
            <a:r>
              <a:rPr lang="en-US" b="0" i="0">
                <a:solidFill>
                  <a:srgbClr val="222222"/>
                </a:solidFill>
                <a:effectLst/>
                <a:highlight>
                  <a:srgbClr val="FFFFFF"/>
                </a:highlight>
                <a:latin typeface="Arial" panose="020B0604020202020204" pitchFamily="34" charset="0"/>
              </a:rPr>
              <a:t> causes city temperatures to be higher than surrounding desert and open spaces, especially at night. </a:t>
            </a:r>
          </a:p>
          <a:p>
            <a:pPr marL="0" lvl="0" indent="0" algn="l" rtl="0">
              <a:spcBef>
                <a:spcPts val="0"/>
              </a:spcBef>
              <a:spcAft>
                <a:spcPts val="0"/>
              </a:spcAft>
              <a:buNone/>
            </a:pPr>
            <a:endParaRPr lang="en-US" b="0" i="0">
              <a:solidFill>
                <a:srgbClr val="222222"/>
              </a:solidFill>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22222"/>
                </a:solidFill>
                <a:effectLst/>
                <a:highlight>
                  <a:srgbClr val="FFFFFF"/>
                </a:highlight>
                <a:latin typeface="Arial" panose="020B0604020202020204" pitchFamily="34" charset="0"/>
              </a:rPr>
              <a:t>Temperatures are typically lower where there are more trees and vegetation. You can see that the areas in dark green around the region have the highest tree canopy and correspond to lower temperature areas in the previous map.</a:t>
            </a:r>
            <a:endParaRPr lang="en-US"/>
          </a:p>
          <a:p>
            <a:pPr marL="0" lvl="0" indent="0" algn="l" rtl="0">
              <a:spcBef>
                <a:spcPts val="0"/>
              </a:spcBef>
              <a:spcAft>
                <a:spcPts val="0"/>
              </a:spcAft>
              <a:buNone/>
            </a:pPr>
            <a:endParaRPr lang="en-US" b="0" i="0">
              <a:solidFill>
                <a:srgbClr val="333333"/>
              </a:solidFill>
              <a:effectLst/>
              <a:highlight>
                <a:srgbClr val="FFFFFF"/>
              </a:highlight>
              <a:latin typeface="Helvetica Neue"/>
            </a:endParaRPr>
          </a:p>
          <a:p>
            <a:pPr marL="0" lvl="0" indent="0" algn="l" rtl="0">
              <a:spcBef>
                <a:spcPts val="0"/>
              </a:spcBef>
              <a:spcAft>
                <a:spcPts val="0"/>
              </a:spcAft>
              <a:buNone/>
            </a:pPr>
            <a:endParaRPr lang="en-US" b="0" i="0">
              <a:solidFill>
                <a:srgbClr val="333333"/>
              </a:solidFill>
              <a:effectLst/>
              <a:highlight>
                <a:srgbClr val="FFFFFF"/>
              </a:highlight>
              <a:latin typeface="Helvetica Neue"/>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84601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Google Sans"/>
              </a:rPr>
              <a:t>Problems associated with urban heat islands: Increased Energy Consumption</a:t>
            </a:r>
            <a:r>
              <a:rPr lang="en-US" b="0" i="0">
                <a:solidFill>
                  <a:srgbClr val="BFBFBF"/>
                </a:solidFill>
                <a:effectLst/>
                <a:highlight>
                  <a:srgbClr val="1F1F1F"/>
                </a:highlight>
                <a:latin typeface="Google Sans"/>
              </a:rPr>
              <a:t>. Elevated Emissions of Air Pollutants and Greenhouse Gases. Compromised Human Health and Comfort. Impaired Water Quality. </a:t>
            </a:r>
            <a:r>
              <a:rPr lang="en-US" b="0" i="0">
                <a:solidFill>
                  <a:srgbClr val="1B1B1B"/>
                </a:solidFill>
                <a:effectLst/>
                <a:highlight>
                  <a:srgbClr val="FFFFFF"/>
                </a:highlight>
                <a:latin typeface="Source Sans Pro Web"/>
              </a:rPr>
              <a:t>more ground-level ozone (smog) will form as the environment becomes sunnier and hotter. </a:t>
            </a:r>
          </a:p>
          <a:p>
            <a:endParaRPr lang="en-US" b="0" i="0">
              <a:solidFill>
                <a:srgbClr val="1B1B1B"/>
              </a:solidFill>
              <a:effectLst/>
              <a:highlight>
                <a:srgbClr val="FFFFFF"/>
              </a:highlight>
              <a:latin typeface="Source Sans Pro Web"/>
            </a:endParaRPr>
          </a:p>
          <a:p>
            <a:r>
              <a:rPr lang="en-US" b="0" i="0">
                <a:solidFill>
                  <a:srgbClr val="E6F2F2"/>
                </a:solidFill>
                <a:effectLst/>
                <a:highlight>
                  <a:srgbClr val="0E1116"/>
                </a:highlight>
                <a:latin typeface="Basic Commercial"/>
              </a:rPr>
              <a:t>Energy demand increases with high temperatures which causes larger amounts of air pollutants to be released into the air which also increases the temperature.</a:t>
            </a:r>
            <a:endParaRPr lang="en-US" b="0" i="0">
              <a:solidFill>
                <a:srgbClr val="1B1B1B"/>
              </a:solidFill>
              <a:effectLst/>
              <a:highlight>
                <a:srgbClr val="FFFFFF"/>
              </a:highlight>
              <a:latin typeface="Source Sans Pro Web"/>
            </a:endParaRPr>
          </a:p>
          <a:p>
            <a:endParaRPr lang="en-US" b="0" i="0">
              <a:solidFill>
                <a:srgbClr val="1B1B1B"/>
              </a:solidFill>
              <a:effectLst/>
              <a:highlight>
                <a:srgbClr val="FFFFFF"/>
              </a:highlight>
              <a:latin typeface="Source Sans Pro Web"/>
            </a:endParaRPr>
          </a:p>
          <a:p>
            <a:r>
              <a:rPr lang="en-US" b="0" i="0">
                <a:solidFill>
                  <a:srgbClr val="E6F2F2"/>
                </a:solidFill>
                <a:effectLst/>
                <a:highlight>
                  <a:srgbClr val="0E1116"/>
                </a:highlight>
                <a:latin typeface="Basic Commercial"/>
              </a:rPr>
              <a:t>The UHI effect is caused by changes in the temperature, moisture, and air quality of the city environment. These changes in the environment create a distinct urban boundary layer, or heat dome. This heat dome extends above the city and in windy conditions, can be shifted downwind.</a:t>
            </a:r>
            <a:endParaRPr lang="en-US" b="0" i="0">
              <a:solidFill>
                <a:srgbClr val="1B1B1B"/>
              </a:solidFill>
              <a:effectLst/>
              <a:highlight>
                <a:srgbClr val="FFFFFF"/>
              </a:highlight>
              <a:latin typeface="Source Sans Pro Web"/>
            </a:endParaRPr>
          </a:p>
          <a:p>
            <a:endParaRPr lang="en-US" b="0" i="0">
              <a:solidFill>
                <a:srgbClr val="1B1B1B"/>
              </a:solidFill>
              <a:effectLst/>
              <a:highlight>
                <a:srgbClr val="FFFFFF"/>
              </a:highlight>
              <a:latin typeface="Source Sans Pro Web"/>
            </a:endParaRPr>
          </a:p>
          <a:p>
            <a:r>
              <a:rPr lang="en-US"/>
              <a:t>https://storymaps.arcgis.com/stories/400b68f7aaa143c0bd0d0fd262006087</a:t>
            </a:r>
          </a:p>
          <a:p>
            <a:endParaRPr lang="en-US"/>
          </a:p>
          <a:p>
            <a:r>
              <a:rPr lang="en-US" b="0" i="0">
                <a:solidFill>
                  <a:srgbClr val="BFBFBF"/>
                </a:solidFill>
                <a:effectLst/>
                <a:highlight>
                  <a:srgbClr val="1F1F1F"/>
                </a:highlight>
                <a:latin typeface="Google Sans"/>
              </a:rPr>
              <a:t>A heat dome works </a:t>
            </a:r>
            <a:r>
              <a:rPr lang="en-US" b="0" i="0">
                <a:effectLst/>
                <a:latin typeface="Google Sans"/>
              </a:rPr>
              <a:t>like a pot with a lid to keep warm air trapped</a:t>
            </a:r>
            <a:r>
              <a:rPr lang="en-US" b="0" i="0">
                <a:solidFill>
                  <a:srgbClr val="BFBFBF"/>
                </a:solidFill>
                <a:effectLst/>
                <a:highlight>
                  <a:srgbClr val="1F1F1F"/>
                </a:highlight>
                <a:latin typeface="Google Sans"/>
              </a:rPr>
              <a:t>. An area of high pressure will create a lid of stable air in the atmosphere, trapping warm air below that line. The warm air will sink to the surface where it will heat up even more as it becomes compressed from the high pressure. Heat domes happen when strong high pressure atmospheric conditions remain stationary for an unusual amount of time, </a:t>
            </a:r>
            <a:r>
              <a:rPr lang="en-US" b="0" i="0">
                <a:effectLst/>
                <a:latin typeface="Google Sans"/>
              </a:rPr>
              <a:t>preventing convection and precipitation</a:t>
            </a:r>
            <a:r>
              <a:rPr lang="en-US" b="0" i="0">
                <a:solidFill>
                  <a:srgbClr val="BFBFBF"/>
                </a:solidFill>
                <a:effectLst/>
                <a:highlight>
                  <a:srgbClr val="1F1F1F"/>
                </a:highlight>
                <a:latin typeface="Google Sans"/>
              </a:rPr>
              <a:t> and keeping hot air "trapped" within a region.</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16</a:t>
            </a:fld>
            <a:endParaRPr lang="en-US"/>
          </a:p>
        </p:txBody>
      </p:sp>
    </p:spTree>
    <p:extLst>
      <p:ext uri="{BB962C8B-B14F-4D97-AF65-F5344CB8AC3E}">
        <p14:creationId xmlns:p14="http://schemas.microsoft.com/office/powerpoint/2010/main" val="1007051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b="1" dirty="0"/>
          </a:p>
          <a:p>
            <a:pPr marL="0" lvl="0" indent="0" algn="l" rtl="0">
              <a:spcBef>
                <a:spcPts val="0"/>
              </a:spcBef>
              <a:spcAft>
                <a:spcPts val="0"/>
              </a:spcAft>
              <a:buNone/>
            </a:pPr>
            <a:r>
              <a:rPr lang="en-US" dirty="0"/>
              <a:t>Besides the heat factor, what do we know will happen to the water when we replace natural permeable spaces with impermeable built urban areas? We end up with more water runoff that can’t soak into the ground. Why does this matter?</a:t>
            </a:r>
            <a:endParaRPr dirty="0"/>
          </a:p>
        </p:txBody>
      </p:sp>
    </p:spTree>
    <p:extLst>
      <p:ext uri="{BB962C8B-B14F-4D97-AF65-F5344CB8AC3E}">
        <p14:creationId xmlns:p14="http://schemas.microsoft.com/office/powerpoint/2010/main" val="3406718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81131"/>
                </a:solidFill>
                <a:effectLst/>
                <a:highlight>
                  <a:srgbClr val="FFFFFF"/>
                </a:highlight>
                <a:latin typeface="__Poppins_fdcb09"/>
              </a:rPr>
              <a:t>Where does groundwater come from or what does it begin as?  Precipitation. Then what happens? If it can it soaks down through materials, or fills up surface water, but if it comes to fast or falls on impermeable surfaces, then it ends up running off the land and going elsewhere.  </a:t>
            </a:r>
          </a:p>
          <a:p>
            <a:endParaRPr lang="en-US" b="0" i="0" dirty="0">
              <a:solidFill>
                <a:srgbClr val="081131"/>
              </a:solidFill>
              <a:effectLst/>
              <a:highlight>
                <a:srgbClr val="FFFFFF"/>
              </a:highlight>
              <a:latin typeface="__Poppins_fdcb09"/>
            </a:endParaRPr>
          </a:p>
          <a:p>
            <a:r>
              <a:rPr lang="en-US" b="0" i="0" dirty="0">
                <a:solidFill>
                  <a:srgbClr val="081131"/>
                </a:solidFill>
                <a:effectLst/>
                <a:highlight>
                  <a:srgbClr val="FFFFFF"/>
                </a:highlight>
                <a:latin typeface="__Poppins_fdcb09"/>
              </a:rPr>
              <a:t>Groundwater is what it sounds like - </a:t>
            </a:r>
            <a:r>
              <a:rPr lang="en-US" b="0" i="0" dirty="0">
                <a:solidFill>
                  <a:srgbClr val="000000"/>
                </a:solidFill>
                <a:effectLst/>
                <a:highlight>
                  <a:srgbClr val="FFFFFF"/>
                </a:highlight>
                <a:latin typeface="Merriweather Web"/>
              </a:rPr>
              <a:t>water in the ground that fully saturates (or fills up) the pores or cracks in soils, sand and rocks. Then what is an aquifer?</a:t>
            </a:r>
            <a:endParaRPr lang="en-US" b="0" i="0" dirty="0">
              <a:solidFill>
                <a:srgbClr val="081131"/>
              </a:solidFill>
              <a:effectLst/>
              <a:highlight>
                <a:srgbClr val="FFFFFF"/>
              </a:highlight>
              <a:latin typeface="__Poppins_fdcb09"/>
            </a:endParaRPr>
          </a:p>
          <a:p>
            <a:endParaRPr lang="en-US" b="0" i="0" dirty="0">
              <a:solidFill>
                <a:srgbClr val="081131"/>
              </a:solidFill>
              <a:effectLst/>
              <a:highlight>
                <a:srgbClr val="FFFFFF"/>
              </a:highlight>
              <a:latin typeface="__Poppins_fdcb09"/>
            </a:endParaRPr>
          </a:p>
          <a:p>
            <a:r>
              <a:rPr lang="en-US" b="0" i="0" dirty="0">
                <a:solidFill>
                  <a:srgbClr val="081131"/>
                </a:solidFill>
                <a:effectLst/>
                <a:highlight>
                  <a:srgbClr val="FFFFFF"/>
                </a:highlight>
                <a:latin typeface="__Poppins_fdcb09"/>
              </a:rPr>
              <a:t>An aquifer is an underground bed of saturated soil or rock that yields significant quantities of water. Aquifers come in all sizes and their origin and composition are varied. They may be small or very large and can run for thousands of square miles underground all while remaining out of sight.</a:t>
            </a:r>
          </a:p>
          <a:p>
            <a:endParaRPr lang="en-US" b="0" i="0" dirty="0">
              <a:solidFill>
                <a:srgbClr val="081131"/>
              </a:solidFill>
              <a:effectLst/>
              <a:highlight>
                <a:srgbClr val="FFFFFF"/>
              </a:highlight>
              <a:latin typeface="__Poppins_fdcb09"/>
            </a:endParaRPr>
          </a:p>
          <a:p>
            <a:r>
              <a:rPr lang="en-US" b="0" i="0" dirty="0">
                <a:solidFill>
                  <a:srgbClr val="081131"/>
                </a:solidFill>
                <a:effectLst/>
                <a:highlight>
                  <a:srgbClr val="FFFFFF"/>
                </a:highlight>
                <a:latin typeface="__Poppins_fdcb09"/>
              </a:rPr>
              <a:t>Lesson 1 of Awesome Aquifer - </a:t>
            </a:r>
            <a:r>
              <a:rPr lang="en-US" b="0" i="0" dirty="0">
                <a:solidFill>
                  <a:srgbClr val="081131"/>
                </a:solidFill>
                <a:effectLst/>
                <a:latin typeface="__Poppins_fdcb09"/>
              </a:rPr>
              <a:t>https://groundwater.org/awesome-aquifer/ </a:t>
            </a:r>
            <a:endParaRPr lang="en-US" b="0" i="0" dirty="0">
              <a:solidFill>
                <a:srgbClr val="081131"/>
              </a:solidFill>
              <a:effectLst/>
              <a:highlight>
                <a:srgbClr val="FFFFFF"/>
              </a:highlight>
              <a:latin typeface="__Poppins_fdcb09"/>
            </a:endParaRPr>
          </a:p>
          <a:p>
            <a:endParaRPr lang="en-US" b="0" i="0" dirty="0">
              <a:solidFill>
                <a:srgbClr val="081131"/>
              </a:solidFill>
              <a:effectLst/>
              <a:highlight>
                <a:srgbClr val="FFFFFF"/>
              </a:highlight>
              <a:latin typeface="__Poppins_fdcb09"/>
            </a:endParaRPr>
          </a:p>
          <a:p>
            <a:endParaRPr lang="en-US" b="0" i="0" dirty="0">
              <a:solidFill>
                <a:srgbClr val="081131"/>
              </a:solidFill>
              <a:effectLst/>
              <a:highlight>
                <a:srgbClr val="FFFFFF"/>
              </a:highlight>
              <a:latin typeface="__Poppins_fdcb09"/>
            </a:endParaRPr>
          </a:p>
        </p:txBody>
      </p:sp>
      <p:sp>
        <p:nvSpPr>
          <p:cNvPr id="4" name="Slide Number Placeholder 3"/>
          <p:cNvSpPr>
            <a:spLocks noGrp="1"/>
          </p:cNvSpPr>
          <p:nvPr>
            <p:ph type="sldNum" sz="quarter" idx="5"/>
          </p:nvPr>
        </p:nvSpPr>
        <p:spPr/>
        <p:txBody>
          <a:bodyPr/>
          <a:lstStyle/>
          <a:p>
            <a:fld id="{2C7B152A-EC10-0D42-BD0F-200D846462C9}" type="slidenum">
              <a:rPr lang="en-US" smtClean="0"/>
              <a:t>18</a:t>
            </a:fld>
            <a:endParaRPr lang="en-US"/>
          </a:p>
        </p:txBody>
      </p:sp>
    </p:spTree>
    <p:extLst>
      <p:ext uri="{BB962C8B-B14F-4D97-AF65-F5344CB8AC3E}">
        <p14:creationId xmlns:p14="http://schemas.microsoft.com/office/powerpoint/2010/main" val="3760317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Why do we care about groundwater? Because we use it (some places only have groundwater). What if we just keep pumping and taking groundwater without putting it 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The water stored in the ground can be compared to money kept in a bank account. If you withdraw money at a faster rate than you deposit new money you will eventually start having account-supply problems. Pumping water out of the ground faster than it is replenished over the long-term causes similar problems. We call this </a:t>
            </a:r>
            <a:r>
              <a:rPr lang="en-US" b="1" i="0" dirty="0">
                <a:solidFill>
                  <a:srgbClr val="000000"/>
                </a:solidFill>
                <a:effectLst/>
                <a:highlight>
                  <a:srgbClr val="FFFFFF"/>
                </a:highlight>
                <a:latin typeface="Merriweather Web"/>
              </a:rPr>
              <a:t>overdraft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Pumping groundwater at a faster rate than it can be recharged can have some negative effects on the environment and the people who use that water:</a:t>
            </a:r>
            <a:endParaRPr lang="en-US" b="1"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highlight>
                  <a:srgbClr val="FFFFFF"/>
                </a:highlight>
                <a:latin typeface="Merriweather Web"/>
              </a:rPr>
              <a:t>LOWERING OF THE WATER TABLE – a </a:t>
            </a:r>
            <a:r>
              <a:rPr lang="en-US" b="0" i="0" dirty="0">
                <a:solidFill>
                  <a:srgbClr val="000000"/>
                </a:solidFill>
                <a:effectLst/>
                <a:highlight>
                  <a:srgbClr val="FFFFFF"/>
                </a:highlight>
                <a:latin typeface="Merriweather Web"/>
              </a:rPr>
              <a:t>severe consequence of excessive groundwater pumping is that the</a:t>
            </a:r>
            <a:r>
              <a:rPr lang="en-US" b="1" i="0" dirty="0">
                <a:solidFill>
                  <a:srgbClr val="000000"/>
                </a:solidFill>
                <a:effectLst/>
                <a:highlight>
                  <a:srgbClr val="FFFFFF"/>
                </a:highlight>
                <a:latin typeface="Merriweather Web"/>
              </a:rPr>
              <a:t> </a:t>
            </a:r>
            <a:r>
              <a:rPr lang="en-US" b="1" i="0" u="none" strike="noStrike" dirty="0">
                <a:solidFill>
                  <a:srgbClr val="005EA2"/>
                </a:solidFill>
                <a:effectLst/>
                <a:highlight>
                  <a:srgbClr val="FFFFFF"/>
                </a:highlight>
                <a:latin typeface="Merriweather Web"/>
                <a:hlinkClick r:id="rId3"/>
              </a:rPr>
              <a:t>water table</a:t>
            </a:r>
            <a:r>
              <a:rPr lang="en-US" b="0" i="0" dirty="0">
                <a:solidFill>
                  <a:srgbClr val="000000"/>
                </a:solidFill>
                <a:effectLst/>
                <a:highlight>
                  <a:srgbClr val="FFFFFF"/>
                </a:highlight>
                <a:latin typeface="Merriweather Web"/>
              </a:rPr>
              <a:t>, below which the ground is saturated with water, can be lowered.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If groundwater levels decline too far, then shallow wells may dry up causing well owners to drill deeper (this is very expensive and not always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We also know if we take too much groundwater it can reduce the amount of water in our streams, rivers and lakes.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Merriweather We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Merriweather Web"/>
              </a:rPr>
              <a:t>We also call the area that lowers around the well that is pumping water, a cone of depression… </a:t>
            </a:r>
            <a:endParaRPr lang="en-US" b="1"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19</a:t>
            </a:fld>
            <a:endParaRPr lang="en-US"/>
          </a:p>
        </p:txBody>
      </p:sp>
    </p:spTree>
    <p:extLst>
      <p:ext uri="{BB962C8B-B14F-4D97-AF65-F5344CB8AC3E}">
        <p14:creationId xmlns:p14="http://schemas.microsoft.com/office/powerpoint/2010/main" val="167260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DA06-AF9B-7F82-FDD0-0DEB70667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FAE7F-5526-0AFF-79DD-8F8F8EBB3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C1593-B88D-C087-7433-8BE9555E45A0}"/>
              </a:ext>
            </a:extLst>
          </p:cNvPr>
          <p:cNvSpPr>
            <a:spLocks noGrp="1"/>
          </p:cNvSpPr>
          <p:nvPr>
            <p:ph type="body" idx="1"/>
          </p:nvPr>
        </p:nvSpPr>
        <p:spPr/>
        <p:txBody>
          <a:bodyPr/>
          <a:lstStyle/>
          <a:p>
            <a:pPr marL="457200" lvl="1" indent="0">
              <a:buFont typeface="Arial"/>
              <a:buNone/>
            </a:pPr>
            <a:endParaRPr lang="en-US" baseline="0"/>
          </a:p>
          <a:p>
            <a:endParaRPr lang="en-US"/>
          </a:p>
        </p:txBody>
      </p:sp>
      <p:sp>
        <p:nvSpPr>
          <p:cNvPr id="4" name="Slide Number Placeholder 3">
            <a:extLst>
              <a:ext uri="{FF2B5EF4-FFF2-40B4-BE49-F238E27FC236}">
                <a16:creationId xmlns:a16="http://schemas.microsoft.com/office/drawing/2014/main" id="{5EC813F8-D19A-A876-8821-975722237AD9}"/>
              </a:ext>
            </a:extLst>
          </p:cNvPr>
          <p:cNvSpPr>
            <a:spLocks noGrp="1"/>
          </p:cNvSpPr>
          <p:nvPr>
            <p:ph type="sldNum" sz="quarter" idx="5"/>
          </p:nvPr>
        </p:nvSpPr>
        <p:spPr/>
        <p:txBody>
          <a:bodyPr/>
          <a:lstStyle/>
          <a:p>
            <a:fld id="{2C7B152A-EC10-0D42-BD0F-200D846462C9}" type="slidenum">
              <a:rPr lang="en-US" smtClean="0"/>
              <a:t>2</a:t>
            </a:fld>
            <a:endParaRPr lang="en-US"/>
          </a:p>
        </p:txBody>
      </p:sp>
    </p:spTree>
    <p:extLst>
      <p:ext uri="{BB962C8B-B14F-4D97-AF65-F5344CB8AC3E}">
        <p14:creationId xmlns:p14="http://schemas.microsoft.com/office/powerpoint/2010/main" val="107162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there aren’t permeable surfaces and that water can’t get into our groundwater, then what happens to the rain? Where does it go if it can’t soak in? It becomes runoff and if it weren’t for cities creating storm drains, our neighborhoods might flood. So for a long time now with urban development the goal has been to move the water as fast as possible out of our streets and cities and downstream… but do we really want to lose all that water and send elsewhere? Maybe there is a better way?...</a:t>
            </a:r>
          </a:p>
        </p:txBody>
      </p:sp>
      <p:sp>
        <p:nvSpPr>
          <p:cNvPr id="4" name="Slide Number Placeholder 3"/>
          <p:cNvSpPr>
            <a:spLocks noGrp="1"/>
          </p:cNvSpPr>
          <p:nvPr>
            <p:ph type="sldNum" sz="quarter" idx="5"/>
          </p:nvPr>
        </p:nvSpPr>
        <p:spPr/>
        <p:txBody>
          <a:bodyPr/>
          <a:lstStyle/>
          <a:p>
            <a:fld id="{2C7B152A-EC10-0D42-BD0F-200D846462C9}" type="slidenum">
              <a:rPr lang="en-US" smtClean="0"/>
              <a:t>20</a:t>
            </a:fld>
            <a:endParaRPr lang="en-US"/>
          </a:p>
        </p:txBody>
      </p:sp>
    </p:spTree>
    <p:extLst>
      <p:ext uri="{BB962C8B-B14F-4D97-AF65-F5344CB8AC3E}">
        <p14:creationId xmlns:p14="http://schemas.microsoft.com/office/powerpoint/2010/main" val="3191446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But it’s the journey to these drains that turns a great resource (rainwater) into a source of damage and pollution. Think of all the by products we create that can be picked up by runoff on neighborhood or city streets and sidewalks. </a:t>
            </a:r>
          </a:p>
          <a:p>
            <a:endParaRPr lang="en-US" baseline="0"/>
          </a:p>
          <a:p>
            <a:r>
              <a:rPr lang="en-US"/>
              <a:t>As the “storm water” picks</a:t>
            </a:r>
            <a:r>
              <a:rPr lang="en-US" baseline="0"/>
              <a:t> up the particles, it takes it to our storm drains.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21</a:t>
            </a:fld>
            <a:endParaRPr lang="en-US"/>
          </a:p>
        </p:txBody>
      </p:sp>
    </p:spTree>
    <p:extLst>
      <p:ext uri="{BB962C8B-B14F-4D97-AF65-F5344CB8AC3E}">
        <p14:creationId xmlns:p14="http://schemas.microsoft.com/office/powerpoint/2010/main" val="1638494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water going into the storm drains IS NOT treated and leads straight to rivers, lakes, and our natural environment.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0" baseline="0" dirty="0"/>
              <a:t> it is important to realize that only stuff that goes down our pipes (in our sinks, tubs and toilets) goes to the sewer system which does get treated. However, storm drains are different, these are openings on the side of the road and around our cities and streets, where runoff water is redirected to retention basins, canals,  and rivers (this water is not cleaned or filtered), so any pollutants or chemicals that are picked up, get carried to our land and 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This is a great time to help students understand that their choices make an impact. </a:t>
            </a: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22</a:t>
            </a:fld>
            <a:endParaRPr lang="en-US"/>
          </a:p>
        </p:txBody>
      </p:sp>
    </p:spTree>
    <p:extLst>
      <p:ext uri="{BB962C8B-B14F-4D97-AF65-F5344CB8AC3E}">
        <p14:creationId xmlns:p14="http://schemas.microsoft.com/office/powerpoint/2010/main" val="739568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learn more we might have to reassess our systems. Now that we know better we can do better, which means being smarter about how we can capture that useful rain water and keep it locally, rather than letting it run away. This can make a real difference. Cities call this Green Stormwater Infrastructure… </a:t>
            </a:r>
          </a:p>
          <a:p>
            <a:endParaRPr lang="en-US" dirty="0"/>
          </a:p>
          <a:p>
            <a:r>
              <a:rPr lang="en-US" dirty="0"/>
              <a:t>Click on link - https://storymaps.arcgis.com/stories/b9c35f205ea14015a23b446ff75eeeb4 </a:t>
            </a:r>
          </a:p>
          <a:p>
            <a:r>
              <a:rPr lang="en-US" dirty="0"/>
              <a:t>And at bottom of the page you can click through green stormwater infrastructure examples with your class for solutions we can implement in our community to reduce pollution runoff and mitigate urban heat. </a:t>
            </a:r>
          </a:p>
          <a:p>
            <a:endParaRPr lang="en-US" dirty="0"/>
          </a:p>
          <a:p>
            <a:r>
              <a:rPr lang="en-US" dirty="0"/>
              <a:t>What messages do you think are being sent to the people living in each community…? Which one would you rather live in and why?</a:t>
            </a:r>
          </a:p>
        </p:txBody>
      </p:sp>
      <p:sp>
        <p:nvSpPr>
          <p:cNvPr id="4" name="Slide Number Placeholder 3"/>
          <p:cNvSpPr>
            <a:spLocks noGrp="1"/>
          </p:cNvSpPr>
          <p:nvPr>
            <p:ph type="sldNum" sz="quarter" idx="5"/>
          </p:nvPr>
        </p:nvSpPr>
        <p:spPr/>
        <p:txBody>
          <a:bodyPr/>
          <a:lstStyle/>
          <a:p>
            <a:fld id="{2C7B152A-EC10-0D42-BD0F-200D846462C9}" type="slidenum">
              <a:rPr lang="en-US" smtClean="0"/>
              <a:t>23</a:t>
            </a:fld>
            <a:endParaRPr lang="en-US"/>
          </a:p>
        </p:txBody>
      </p:sp>
    </p:spTree>
    <p:extLst>
      <p:ext uri="{BB962C8B-B14F-4D97-AF65-F5344CB8AC3E}">
        <p14:creationId xmlns:p14="http://schemas.microsoft.com/office/powerpoint/2010/main" val="291494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C2CA9-CB0E-A90D-B1A7-4D77D2124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8D0B5-DD73-CB2A-3B38-881D346A4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CB3D3-FF25-CCE6-BA42-8EF75A3EA48F}"/>
              </a:ext>
            </a:extLst>
          </p:cNvPr>
          <p:cNvSpPr>
            <a:spLocks noGrp="1"/>
          </p:cNvSpPr>
          <p:nvPr>
            <p:ph type="body" idx="1"/>
          </p:nvPr>
        </p:nvSpPr>
        <p:spPr/>
        <p:txBody>
          <a:bodyPr/>
          <a:lstStyle/>
          <a:p>
            <a:r>
              <a:rPr lang="en-US" dirty="0"/>
              <a:t>https://climateaction.tucsonaz.gov/pages/gsi</a:t>
            </a:r>
            <a:br>
              <a:rPr lang="en-US" dirty="0"/>
            </a:br>
            <a:br>
              <a:rPr lang="en-US" dirty="0"/>
            </a:br>
            <a:r>
              <a:rPr lang="en-US" dirty="0"/>
              <a:t>So we want you to think about how you can take these ideas and design a </a:t>
            </a:r>
            <a:r>
              <a:rPr lang="en-US" dirty="0" err="1"/>
              <a:t>watter</a:t>
            </a:r>
            <a:r>
              <a:rPr lang="en-US" dirty="0"/>
              <a:t>-efficient oasis on your school grounds. </a:t>
            </a:r>
          </a:p>
        </p:txBody>
      </p:sp>
      <p:sp>
        <p:nvSpPr>
          <p:cNvPr id="4" name="Slide Number Placeholder 3">
            <a:extLst>
              <a:ext uri="{FF2B5EF4-FFF2-40B4-BE49-F238E27FC236}">
                <a16:creationId xmlns:a16="http://schemas.microsoft.com/office/drawing/2014/main" id="{95A66C01-FAA2-AF33-ED2E-6B8034FDC673}"/>
              </a:ext>
            </a:extLst>
          </p:cNvPr>
          <p:cNvSpPr>
            <a:spLocks noGrp="1"/>
          </p:cNvSpPr>
          <p:nvPr>
            <p:ph type="sldNum" sz="quarter" idx="5"/>
          </p:nvPr>
        </p:nvSpPr>
        <p:spPr/>
        <p:txBody>
          <a:bodyPr/>
          <a:lstStyle/>
          <a:p>
            <a:fld id="{2C7B152A-EC10-0D42-BD0F-200D846462C9}" type="slidenum">
              <a:rPr lang="en-US" smtClean="0"/>
              <a:t>24</a:t>
            </a:fld>
            <a:endParaRPr lang="en-US"/>
          </a:p>
        </p:txBody>
      </p:sp>
    </p:spTree>
    <p:extLst>
      <p:ext uri="{BB962C8B-B14F-4D97-AF65-F5344CB8AC3E}">
        <p14:creationId xmlns:p14="http://schemas.microsoft.com/office/powerpoint/2010/main" val="800989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have they ever tried to capture and store rainwater from their roof or water from a stream? Discuss some of the benefits of using rainwater (it is free, saves tap water, it doesn’t contain salts, so plants love it, if it is captured it doesn’t flood streets, it helps replenish groundwater). While students are on their school tours have them think about if they could redesign things what would they do differently? </a:t>
            </a:r>
          </a:p>
        </p:txBody>
      </p:sp>
      <p:sp>
        <p:nvSpPr>
          <p:cNvPr id="4" name="Slide Number Placeholder 3"/>
          <p:cNvSpPr>
            <a:spLocks noGrp="1"/>
          </p:cNvSpPr>
          <p:nvPr>
            <p:ph type="sldNum" sz="quarter" idx="5"/>
          </p:nvPr>
        </p:nvSpPr>
        <p:spPr/>
        <p:txBody>
          <a:bodyPr/>
          <a:lstStyle/>
          <a:p>
            <a:fld id="{2C7B152A-EC10-0D42-BD0F-200D846462C9}" type="slidenum">
              <a:rPr lang="en-US" smtClean="0"/>
              <a:t>25</a:t>
            </a:fld>
            <a:endParaRPr lang="en-US"/>
          </a:p>
        </p:txBody>
      </p:sp>
    </p:spTree>
    <p:extLst>
      <p:ext uri="{BB962C8B-B14F-4D97-AF65-F5344CB8AC3E}">
        <p14:creationId xmlns:p14="http://schemas.microsoft.com/office/powerpoint/2010/main" val="3538200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a class discussion about the changes. When we change how the water flows and where it can go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000000"/>
                </a:solidFill>
                <a:effectLst/>
                <a:highlight>
                  <a:srgbClr val="FFFFFF"/>
                </a:highlight>
                <a:latin typeface="Merriweather Web"/>
              </a:rPr>
              <a:t>Human land use affects where water is stored and how water moves. We redirect rivers, sometimes build dams, we drain water from </a:t>
            </a:r>
            <a:r>
              <a:rPr lang="en-US" b="0" i="0" u="none" strike="noStrike" dirty="0">
                <a:solidFill>
                  <a:srgbClr val="005EA2"/>
                </a:solidFill>
                <a:effectLst/>
                <a:highlight>
                  <a:srgbClr val="FFFFFF"/>
                </a:highlight>
                <a:latin typeface="Merriweather Web"/>
                <a:hlinkClick r:id="rId3"/>
              </a:rPr>
              <a:t>wetlands</a:t>
            </a:r>
            <a:r>
              <a:rPr lang="en-US" b="0" i="0" dirty="0">
                <a:solidFill>
                  <a:srgbClr val="000000"/>
                </a:solidFill>
                <a:effectLst/>
                <a:highlight>
                  <a:srgbClr val="FFFFFF"/>
                </a:highlight>
                <a:latin typeface="Merriweather Web"/>
              </a:rPr>
              <a:t> for development. We cover the surface of the land with impermeable materials which changes the flow and speed of water. It also changes where the water ends up in the water cycle. Within an urban environment we often in crease the runoff within a watershed which often also increases the pollutants in the water, which decreases our water quality. In Part B students design solutions to this. </a:t>
            </a:r>
            <a:endParaRPr dirty="0"/>
          </a:p>
        </p:txBody>
      </p:sp>
    </p:spTree>
    <p:extLst>
      <p:ext uri="{BB962C8B-B14F-4D97-AF65-F5344CB8AC3E}">
        <p14:creationId xmlns:p14="http://schemas.microsoft.com/office/powerpoint/2010/main" val="379728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7DBD-75E5-077A-02A6-AA590F37A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56383-2CDD-4E79-1333-70411CC09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A3EFD-715C-3A5E-7B11-6CFD5CA269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Xeriscape: Derived from </a:t>
            </a:r>
            <a:r>
              <a:rPr lang="en-US" i="1" dirty="0" err="1"/>
              <a:t>xeros</a:t>
            </a:r>
            <a:r>
              <a:rPr lang="en-US" i="1" dirty="0"/>
              <a:t>,</a:t>
            </a:r>
            <a:r>
              <a:rPr lang="en-US" dirty="0"/>
              <a:t> Greek for “dry” plus scape, a scene (</a:t>
            </a:r>
            <a:r>
              <a:rPr lang="en-US" dirty="0" err="1"/>
              <a:t>Prounced</a:t>
            </a:r>
            <a:r>
              <a:rPr lang="en-US" dirty="0"/>
              <a:t> Zeer-a-scape) = Dry Landscapes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go over what makes a Water-Efficient Landscape and what your students will need to focus on as they design their system/garden.</a:t>
            </a: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97036B05-2D79-89B4-C7B6-95D1EEBC9987}"/>
              </a:ext>
            </a:extLst>
          </p:cNvPr>
          <p:cNvSpPr>
            <a:spLocks noGrp="1"/>
          </p:cNvSpPr>
          <p:nvPr>
            <p:ph type="sldNum" sz="quarter" idx="5"/>
          </p:nvPr>
        </p:nvSpPr>
        <p:spPr/>
        <p:txBody>
          <a:bodyPr/>
          <a:lstStyle/>
          <a:p>
            <a:fld id="{2C7B152A-EC10-0D42-BD0F-200D846462C9}" type="slidenum">
              <a:rPr lang="en-US" smtClean="0"/>
              <a:t>3</a:t>
            </a:fld>
            <a:endParaRPr lang="en-US"/>
          </a:p>
        </p:txBody>
      </p:sp>
    </p:spTree>
    <p:extLst>
      <p:ext uri="{BB962C8B-B14F-4D97-AF65-F5344CB8AC3E}">
        <p14:creationId xmlns:p14="http://schemas.microsoft.com/office/powerpoint/2010/main" val="124846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6578-50B0-2811-275B-BE7CDC1D9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1DB73-4D0B-5112-1E47-6724F1004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44D73-E285-B0EA-1619-B376DCE3FD3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C1A063B9-4FC1-4DB0-2CD6-52A8FADE2066}"/>
              </a:ext>
            </a:extLst>
          </p:cNvPr>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355360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09393-A199-17C8-28BE-8A1B5329D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BEE94-1FD3-7454-7D6A-FA106C07E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0426F3-6BF0-F64D-CE87-34E188FEF7C3}"/>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989BE9F-C67D-CE52-35DB-C4EF9AFD0C5E}"/>
              </a:ext>
            </a:extLst>
          </p:cNvPr>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3672569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D19D8-F018-4DA0-B83E-92219D952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0DE31A-2DE7-B2AE-B058-4ACC51CEB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8B865-A562-1F39-C4F4-315A997B1C80}"/>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4B03BC6E-6186-03B0-6C86-2A5F33D796F2}"/>
              </a:ext>
            </a:extLst>
          </p:cNvPr>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2469885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817DE-B0E5-D975-DC74-4388DB08EC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EAA5D-C7D7-3BDD-8844-6EF0EB086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82FF9-D15D-EAEE-A9D6-FC57408E02F2}"/>
              </a:ext>
            </a:extLst>
          </p:cNvPr>
          <p:cNvSpPr>
            <a:spLocks noGrp="1"/>
          </p:cNvSpPr>
          <p:nvPr>
            <p:ph type="body" idx="1"/>
          </p:nvPr>
        </p:nvSpPr>
        <p:spPr/>
        <p:txBody>
          <a:bodyPr/>
          <a:lstStyle/>
          <a:p>
            <a:endParaRPr lang="en-US"/>
          </a:p>
          <a:p>
            <a:r>
              <a:rPr lang="en-US"/>
              <a:t>It is important to use a variety of plants, different colors different textures. Also important to group plants by both their water needs and sun and shade needs. </a:t>
            </a:r>
          </a:p>
        </p:txBody>
      </p:sp>
      <p:sp>
        <p:nvSpPr>
          <p:cNvPr id="4" name="Slide Number Placeholder 3">
            <a:extLst>
              <a:ext uri="{FF2B5EF4-FFF2-40B4-BE49-F238E27FC236}">
                <a16:creationId xmlns:a16="http://schemas.microsoft.com/office/drawing/2014/main" id="{E85541E0-9209-DC37-0650-99275FEC12B6}"/>
              </a:ext>
            </a:extLst>
          </p:cNvPr>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6509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64D13-633A-8022-DDF3-D940340C4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6CE26-018D-22D2-235B-A38812847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E7454-349E-3BD4-FF2B-59BE9D4F890B}"/>
              </a:ext>
            </a:extLst>
          </p:cNvPr>
          <p:cNvSpPr>
            <a:spLocks noGrp="1"/>
          </p:cNvSpPr>
          <p:nvPr>
            <p:ph type="body" idx="1"/>
          </p:nvPr>
        </p:nvSpPr>
        <p:spPr/>
        <p:txBody>
          <a:bodyPr/>
          <a:lstStyle/>
          <a:p>
            <a:r>
              <a:rPr lang="en-US"/>
              <a:t>Where is the water going to run in the first picture, vs. the second pic?</a:t>
            </a:r>
          </a:p>
        </p:txBody>
      </p:sp>
      <p:sp>
        <p:nvSpPr>
          <p:cNvPr id="4" name="Slide Number Placeholder 3">
            <a:extLst>
              <a:ext uri="{FF2B5EF4-FFF2-40B4-BE49-F238E27FC236}">
                <a16:creationId xmlns:a16="http://schemas.microsoft.com/office/drawing/2014/main" id="{0E0DBB2F-C97B-BE8B-3D80-5E9419EB85A9}"/>
              </a:ext>
            </a:extLst>
          </p:cNvPr>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16771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82702-3DCF-F73A-6F8B-C327DE7DA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1BD67-632B-95FC-CDD0-3FC8B1AD4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CB0B4-8575-21E2-FEDB-2FDA223DF4CB}"/>
              </a:ext>
            </a:extLst>
          </p:cNvPr>
          <p:cNvSpPr>
            <a:spLocks noGrp="1"/>
          </p:cNvSpPr>
          <p:nvPr>
            <p:ph type="body" idx="1"/>
          </p:nvPr>
        </p:nvSpPr>
        <p:spPr/>
        <p:txBody>
          <a:bodyPr/>
          <a:lstStyle/>
          <a:p>
            <a:r>
              <a:rPr lang="en-US"/>
              <a:t>Which picture has more biodiversity ? Which picture will be cooler? </a:t>
            </a:r>
          </a:p>
        </p:txBody>
      </p:sp>
      <p:sp>
        <p:nvSpPr>
          <p:cNvPr id="4" name="Slide Number Placeholder 3">
            <a:extLst>
              <a:ext uri="{FF2B5EF4-FFF2-40B4-BE49-F238E27FC236}">
                <a16:creationId xmlns:a16="http://schemas.microsoft.com/office/drawing/2014/main" id="{BF45F0C1-0E41-1657-3382-CB56F480979B}"/>
              </a:ext>
            </a:extLst>
          </p:cNvPr>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3507955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045480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en.wikipedia.org/wiki/Oxnard_Plai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https://creativecommons.org/licenses/by-nc/3.0/" TargetMode="External"/><Relationship Id="rId5" Type="http://schemas.openxmlformats.org/officeDocument/2006/relationships/hyperlink" Target="https://www.pngall.com/ostrich-png/download/16573" TargetMode="Externa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tampocotengoprisa.blogspot.com/" TargetMode="External"/><Relationship Id="rId5" Type="http://schemas.microsoft.com/office/2007/relationships/hdphoto" Target="../media/hdphoto1.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video" Target="https://www.youtube.com/embed/e_GF0840QQQ?feature=oembed"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eg"/><Relationship Id="rId7" Type="http://schemas.openxmlformats.org/officeDocument/2006/relationships/hyperlink" Target="https://en.wikipedia.org/wiki/Water_pollution"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hyperlink" Target="https://ar.wikipedia.org/wiki/%D8%B5%D8%B1%D9%81_%D8%B3%D8%B7%D8%AD%D9%8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storymaps.arcgis.com/stories/b9c35f205ea14015a23b446ff75eeeb4"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xXhyCm_5Fio?feature=oembed" TargetMode="External"/><Relationship Id="rId5" Type="http://schemas.openxmlformats.org/officeDocument/2006/relationships/image" Target="../media/image53.jpeg"/><Relationship Id="rId4" Type="http://schemas.openxmlformats.org/officeDocument/2006/relationships/hyperlink" Target="https://storymaps.arcgis.com/stories/b9c35f205ea14015a23b446ff75eeeb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A586E-D189-55A3-2D67-C216B26EE26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21615C4C-CBCB-DC05-C75C-5891D8784CEB}"/>
              </a:ext>
            </a:extLst>
          </p:cNvPr>
          <p:cNvSpPr txBox="1">
            <a:spLocks/>
          </p:cNvSpPr>
          <p:nvPr/>
        </p:nvSpPr>
        <p:spPr>
          <a:xfrm>
            <a:off x="658354" y="976134"/>
            <a:ext cx="16507272" cy="1187199"/>
          </a:xfrm>
          <a:prstGeom prst="rect">
            <a:avLst/>
          </a:prstGeom>
        </p:spPr>
        <p:txBody>
          <a:bodyPr lIns="91440" tIns="45720" rIns="91440" bIns="45720" anchor="t">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6600" b="1" kern="0">
                <a:solidFill>
                  <a:srgbClr val="002776"/>
                </a:solidFill>
                <a:latin typeface="proxima Nova"/>
                <a:ea typeface="Calibri"/>
                <a:cs typeface="Calibri"/>
              </a:rPr>
              <a:t>Lesson 2: Part A</a:t>
            </a:r>
            <a:br>
              <a:rPr lang="en-US" sz="6600" b="1" kern="0">
                <a:latin typeface="proxima Nova"/>
                <a:ea typeface="Calibri" panose="020F0502020204030204" pitchFamily="34" charset="0"/>
                <a:cs typeface="Calibri" panose="020F0502020204030204" pitchFamily="34" charset="0"/>
              </a:rPr>
            </a:br>
            <a:r>
              <a:rPr lang="en-US" sz="6600" b="1" kern="0">
                <a:solidFill>
                  <a:srgbClr val="002776"/>
                </a:solidFill>
                <a:latin typeface="proxima Nova"/>
                <a:ea typeface="Calibri"/>
                <a:cs typeface="Calibri"/>
              </a:rPr>
              <a:t>Smart Landscapes</a:t>
            </a:r>
          </a:p>
        </p:txBody>
      </p:sp>
      <p:pic>
        <p:nvPicPr>
          <p:cNvPr id="5" name="Picture 4" descr="Blue waves on a white background with Ofu-Olosega in the background&#10;&#10;AI-generated content may be incorrect.">
            <a:extLst>
              <a:ext uri="{FF2B5EF4-FFF2-40B4-BE49-F238E27FC236}">
                <a16:creationId xmlns:a16="http://schemas.microsoft.com/office/drawing/2014/main" id="{49B60E0F-8692-5A09-1DCC-961FFD4C6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62" y="108255"/>
            <a:ext cx="2502096" cy="1473675"/>
          </a:xfrm>
          <a:prstGeom prst="rect">
            <a:avLst/>
          </a:prstGeom>
          <a:ln>
            <a:noFill/>
          </a:ln>
        </p:spPr>
      </p:pic>
      <p:pic>
        <p:nvPicPr>
          <p:cNvPr id="6" name="Picture 5" descr="Blue waves on a white background with Ofu-Olosega in the background&#10;&#10;AI-generated content may be incorrect.">
            <a:extLst>
              <a:ext uri="{FF2B5EF4-FFF2-40B4-BE49-F238E27FC236}">
                <a16:creationId xmlns:a16="http://schemas.microsoft.com/office/drawing/2014/main" id="{519ABBD3-63B3-7573-94AD-699CE983A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3542" y="108254"/>
            <a:ext cx="2502096" cy="1473675"/>
          </a:xfrm>
          <a:prstGeom prst="rect">
            <a:avLst/>
          </a:prstGeom>
          <a:ln>
            <a:noFill/>
          </a:ln>
        </p:spPr>
      </p:pic>
      <p:sp>
        <p:nvSpPr>
          <p:cNvPr id="4" name="Rectangle 3">
            <a:extLst>
              <a:ext uri="{FF2B5EF4-FFF2-40B4-BE49-F238E27FC236}">
                <a16:creationId xmlns:a16="http://schemas.microsoft.com/office/drawing/2014/main" id="{776AB1DF-29C7-10B9-D555-A9DB052CBA13}"/>
              </a:ext>
            </a:extLst>
          </p:cNvPr>
          <p:cNvSpPr>
            <a:spLocks noGrp="1" noRot="1" noMove="1" noResize="1" noEditPoints="1" noAdjustHandles="1" noChangeArrowheads="1" noChangeShapeType="1"/>
          </p:cNvSpPr>
          <p:nvPr/>
        </p:nvSpPr>
        <p:spPr>
          <a:xfrm>
            <a:off x="658354" y="4074695"/>
            <a:ext cx="16907751" cy="596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807AA1D-34E0-57E5-D15A-C66CA60A8B36}"/>
              </a:ext>
            </a:extLst>
          </p:cNvPr>
          <p:cNvCxnSpPr/>
          <p:nvPr/>
        </p:nvCxnSpPr>
        <p:spPr>
          <a:xfrm>
            <a:off x="1382821" y="3449052"/>
            <a:ext cx="151517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 Box 4">
            <a:extLst>
              <a:ext uri="{FF2B5EF4-FFF2-40B4-BE49-F238E27FC236}">
                <a16:creationId xmlns:a16="http://schemas.microsoft.com/office/drawing/2014/main" id="{D0282546-BCB2-1A51-A954-DA9794B0F9C9}"/>
              </a:ext>
            </a:extLst>
          </p:cNvPr>
          <p:cNvSpPr txBox="1">
            <a:spLocks noChangeArrowheads="1"/>
          </p:cNvSpPr>
          <p:nvPr/>
        </p:nvSpPr>
        <p:spPr bwMode="auto">
          <a:xfrm>
            <a:off x="1536344" y="3931936"/>
            <a:ext cx="15151769" cy="4770537"/>
          </a:xfrm>
          <a:prstGeom prst="rect">
            <a:avLst/>
          </a:prstGeom>
          <a:noFill/>
          <a:ln w="9525">
            <a:noFill/>
            <a:miter lim="800000"/>
            <a:headEnd/>
            <a:tailEnd/>
          </a:ln>
        </p:spPr>
        <p:txBody>
          <a:bodyPr wrap="square" lIns="91440" tIns="45720" rIns="91440" bIns="4572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7200" b="1" kern="0" dirty="0">
                <a:solidFill>
                  <a:srgbClr val="AB0520"/>
                </a:solidFill>
                <a:latin typeface="proxima Nova"/>
              </a:rPr>
              <a:t>Investigative Questions </a:t>
            </a:r>
          </a:p>
          <a:p>
            <a:pPr algn="ctr"/>
            <a:r>
              <a:rPr lang="en-US" b="1" kern="0" dirty="0">
                <a:solidFill>
                  <a:sysClr val="windowText" lastClr="000000"/>
                </a:solidFill>
                <a:latin typeface="proxima Nova"/>
              </a:rPr>
              <a:t> </a:t>
            </a:r>
          </a:p>
          <a:p>
            <a:pPr marL="685835" indent="-685835">
              <a:buFont typeface="Arial" panose="020B0604020202020204" pitchFamily="34" charset="0"/>
              <a:buChar char="•"/>
            </a:pPr>
            <a:r>
              <a:rPr lang="en-US" sz="4400" kern="0" dirty="0">
                <a:solidFill>
                  <a:srgbClr val="002776"/>
                </a:solidFill>
                <a:latin typeface="proxima Nova"/>
              </a:rPr>
              <a:t>What does water-efficient landscapes or xeriscaping mean?</a:t>
            </a:r>
          </a:p>
          <a:p>
            <a:pPr marL="685800" indent="-685800">
              <a:buFont typeface="Arial" panose="020B0604020202020204" pitchFamily="34" charset="0"/>
              <a:buChar char="•"/>
            </a:pPr>
            <a:r>
              <a:rPr lang="en-US" sz="4400" kern="0" dirty="0">
                <a:solidFill>
                  <a:srgbClr val="002776"/>
                </a:solidFill>
                <a:latin typeface="proxima Nova"/>
              </a:rPr>
              <a:t>How can you harvest rainwater to transform an impermeable plot of land on your school grounds into a water-efficient oasis? </a:t>
            </a:r>
            <a:endParaRPr lang="en-US" sz="4400" dirty="0"/>
          </a:p>
        </p:txBody>
      </p:sp>
    </p:spTree>
    <p:extLst>
      <p:ext uri="{BB962C8B-B14F-4D97-AF65-F5344CB8AC3E}">
        <p14:creationId xmlns:p14="http://schemas.microsoft.com/office/powerpoint/2010/main" val="2261859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117356"/>
            <a:ext cx="17785285" cy="1716456"/>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latin typeface="proxima Nova"/>
              </a:rPr>
              <a:t>Smart Landscapes: Lesson 2 Part A</a:t>
            </a: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746077" y="1230900"/>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Picture 4" descr="Diagram of a water cycle&#10;&#10;Description automatically generated">
            <a:extLst>
              <a:ext uri="{FF2B5EF4-FFF2-40B4-BE49-F238E27FC236}">
                <a16:creationId xmlns:a16="http://schemas.microsoft.com/office/drawing/2014/main" id="{86E91BDD-5BE7-58A2-AA9B-43B0D416A2F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72711" y="1302892"/>
            <a:ext cx="12919955" cy="8391146"/>
          </a:xfrm>
          <a:prstGeom prst="rect">
            <a:avLst/>
          </a:prstGeom>
          <a:ln>
            <a:noFill/>
          </a:ln>
        </p:spPr>
      </p:pic>
      <p:sp>
        <p:nvSpPr>
          <p:cNvPr id="7" name="TextBox 6">
            <a:extLst>
              <a:ext uri="{FF2B5EF4-FFF2-40B4-BE49-F238E27FC236}">
                <a16:creationId xmlns:a16="http://schemas.microsoft.com/office/drawing/2014/main" id="{AF6F89BB-9F0F-0911-3B95-A3284B6917BD}"/>
              </a:ext>
            </a:extLst>
          </p:cNvPr>
          <p:cNvSpPr txBox="1"/>
          <p:nvPr/>
        </p:nvSpPr>
        <p:spPr>
          <a:xfrm>
            <a:off x="441277" y="2194699"/>
            <a:ext cx="5685720" cy="6001643"/>
          </a:xfrm>
          <a:prstGeom prst="rect">
            <a:avLst/>
          </a:prstGeom>
          <a:noFill/>
        </p:spPr>
        <p:txBody>
          <a:bodyPr wrap="square" rtlCol="0">
            <a:spAutoFit/>
          </a:bodyPr>
          <a:lstStyle/>
          <a:p>
            <a:r>
              <a:rPr lang="en-US" sz="4800" dirty="0">
                <a:solidFill>
                  <a:srgbClr val="002776"/>
                </a:solidFill>
                <a:latin typeface="proxima Nova"/>
              </a:rPr>
              <a:t>The water cycle connects us to our watershed and groundwater systems.  </a:t>
            </a:r>
          </a:p>
          <a:p>
            <a:endParaRPr lang="en-US" sz="4800" dirty="0">
              <a:solidFill>
                <a:srgbClr val="002776"/>
              </a:solidFill>
              <a:latin typeface="proxima Nova"/>
            </a:endParaRPr>
          </a:p>
          <a:p>
            <a:r>
              <a:rPr lang="en-US" sz="4800" dirty="0">
                <a:solidFill>
                  <a:srgbClr val="002776"/>
                </a:solidFill>
                <a:latin typeface="proxima Nova"/>
              </a:rPr>
              <a:t>Everything is connected!</a:t>
            </a:r>
          </a:p>
        </p:txBody>
      </p:sp>
    </p:spTree>
    <p:extLst>
      <p:ext uri="{BB962C8B-B14F-4D97-AF65-F5344CB8AC3E}">
        <p14:creationId xmlns:p14="http://schemas.microsoft.com/office/powerpoint/2010/main" val="1298017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957208" y="2290768"/>
            <a:ext cx="16090232" cy="1171754"/>
          </a:xfrm>
          <a:prstGeom prst="rect">
            <a:avLst/>
          </a:prstGeom>
        </p:spPr>
        <p:txBody>
          <a:bodyPr>
            <a:noAutofit/>
          </a:bodyPr>
          <a:lstStyle>
            <a:lvl1pPr eaLnBrk="1" hangingPunct="1">
              <a:defRPr>
                <a:latin typeface="+mj-lt"/>
                <a:ea typeface="+mj-ea"/>
                <a:cs typeface="+mj-cs"/>
              </a:defRPr>
            </a:lvl1pPr>
          </a:lstStyle>
          <a:p>
            <a:pPr algn="ctr"/>
            <a:r>
              <a:rPr lang="en-US" sz="7200" b="1" i="1" kern="0" dirty="0">
                <a:solidFill>
                  <a:srgbClr val="002776"/>
                </a:solidFill>
                <a:latin typeface="proxima Nova"/>
                <a:ea typeface="Calibri" panose="020F0502020204030204" pitchFamily="34" charset="0"/>
                <a:cs typeface="Calibri" panose="020F0502020204030204" pitchFamily="34" charset="0"/>
              </a:rPr>
              <a:t>Urban Watersheds</a:t>
            </a:r>
            <a:endParaRPr lang="en-US" sz="7200" kern="0" dirty="0">
              <a:solidFill>
                <a:srgbClr val="002776"/>
              </a:solidFill>
              <a:latin typeface="proxima Nova"/>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240557" y="4809672"/>
            <a:ext cx="15806883" cy="4678204"/>
          </a:xfrm>
          <a:prstGeom prst="rect">
            <a:avLst/>
          </a:prstGeom>
          <a:noFill/>
          <a:ln w="9525">
            <a:noFill/>
            <a:miter lim="800000"/>
            <a:headEnd/>
            <a:tailEnd/>
          </a:ln>
        </p:spPr>
        <p:txBody>
          <a:bodyPr wrap="square" lIns="91440" tIns="45720" rIns="91440" bIns="45720" anchor="t">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4800" b="1" kern="0" dirty="0">
                <a:solidFill>
                  <a:srgbClr val="AB0520"/>
                </a:solidFill>
                <a:latin typeface="proxima Nova"/>
              </a:rPr>
              <a:t>Investigative Questions </a:t>
            </a:r>
            <a:r>
              <a:rPr lang="en-US" sz="4800" b="1" kern="0" dirty="0">
                <a:solidFill>
                  <a:sysClr val="windowText" lastClr="000000"/>
                </a:solidFill>
                <a:latin typeface="proxima Nova"/>
              </a:rPr>
              <a:t> </a:t>
            </a:r>
          </a:p>
          <a:p>
            <a:pPr algn="ctr"/>
            <a:endParaRPr lang="en-US" sz="1000" b="1" kern="0" dirty="0">
              <a:solidFill>
                <a:sysClr val="windowText" lastClr="000000"/>
              </a:solidFill>
              <a:latin typeface="proxima Nova"/>
            </a:endParaRPr>
          </a:p>
          <a:p>
            <a:pPr marL="857250" indent="-857250">
              <a:buFont typeface="Arial" panose="020B0604020202020204" pitchFamily="34" charset="0"/>
              <a:buChar char="•"/>
            </a:pPr>
            <a:r>
              <a:rPr lang="en-US" sz="4800" dirty="0">
                <a:solidFill>
                  <a:srgbClr val="002776"/>
                </a:solidFill>
                <a:latin typeface="proxima Nova"/>
              </a:rPr>
              <a:t>How does human impact on the land affect water and heat within a watershed?</a:t>
            </a:r>
          </a:p>
          <a:p>
            <a:pPr marL="857250" indent="-857250">
              <a:buFont typeface="Arial" panose="020B0604020202020204" pitchFamily="34" charset="0"/>
              <a:buChar char="•"/>
            </a:pPr>
            <a:r>
              <a:rPr lang="en-US" sz="4800" dirty="0">
                <a:solidFill>
                  <a:srgbClr val="002776"/>
                </a:solidFill>
                <a:latin typeface="proxima Nova"/>
              </a:rPr>
              <a:t>How can we reduce urban runoff and the flow of contaminants from going into our watersheds and groundwater?</a:t>
            </a:r>
          </a:p>
        </p:txBody>
      </p:sp>
      <p:sp>
        <p:nvSpPr>
          <p:cNvPr id="4" name="object 7">
            <a:extLst>
              <a:ext uri="{FF2B5EF4-FFF2-40B4-BE49-F238E27FC236}">
                <a16:creationId xmlns:a16="http://schemas.microsoft.com/office/drawing/2014/main" id="{CBBFA853-5499-90FB-BF0B-9900F7ABB867}"/>
              </a:ext>
            </a:extLst>
          </p:cNvPr>
          <p:cNvSpPr txBox="1">
            <a:spLocks/>
          </p:cNvSpPr>
          <p:nvPr/>
        </p:nvSpPr>
        <p:spPr>
          <a:xfrm>
            <a:off x="864222" y="15159"/>
            <a:ext cx="16320692" cy="841447"/>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latin typeface="proxima Nova"/>
              </a:rPr>
              <a:t>Smart Landscapes: Human Impacts</a:t>
            </a:r>
            <a:endParaRPr lang="en-US" sz="6000" b="1" dirty="0">
              <a:solidFill>
                <a:srgbClr val="002776"/>
              </a:solidFill>
              <a:latin typeface="proxima Nova"/>
            </a:endParaRPr>
          </a:p>
          <a:p>
            <a:pPr marL="12700" marR="5080">
              <a:lnSpc>
                <a:spcPct val="121900"/>
              </a:lnSpc>
              <a:spcBef>
                <a:spcPts val="95"/>
              </a:spcBef>
            </a:pPr>
            <a:endParaRPr lang="en-US" sz="6000" b="1" kern="0" dirty="0">
              <a:solidFill>
                <a:srgbClr val="AB0520"/>
              </a:solidFill>
              <a:latin typeface="proxima Nova"/>
            </a:endParaRPr>
          </a:p>
        </p:txBody>
      </p:sp>
      <p:cxnSp>
        <p:nvCxnSpPr>
          <p:cNvPr id="5" name="Straight Connector 4">
            <a:extLst>
              <a:ext uri="{FF2B5EF4-FFF2-40B4-BE49-F238E27FC236}">
                <a16:creationId xmlns:a16="http://schemas.microsoft.com/office/drawing/2014/main" id="{001003D7-A4C0-6300-DFDC-E10CAB9ACCBD}"/>
              </a:ext>
            </a:extLst>
          </p:cNvPr>
          <p:cNvCxnSpPr>
            <a:cxnSpLocks/>
          </p:cNvCxnSpPr>
          <p:nvPr/>
        </p:nvCxnSpPr>
        <p:spPr>
          <a:xfrm>
            <a:off x="864222" y="1406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5D790C22-C59E-72A9-A8DF-39A403FA3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7" y="8349845"/>
            <a:ext cx="1753378" cy="1587963"/>
          </a:xfrm>
          <a:prstGeom prst="rect">
            <a:avLst/>
          </a:prstGeom>
          <a:solidFill>
            <a:schemeClr val="bg1"/>
          </a:solidFill>
        </p:spPr>
      </p:pic>
    </p:spTree>
    <p:extLst>
      <p:ext uri="{BB962C8B-B14F-4D97-AF65-F5344CB8AC3E}">
        <p14:creationId xmlns:p14="http://schemas.microsoft.com/office/powerpoint/2010/main" val="2489387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208462"/>
            <a:ext cx="16807090" cy="916030"/>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latin typeface="proxima Nova"/>
              </a:rPr>
              <a:t>Smart Landscapes: Human Impacts </a:t>
            </a:r>
            <a:endParaRPr lang="en-US" sz="6000" b="1" dirty="0">
              <a:solidFill>
                <a:schemeClr val="bg1"/>
              </a:solidFill>
              <a:latin typeface="proxima Nova"/>
            </a:endParaRPr>
          </a:p>
          <a:p>
            <a:pPr marL="12700" marR="5080">
              <a:lnSpc>
                <a:spcPct val="121900"/>
              </a:lnSpc>
              <a:spcBef>
                <a:spcPts val="95"/>
              </a:spcBef>
            </a:pPr>
            <a:endParaRPr lang="en-US" sz="6000" b="1" kern="0" dirty="0">
              <a:solidFill>
                <a:srgbClr val="AB0520"/>
              </a:solidFill>
              <a:latin typeface="proxima Nova"/>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4716636" y="1840099"/>
            <a:ext cx="12834161" cy="1143000"/>
          </a:xfrm>
          <a:prstGeom prst="rect">
            <a:avLst/>
          </a:prstGeom>
        </p:spPr>
        <p:txBody>
          <a:bodyPr/>
          <a:lstStyle>
            <a:lvl1pPr eaLnBrk="1" hangingPunct="1">
              <a:defRPr>
                <a:latin typeface="+mj-lt"/>
                <a:ea typeface="+mj-ea"/>
                <a:cs typeface="+mj-cs"/>
              </a:defRPr>
            </a:lvl1pPr>
          </a:lstStyle>
          <a:p>
            <a:pPr algn="ctr"/>
            <a:r>
              <a:rPr lang="en-US" sz="6600" b="1" kern="0" dirty="0">
                <a:solidFill>
                  <a:srgbClr val="002776"/>
                </a:solidFill>
                <a:latin typeface="proxima Nova"/>
              </a:rPr>
              <a:t>Following the Flow</a:t>
            </a:r>
          </a:p>
        </p:txBody>
      </p:sp>
      <p:sp>
        <p:nvSpPr>
          <p:cNvPr id="6" name="TextBox 5">
            <a:extLst>
              <a:ext uri="{FF2B5EF4-FFF2-40B4-BE49-F238E27FC236}">
                <a16:creationId xmlns:a16="http://schemas.microsoft.com/office/drawing/2014/main" id="{A4A78A99-CAD4-3BB0-E784-70ECDA29D4C9}"/>
              </a:ext>
            </a:extLst>
          </p:cNvPr>
          <p:cNvSpPr txBox="1"/>
          <p:nvPr/>
        </p:nvSpPr>
        <p:spPr>
          <a:xfrm>
            <a:off x="7081285" y="3111850"/>
            <a:ext cx="10842045" cy="4401205"/>
          </a:xfrm>
          <a:prstGeom prst="rect">
            <a:avLst/>
          </a:prstGeom>
          <a:noFill/>
        </p:spPr>
        <p:txBody>
          <a:bodyPr wrap="square">
            <a:spAutoFit/>
          </a:bodyPr>
          <a:lstStyle/>
          <a:p>
            <a:pPr marL="571500" indent="-571500">
              <a:buFont typeface="Wingdings" panose="05000000000000000000" pitchFamily="2" charset="2"/>
              <a:buChar char="Ø"/>
            </a:pPr>
            <a:r>
              <a:rPr lang="en-US" sz="4000" i="0" dirty="0">
                <a:solidFill>
                  <a:srgbClr val="002776"/>
                </a:solidFill>
                <a:effectLst/>
                <a:latin typeface="proxima Nova"/>
              </a:rPr>
              <a:t>When rain falls or when snow melts, does </a:t>
            </a:r>
            <a:r>
              <a:rPr lang="en-US" sz="4000" dirty="0">
                <a:solidFill>
                  <a:srgbClr val="002776"/>
                </a:solidFill>
                <a:latin typeface="proxima Nova"/>
              </a:rPr>
              <a:t>the water </a:t>
            </a:r>
            <a:r>
              <a:rPr lang="en-US" sz="4000" i="0" dirty="0">
                <a:solidFill>
                  <a:srgbClr val="002776"/>
                </a:solidFill>
                <a:effectLst/>
                <a:latin typeface="proxima Nova"/>
              </a:rPr>
              <a:t>just sit there? Or does it move? Why?</a:t>
            </a:r>
          </a:p>
          <a:p>
            <a:pPr marL="571500" indent="-571500">
              <a:buFont typeface="Wingdings" panose="05000000000000000000" pitchFamily="2" charset="2"/>
              <a:buChar char="Ø"/>
            </a:pPr>
            <a:endParaRPr lang="en-US" sz="4000" i="0" dirty="0">
              <a:solidFill>
                <a:srgbClr val="002776"/>
              </a:solidFill>
              <a:effectLst/>
              <a:latin typeface="proxima Nova"/>
            </a:endParaRPr>
          </a:p>
          <a:p>
            <a:pPr marL="571500" indent="-571500">
              <a:buFont typeface="Wingdings" panose="05000000000000000000" pitchFamily="2" charset="2"/>
              <a:buChar char="Ø"/>
            </a:pPr>
            <a:r>
              <a:rPr lang="en-US" sz="4000" i="0" dirty="0">
                <a:solidFill>
                  <a:srgbClr val="002776"/>
                </a:solidFill>
                <a:effectLst/>
                <a:latin typeface="proxima Nova"/>
              </a:rPr>
              <a:t>We </a:t>
            </a:r>
            <a:r>
              <a:rPr lang="en-US" sz="4000" dirty="0">
                <a:solidFill>
                  <a:srgbClr val="002776"/>
                </a:solidFill>
                <a:latin typeface="proxima Nova"/>
              </a:rPr>
              <a:t>know</a:t>
            </a:r>
            <a:r>
              <a:rPr lang="en-US" sz="4000" i="0" dirty="0">
                <a:solidFill>
                  <a:srgbClr val="002776"/>
                </a:solidFill>
                <a:effectLst/>
                <a:latin typeface="proxima Nova"/>
              </a:rPr>
              <a:t> some of it may percolate down through earth materials into the ground, but most of it flows downhill as what? </a:t>
            </a:r>
          </a:p>
        </p:txBody>
      </p:sp>
      <p:pic>
        <p:nvPicPr>
          <p:cNvPr id="8194" name="Picture 2" descr="After a heavy rain, water runs downhill over the landscape.">
            <a:extLst>
              <a:ext uri="{FF2B5EF4-FFF2-40B4-BE49-F238E27FC236}">
                <a16:creationId xmlns:a16="http://schemas.microsoft.com/office/drawing/2014/main" id="{007F4D6F-BA6F-691F-7593-830FDE002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70" y="2636876"/>
            <a:ext cx="6470735" cy="49186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A112B14-9E80-503C-6D8D-D840CEA69697}"/>
              </a:ext>
            </a:extLst>
          </p:cNvPr>
          <p:cNvSpPr txBox="1"/>
          <p:nvPr/>
        </p:nvSpPr>
        <p:spPr>
          <a:xfrm>
            <a:off x="2063543" y="8006064"/>
            <a:ext cx="14160914" cy="2123658"/>
          </a:xfrm>
          <a:prstGeom prst="rect">
            <a:avLst/>
          </a:prstGeom>
          <a:noFill/>
        </p:spPr>
        <p:txBody>
          <a:bodyPr wrap="square" rtlCol="0">
            <a:spAutoFit/>
          </a:bodyPr>
          <a:lstStyle/>
          <a:p>
            <a:pPr algn="ctr"/>
            <a:r>
              <a:rPr lang="en-US" sz="4400" dirty="0">
                <a:solidFill>
                  <a:srgbClr val="C00000"/>
                </a:solidFill>
                <a:latin typeface="proxima Nova"/>
              </a:rPr>
              <a:t>Runoff is important as it keeps our rivers, lakes </a:t>
            </a:r>
          </a:p>
          <a:p>
            <a:pPr algn="ctr"/>
            <a:r>
              <a:rPr lang="en-US" sz="4400" dirty="0">
                <a:solidFill>
                  <a:srgbClr val="C00000"/>
                </a:solidFill>
                <a:latin typeface="proxima Nova"/>
              </a:rPr>
              <a:t>and groundwater flowing. But…</a:t>
            </a:r>
            <a:endParaRPr lang="en-US" sz="4400" i="0" dirty="0">
              <a:solidFill>
                <a:srgbClr val="C00000"/>
              </a:solidFill>
              <a:effectLst/>
              <a:latin typeface="proxima Nova"/>
            </a:endParaRPr>
          </a:p>
          <a:p>
            <a:pPr algn="ctr"/>
            <a:endParaRPr lang="en-US" sz="4400" dirty="0">
              <a:solidFill>
                <a:srgbClr val="C00000"/>
              </a:solidFill>
              <a:latin typeface="proxima Nova"/>
            </a:endParaRPr>
          </a:p>
        </p:txBody>
      </p:sp>
      <p:pic>
        <p:nvPicPr>
          <p:cNvPr id="5" name="Picture 2">
            <a:extLst>
              <a:ext uri="{FF2B5EF4-FFF2-40B4-BE49-F238E27FC236}">
                <a16:creationId xmlns:a16="http://schemas.microsoft.com/office/drawing/2014/main" id="{8839B42E-E7B6-0960-8C8D-220CEF6D9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57" y="7807458"/>
            <a:ext cx="2244667" cy="2029120"/>
          </a:xfrm>
          <a:prstGeom prst="rect">
            <a:avLst/>
          </a:prstGeom>
          <a:solidFill>
            <a:schemeClr val="bg1"/>
          </a:solidFill>
        </p:spPr>
      </p:pic>
    </p:spTree>
    <p:extLst>
      <p:ext uri="{BB962C8B-B14F-4D97-AF65-F5344CB8AC3E}">
        <p14:creationId xmlns:p14="http://schemas.microsoft.com/office/powerpoint/2010/main" val="30927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4E6E6-262F-3CE5-0299-6F0613E9BF31}"/>
              </a:ext>
            </a:extLst>
          </p:cNvPr>
          <p:cNvSpPr/>
          <p:nvPr/>
        </p:nvSpPr>
        <p:spPr>
          <a:xfrm>
            <a:off x="9127481" y="-46924"/>
            <a:ext cx="9160519" cy="425773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p:cNvSpPr txBox="1">
            <a:spLocks noGrp="1"/>
          </p:cNvSpPr>
          <p:nvPr>
            <p:ph type="title" idx="4294967295"/>
          </p:nvPr>
        </p:nvSpPr>
        <p:spPr>
          <a:xfrm>
            <a:off x="11002815" y="250661"/>
            <a:ext cx="5596489" cy="719138"/>
          </a:xfrm>
          <a:prstGeom prst="rect">
            <a:avLst/>
          </a:prstGeom>
        </p:spPr>
        <p:txBody>
          <a:bodyPr vert="horz" wrap="square" lIns="0" tIns="0" rIns="0" bIns="0" rtlCol="0">
            <a:noAutofit/>
          </a:bodyPr>
          <a:lstStyle/>
          <a:p>
            <a:pPr marL="12700" marR="5080">
              <a:lnSpc>
                <a:spcPct val="121900"/>
              </a:lnSpc>
              <a:spcBef>
                <a:spcPts val="95"/>
              </a:spcBef>
            </a:pPr>
            <a:r>
              <a:rPr lang="en-US" sz="6600" b="1">
                <a:solidFill>
                  <a:schemeClr val="bg1"/>
                </a:solidFill>
                <a:latin typeface="proxima Nova"/>
              </a:rPr>
              <a:t>PERMEABLE</a:t>
            </a:r>
            <a:endParaRPr sz="6600" b="1">
              <a:solidFill>
                <a:schemeClr val="bg1"/>
              </a:solidFill>
              <a:latin typeface="proxima Nova"/>
            </a:endParaRPr>
          </a:p>
        </p:txBody>
      </p:sp>
      <p:sp>
        <p:nvSpPr>
          <p:cNvPr id="8" name="object 8"/>
          <p:cNvSpPr txBox="1"/>
          <p:nvPr/>
        </p:nvSpPr>
        <p:spPr>
          <a:xfrm>
            <a:off x="9892713" y="1595103"/>
            <a:ext cx="7630051" cy="2046586"/>
          </a:xfrm>
          <a:prstGeom prst="rect">
            <a:avLst/>
          </a:prstGeom>
        </p:spPr>
        <p:txBody>
          <a:bodyPr vert="horz" wrap="square" lIns="0" tIns="0" rIns="0" bIns="0" rtlCol="0">
            <a:noAutofit/>
          </a:bodyPr>
          <a:lstStyle/>
          <a:p>
            <a:pPr marL="12700" marR="5080" algn="ctr">
              <a:lnSpc>
                <a:spcPct val="120000"/>
              </a:lnSpc>
              <a:spcBef>
                <a:spcPts val="100"/>
              </a:spcBef>
            </a:pPr>
            <a:r>
              <a:rPr lang="en-US" sz="3200" dirty="0">
                <a:solidFill>
                  <a:schemeClr val="bg1"/>
                </a:solidFill>
                <a:latin typeface="proxima Nova"/>
              </a:rPr>
              <a:t>Water can sink in or percolate into the earth materials, where plants can use it, or it keeps traveling further down to reach groundwater (infiltration).</a:t>
            </a:r>
            <a:endParaRPr sz="3200" dirty="0">
              <a:solidFill>
                <a:schemeClr val="bg1"/>
              </a:solidFill>
              <a:latin typeface="proxima Nova"/>
              <a:cs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10109800" y="1595103"/>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B0F9FD0-9568-3C0F-307F-DC72B84131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3167" y="4097522"/>
            <a:ext cx="9169027" cy="6248461"/>
          </a:xfrm>
          <a:prstGeom prst="rect">
            <a:avLst/>
          </a:prstGeom>
        </p:spPr>
      </p:pic>
      <p:pic>
        <p:nvPicPr>
          <p:cNvPr id="13" name="Picture 12">
            <a:extLst>
              <a:ext uri="{FF2B5EF4-FFF2-40B4-BE49-F238E27FC236}">
                <a16:creationId xmlns:a16="http://schemas.microsoft.com/office/drawing/2014/main" id="{71CCD72C-757B-75D9-97DB-93292AF8B5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 y="-46924"/>
            <a:ext cx="9446121" cy="6364840"/>
          </a:xfrm>
          <a:prstGeom prst="rect">
            <a:avLst/>
          </a:prstGeom>
        </p:spPr>
      </p:pic>
      <p:sp>
        <p:nvSpPr>
          <p:cNvPr id="3" name="Rectangle 2">
            <a:extLst>
              <a:ext uri="{FF2B5EF4-FFF2-40B4-BE49-F238E27FC236}">
                <a16:creationId xmlns:a16="http://schemas.microsoft.com/office/drawing/2014/main" id="{030835FF-58DF-38F5-97E4-0EC2069148DE}"/>
              </a:ext>
            </a:extLst>
          </p:cNvPr>
          <p:cNvSpPr/>
          <p:nvPr/>
        </p:nvSpPr>
        <p:spPr>
          <a:xfrm>
            <a:off x="6709" y="6232864"/>
            <a:ext cx="9440494" cy="411311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9"/>
          <p:cNvSpPr txBox="1"/>
          <p:nvPr/>
        </p:nvSpPr>
        <p:spPr>
          <a:xfrm>
            <a:off x="1276283" y="6575323"/>
            <a:ext cx="6899539" cy="646430"/>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600" b="1" dirty="0">
                <a:solidFill>
                  <a:schemeClr val="bg1"/>
                </a:solidFill>
                <a:latin typeface="proxima Nova"/>
                <a:cs typeface="Calibri" panose="020F0502020204030204" pitchFamily="34" charset="0"/>
              </a:rPr>
              <a:t>IMPERMEABLE</a:t>
            </a:r>
            <a:endParaRPr sz="6600" b="1" dirty="0">
              <a:solidFill>
                <a:schemeClr val="bg1"/>
              </a:solidFill>
              <a:latin typeface="proxima Nova"/>
              <a:cs typeface="Calibri" panose="020F0502020204030204" pitchFamily="34" charset="0"/>
            </a:endParaRPr>
          </a:p>
        </p:txBody>
      </p:sp>
      <p:sp>
        <p:nvSpPr>
          <p:cNvPr id="10" name="object 10"/>
          <p:cNvSpPr txBox="1"/>
          <p:nvPr/>
        </p:nvSpPr>
        <p:spPr>
          <a:xfrm>
            <a:off x="1154926" y="7737953"/>
            <a:ext cx="7142255"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a:solidFill>
                  <a:schemeClr val="bg1"/>
                </a:solidFill>
                <a:latin typeface="proxima Nova"/>
              </a:rPr>
              <a:t>Water cannot penetrate or percolate, but rather pools or runs off the surface. These are also called impervious surfaces. </a:t>
            </a:r>
            <a:endParaRPr lang="en-US" sz="3200">
              <a:solidFill>
                <a:schemeClr val="bg1"/>
              </a:solidFill>
              <a:latin typeface="proxima Nova"/>
              <a:cs typeface="Calibri" panose="020F0502020204030204" pitchFamily="34" charset="0"/>
            </a:endParaRPr>
          </a:p>
        </p:txBody>
      </p:sp>
      <p:cxnSp>
        <p:nvCxnSpPr>
          <p:cNvPr id="15" name="Straight Connector 14">
            <a:extLst>
              <a:ext uri="{FF2B5EF4-FFF2-40B4-BE49-F238E27FC236}">
                <a16:creationId xmlns:a16="http://schemas.microsoft.com/office/drawing/2014/main" id="{8D4FBD2A-3CA2-A443-986F-6699D6133081}"/>
              </a:ext>
            </a:extLst>
          </p:cNvPr>
          <p:cNvCxnSpPr/>
          <p:nvPr/>
        </p:nvCxnSpPr>
        <p:spPr>
          <a:xfrm>
            <a:off x="931181" y="7737953"/>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3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453318"/>
            <a:ext cx="18721137"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970920" y="403978"/>
            <a:ext cx="18047365" cy="1323439"/>
          </a:xfrm>
          <a:prstGeom prst="rect">
            <a:avLst/>
          </a:prstGeom>
          <a:noFill/>
        </p:spPr>
        <p:txBody>
          <a:bodyPr wrap="square" rtlCol="0">
            <a:spAutoFit/>
          </a:bodyPr>
          <a:lstStyle/>
          <a:p>
            <a:pPr algn="ctr"/>
            <a:r>
              <a:rPr lang="en-US" sz="8000" b="1">
                <a:solidFill>
                  <a:srgbClr val="002776"/>
                </a:solidFill>
                <a:latin typeface="proxima Nova"/>
              </a:rPr>
              <a:t>Too Hot to Handle!</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561703" y="2902468"/>
            <a:ext cx="9241516" cy="2862322"/>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6000" b="1" kern="0">
                <a:solidFill>
                  <a:srgbClr val="002776"/>
                </a:solidFill>
                <a:latin typeface="proxima Nova"/>
              </a:rPr>
              <a:t>What else happens when we have impermeable surfaces? </a:t>
            </a:r>
            <a:endParaRPr lang="en-US" sz="6000">
              <a:solidFill>
                <a:srgbClr val="002776"/>
              </a:solidFill>
              <a:latin typeface="proxima Nova"/>
            </a:endParaRPr>
          </a:p>
        </p:txBody>
      </p:sp>
      <p:pic>
        <p:nvPicPr>
          <p:cNvPr id="6" name="Picture 5" descr="A yellow and red text on a black background&#10;&#10;Description automatically generated">
            <a:extLst>
              <a:ext uri="{FF2B5EF4-FFF2-40B4-BE49-F238E27FC236}">
                <a16:creationId xmlns:a16="http://schemas.microsoft.com/office/drawing/2014/main" id="{0B76C712-75BC-E0FA-FD38-2EEA2F3CE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9" t="1601" r="7814" b="45106"/>
          <a:stretch/>
        </p:blipFill>
        <p:spPr>
          <a:xfrm>
            <a:off x="47986" y="-492516"/>
            <a:ext cx="4465674" cy="3639532"/>
          </a:xfrm>
          <a:prstGeom prst="rect">
            <a:avLst/>
          </a:prstGeom>
        </p:spPr>
      </p:pic>
      <p:pic>
        <p:nvPicPr>
          <p:cNvPr id="8" name="Picture 7" descr="A cartoon sun with glasses and a thermometer&#10;&#10;Description automatically generated">
            <a:extLst>
              <a:ext uri="{FF2B5EF4-FFF2-40B4-BE49-F238E27FC236}">
                <a16:creationId xmlns:a16="http://schemas.microsoft.com/office/drawing/2014/main" id="{767CE559-EEBF-2A94-D6C2-90593FCBAE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33" t="5354" r="15353" b="46707"/>
          <a:stretch/>
        </p:blipFill>
        <p:spPr>
          <a:xfrm>
            <a:off x="14717620" y="9864"/>
            <a:ext cx="3786948" cy="3435106"/>
          </a:xfrm>
          <a:prstGeom prst="rect">
            <a:avLst/>
          </a:prstGeom>
        </p:spPr>
      </p:pic>
      <p:pic>
        <p:nvPicPr>
          <p:cNvPr id="11266" name="Picture 2" descr="Earth's Radiation Balance">
            <a:extLst>
              <a:ext uri="{FF2B5EF4-FFF2-40B4-BE49-F238E27FC236}">
                <a16:creationId xmlns:a16="http://schemas.microsoft.com/office/drawing/2014/main" id="{9E4C4466-3C01-0391-C649-D0E28A25BD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3" t="28332" r="19339" b="11792"/>
          <a:stretch/>
        </p:blipFill>
        <p:spPr bwMode="auto">
          <a:xfrm>
            <a:off x="674866" y="6213939"/>
            <a:ext cx="7661059" cy="407813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sphalt Pavement: UHI Mitigation - Cooling Roadways">
            <a:extLst>
              <a:ext uri="{FF2B5EF4-FFF2-40B4-BE49-F238E27FC236}">
                <a16:creationId xmlns:a16="http://schemas.microsoft.com/office/drawing/2014/main" id="{B22A21DC-5CC9-95E4-93F7-4B09855CF2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231"/>
          <a:stretch/>
        </p:blipFill>
        <p:spPr bwMode="auto">
          <a:xfrm>
            <a:off x="10813143" y="3395160"/>
            <a:ext cx="6764292" cy="66357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85A70D-1DF1-B607-688F-2B83201EA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2226" y="7691630"/>
            <a:ext cx="2244667" cy="2029120"/>
          </a:xfrm>
          <a:prstGeom prst="rect">
            <a:avLst/>
          </a:prstGeom>
          <a:solidFill>
            <a:schemeClr val="bg1"/>
          </a:solidFill>
        </p:spPr>
      </p:pic>
    </p:spTree>
    <p:extLst>
      <p:ext uri="{BB962C8B-B14F-4D97-AF65-F5344CB8AC3E}">
        <p14:creationId xmlns:p14="http://schemas.microsoft.com/office/powerpoint/2010/main" val="2569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out)">
                                      <p:cBhvr>
                                        <p:cTn id="7" dur="2000"/>
                                        <p:tgtEl>
                                          <p:spTgt spid="12290"/>
                                        </p:tgtEl>
                                      </p:cBhvr>
                                    </p:animEffect>
                                  </p:childTnLst>
                                </p:cTn>
                              </p:par>
                              <p:par>
                                <p:cTn id="8" presetID="16" presetClass="entr" presetSubtype="37"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out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1933811" y="189268"/>
            <a:ext cx="14420378" cy="1323439"/>
          </a:xfrm>
          <a:prstGeom prst="rect">
            <a:avLst/>
          </a:prstGeom>
          <a:noFill/>
        </p:spPr>
        <p:txBody>
          <a:bodyPr wrap="square" rtlCol="0">
            <a:spAutoFit/>
          </a:bodyPr>
          <a:lstStyle/>
          <a:p>
            <a:pPr algn="ctr"/>
            <a:r>
              <a:rPr lang="en-US" sz="8000" b="1">
                <a:solidFill>
                  <a:srgbClr val="FF9900"/>
                </a:solidFill>
                <a:latin typeface="proxima Nova"/>
              </a:rPr>
              <a:t>Urban Heat Island Effect</a:t>
            </a:r>
          </a:p>
        </p:txBody>
      </p:sp>
      <p:pic>
        <p:nvPicPr>
          <p:cNvPr id="5" name="Picture 4">
            <a:extLst>
              <a:ext uri="{FF2B5EF4-FFF2-40B4-BE49-F238E27FC236}">
                <a16:creationId xmlns:a16="http://schemas.microsoft.com/office/drawing/2014/main" id="{7CE3F863-1128-4182-C5F0-615A2D7EB701}"/>
              </a:ext>
            </a:extLst>
          </p:cNvPr>
          <p:cNvPicPr>
            <a:picLocks noChangeAspect="1"/>
          </p:cNvPicPr>
          <p:nvPr/>
        </p:nvPicPr>
        <p:blipFill rotWithShape="1">
          <a:blip r:embed="rId3"/>
          <a:srcRect l="66744" t="17159" r="17044" b="66103"/>
          <a:stretch/>
        </p:blipFill>
        <p:spPr>
          <a:xfrm>
            <a:off x="7619905" y="2375487"/>
            <a:ext cx="10043173" cy="5832633"/>
          </a:xfrm>
          <a:prstGeom prst="rect">
            <a:avLst/>
          </a:prstGeom>
        </p:spPr>
      </p:pic>
      <p:pic>
        <p:nvPicPr>
          <p:cNvPr id="3" name="Picture 2">
            <a:extLst>
              <a:ext uri="{FF2B5EF4-FFF2-40B4-BE49-F238E27FC236}">
                <a16:creationId xmlns:a16="http://schemas.microsoft.com/office/drawing/2014/main" id="{B52F6D4F-CF40-F00B-1B6D-2815B208D901}"/>
              </a:ext>
            </a:extLst>
          </p:cNvPr>
          <p:cNvPicPr>
            <a:picLocks noChangeAspect="1"/>
          </p:cNvPicPr>
          <p:nvPr/>
        </p:nvPicPr>
        <p:blipFill rotWithShape="1">
          <a:blip r:embed="rId4"/>
          <a:srcRect l="68140" t="12196" r="7325" b="53902"/>
          <a:stretch/>
        </p:blipFill>
        <p:spPr>
          <a:xfrm>
            <a:off x="1024082" y="1701975"/>
            <a:ext cx="4827182" cy="3751922"/>
          </a:xfrm>
          <a:prstGeom prst="rect">
            <a:avLst/>
          </a:prstGeom>
        </p:spPr>
      </p:pic>
      <p:pic>
        <p:nvPicPr>
          <p:cNvPr id="8" name="Picture 7">
            <a:extLst>
              <a:ext uri="{FF2B5EF4-FFF2-40B4-BE49-F238E27FC236}">
                <a16:creationId xmlns:a16="http://schemas.microsoft.com/office/drawing/2014/main" id="{B6B58C9B-CB0C-71E0-EE6B-5810495CA980}"/>
              </a:ext>
            </a:extLst>
          </p:cNvPr>
          <p:cNvPicPr>
            <a:picLocks noChangeAspect="1"/>
          </p:cNvPicPr>
          <p:nvPr/>
        </p:nvPicPr>
        <p:blipFill rotWithShape="1">
          <a:blip r:embed="rId5"/>
          <a:srcRect l="68489" t="11990" r="6702" b="52985"/>
          <a:stretch/>
        </p:blipFill>
        <p:spPr>
          <a:xfrm>
            <a:off x="1024082" y="5712427"/>
            <a:ext cx="4827182" cy="3833388"/>
          </a:xfrm>
          <a:prstGeom prst="rect">
            <a:avLst/>
          </a:prstGeom>
        </p:spPr>
      </p:pic>
      <p:pic>
        <p:nvPicPr>
          <p:cNvPr id="4" name="Picture 2">
            <a:extLst>
              <a:ext uri="{FF2B5EF4-FFF2-40B4-BE49-F238E27FC236}">
                <a16:creationId xmlns:a16="http://schemas.microsoft.com/office/drawing/2014/main" id="{7F569DD4-7859-BDBE-66F7-81595F1C4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6967" y="8668512"/>
            <a:ext cx="1630327" cy="1473773"/>
          </a:xfrm>
          <a:prstGeom prst="rect">
            <a:avLst/>
          </a:prstGeom>
          <a:solidFill>
            <a:schemeClr val="bg1"/>
          </a:solidFill>
        </p:spPr>
      </p:pic>
    </p:spTree>
    <p:extLst>
      <p:ext uri="{BB962C8B-B14F-4D97-AF65-F5344CB8AC3E}">
        <p14:creationId xmlns:p14="http://schemas.microsoft.com/office/powerpoint/2010/main" val="932567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3569C-7339-EF52-6D67-02B70818005C}"/>
              </a:ext>
            </a:extLst>
          </p:cNvPr>
          <p:cNvSpPr/>
          <p:nvPr/>
        </p:nvSpPr>
        <p:spPr>
          <a:xfrm>
            <a:off x="6320589" y="8232111"/>
            <a:ext cx="11855116" cy="22330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9412A1-5E88-25AC-130A-AC7C1E34A39F}"/>
              </a:ext>
            </a:extLst>
          </p:cNvPr>
          <p:cNvSpPr/>
          <p:nvPr/>
        </p:nvSpPr>
        <p:spPr>
          <a:xfrm>
            <a:off x="-216569" y="-61405"/>
            <a:ext cx="18721137" cy="2438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at are heat domes – and are they to blame for soaring US temperatures? |  Weather News | Al Jazeera">
            <a:extLst>
              <a:ext uri="{FF2B5EF4-FFF2-40B4-BE49-F238E27FC236}">
                <a16:creationId xmlns:a16="http://schemas.microsoft.com/office/drawing/2014/main" id="{1F1CE2A2-0D57-EC65-4CFD-B15616A38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6146"/>
            <a:ext cx="7920291" cy="791000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376995"/>
            <a:ext cx="18721137"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102197" y="591694"/>
            <a:ext cx="20492391" cy="1107996"/>
          </a:xfrm>
          <a:prstGeom prst="rect">
            <a:avLst/>
          </a:prstGeom>
          <a:noFill/>
        </p:spPr>
        <p:txBody>
          <a:bodyPr wrap="square" rtlCol="0">
            <a:spAutoFit/>
          </a:bodyPr>
          <a:lstStyle/>
          <a:p>
            <a:pPr algn="ctr"/>
            <a:r>
              <a:rPr lang="en-US" sz="6600" b="1">
                <a:solidFill>
                  <a:srgbClr val="002776"/>
                </a:solidFill>
                <a:latin typeface="proxima Nova"/>
              </a:rPr>
              <a:t>Air Temp, Quality &amp; Rain Changes Too!</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828930" y="2458633"/>
            <a:ext cx="10459070" cy="1887696"/>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ts val="7000"/>
              </a:lnSpc>
            </a:pPr>
            <a:r>
              <a:rPr lang="en-US" sz="6000" kern="0">
                <a:solidFill>
                  <a:srgbClr val="002776"/>
                </a:solidFill>
                <a:latin typeface="proxima Nova"/>
              </a:rPr>
              <a:t>What else happens when city temps are warmer? </a:t>
            </a:r>
            <a:endParaRPr lang="en-US" sz="6000">
              <a:solidFill>
                <a:srgbClr val="002776"/>
              </a:solidFill>
              <a:latin typeface="proxima Nova"/>
            </a:endParaRPr>
          </a:p>
        </p:txBody>
      </p:sp>
      <p:pic>
        <p:nvPicPr>
          <p:cNvPr id="1028" name="Picture 4">
            <a:extLst>
              <a:ext uri="{FF2B5EF4-FFF2-40B4-BE49-F238E27FC236}">
                <a16:creationId xmlns:a16="http://schemas.microsoft.com/office/drawing/2014/main" id="{7CEFD5AF-2C67-62AB-0150-EB1017427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47" t="46666" r="13896" b="40687"/>
          <a:stretch/>
        </p:blipFill>
        <p:spPr bwMode="auto">
          <a:xfrm>
            <a:off x="7920291" y="8763146"/>
            <a:ext cx="10367709" cy="1428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28E525-F27E-815A-0424-06571758097E}"/>
              </a:ext>
            </a:extLst>
          </p:cNvPr>
          <p:cNvPicPr>
            <a:picLocks noChangeAspect="1"/>
          </p:cNvPicPr>
          <p:nvPr/>
        </p:nvPicPr>
        <p:blipFill rotWithShape="1">
          <a:blip r:embed="rId5"/>
          <a:srcRect l="67391" t="8502" r="7500" b="53044"/>
          <a:stretch/>
        </p:blipFill>
        <p:spPr>
          <a:xfrm>
            <a:off x="8120368" y="4342295"/>
            <a:ext cx="4927630" cy="4245015"/>
          </a:xfrm>
          <a:prstGeom prst="rect">
            <a:avLst/>
          </a:prstGeom>
        </p:spPr>
      </p:pic>
      <p:pic>
        <p:nvPicPr>
          <p:cNvPr id="10" name="Picture 6" descr="This is Our Heat Island : r/phoenix">
            <a:extLst>
              <a:ext uri="{FF2B5EF4-FFF2-40B4-BE49-F238E27FC236}">
                <a16:creationId xmlns:a16="http://schemas.microsoft.com/office/drawing/2014/main" id="{2898F4DF-D9B4-E1A8-D9B2-5B484224B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48075" y="4337594"/>
            <a:ext cx="4927630" cy="424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71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2548176" y="184197"/>
            <a:ext cx="13191647" cy="1323439"/>
          </a:xfrm>
          <a:prstGeom prst="rect">
            <a:avLst/>
          </a:prstGeom>
          <a:noFill/>
        </p:spPr>
        <p:txBody>
          <a:bodyPr wrap="square" rtlCol="0">
            <a:spAutoFit/>
          </a:bodyPr>
          <a:lstStyle/>
          <a:p>
            <a:pPr algn="ctr"/>
            <a:r>
              <a:rPr lang="en-US" sz="8000" b="1">
                <a:solidFill>
                  <a:srgbClr val="FF9900"/>
                </a:solidFill>
                <a:latin typeface="proxima Nova"/>
              </a:rPr>
              <a:t>Urban Heat &amp; Water</a:t>
            </a:r>
          </a:p>
        </p:txBody>
      </p:sp>
      <p:pic>
        <p:nvPicPr>
          <p:cNvPr id="7" name="Picture 2" descr="Urban Heat Islands — Keep Knoxville Beautiful">
            <a:extLst>
              <a:ext uri="{FF2B5EF4-FFF2-40B4-BE49-F238E27FC236}">
                <a16:creationId xmlns:a16="http://schemas.microsoft.com/office/drawing/2014/main" id="{F144C114-CDA8-1D82-E226-1E4E8006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28" y="1739721"/>
            <a:ext cx="14786344" cy="83173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631D87-4537-8FFD-E7AD-5A103D815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9403" y="8325853"/>
            <a:ext cx="1915087" cy="1731188"/>
          </a:xfrm>
          <a:prstGeom prst="rect">
            <a:avLst/>
          </a:prstGeom>
          <a:solidFill>
            <a:schemeClr val="bg1"/>
          </a:solidFill>
        </p:spPr>
      </p:pic>
      <p:sp>
        <p:nvSpPr>
          <p:cNvPr id="5" name="TextBox 4">
            <a:extLst>
              <a:ext uri="{FF2B5EF4-FFF2-40B4-BE49-F238E27FC236}">
                <a16:creationId xmlns:a16="http://schemas.microsoft.com/office/drawing/2014/main" id="{D3B46825-395E-F85C-FE27-DFB34DF54A75}"/>
              </a:ext>
            </a:extLst>
          </p:cNvPr>
          <p:cNvSpPr txBox="1"/>
          <p:nvPr/>
        </p:nvSpPr>
        <p:spPr>
          <a:xfrm>
            <a:off x="15233734" y="10902957"/>
            <a:ext cx="1303438" cy="507831"/>
          </a:xfrm>
          <a:prstGeom prst="rect">
            <a:avLst/>
          </a:prstGeom>
          <a:noFill/>
        </p:spPr>
        <p:txBody>
          <a:bodyPr wrap="square" rtlCol="0">
            <a:spAutoFit/>
          </a:bodyPr>
          <a:lstStyle/>
          <a:p>
            <a:r>
              <a:rPr lang="en-US" sz="900">
                <a:hlinkClick r:id="rId5" tooltip="https://www.pngall.com/ostrich-png/download/16573"/>
              </a:rPr>
              <a:t>This Photo</a:t>
            </a:r>
            <a:r>
              <a:rPr lang="en-US" sz="900"/>
              <a:t> by Unknown Author is licensed under </a:t>
            </a:r>
            <a:r>
              <a:rPr lang="en-US" sz="900">
                <a:hlinkClick r:id="rId6" tooltip="https://creativecommons.org/licenses/by-nc/3.0/"/>
              </a:rPr>
              <a:t>CC BY-NC</a:t>
            </a:r>
            <a:endParaRPr lang="en-US" sz="900"/>
          </a:p>
        </p:txBody>
      </p:sp>
      <p:sp>
        <p:nvSpPr>
          <p:cNvPr id="9" name="TextBox 8">
            <a:extLst>
              <a:ext uri="{FF2B5EF4-FFF2-40B4-BE49-F238E27FC236}">
                <a16:creationId xmlns:a16="http://schemas.microsoft.com/office/drawing/2014/main" id="{BB706745-017E-CD50-B153-A844AA87C556}"/>
              </a:ext>
            </a:extLst>
          </p:cNvPr>
          <p:cNvSpPr txBox="1"/>
          <p:nvPr/>
        </p:nvSpPr>
        <p:spPr>
          <a:xfrm>
            <a:off x="-86725" y="10902957"/>
            <a:ext cx="1303438" cy="507831"/>
          </a:xfrm>
          <a:prstGeom prst="rect">
            <a:avLst/>
          </a:prstGeom>
          <a:noFill/>
        </p:spPr>
        <p:txBody>
          <a:bodyPr wrap="square" rtlCol="0">
            <a:spAutoFit/>
          </a:bodyPr>
          <a:lstStyle/>
          <a:p>
            <a:r>
              <a:rPr lang="en-US" sz="900">
                <a:hlinkClick r:id="rId5" tooltip="https://www.pngall.com/ostrich-png/download/16573"/>
              </a:rPr>
              <a:t>This Photo</a:t>
            </a:r>
            <a:r>
              <a:rPr lang="en-US" sz="900"/>
              <a:t> by Unknown Author is licensed under </a:t>
            </a:r>
            <a:r>
              <a:rPr lang="en-US" sz="900">
                <a:hlinkClick r:id="rId6" tooltip="https://creativecommons.org/licenses/by-nc/3.0/"/>
              </a:rPr>
              <a:t>CC BY-NC</a:t>
            </a:r>
            <a:endParaRPr lang="en-US" sz="900"/>
          </a:p>
        </p:txBody>
      </p:sp>
    </p:spTree>
    <p:extLst>
      <p:ext uri="{BB962C8B-B14F-4D97-AF65-F5344CB8AC3E}">
        <p14:creationId xmlns:p14="http://schemas.microsoft.com/office/powerpoint/2010/main" val="101819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Diagram showing groundwater as saturated zones underground.">
            <a:extLst>
              <a:ext uri="{FF2B5EF4-FFF2-40B4-BE49-F238E27FC236}">
                <a16:creationId xmlns:a16="http://schemas.microsoft.com/office/drawing/2014/main" id="{DA23B4E0-C563-EC02-6AC4-ED749F25F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9" r="1873" b="7017"/>
          <a:stretch/>
        </p:blipFill>
        <p:spPr bwMode="auto">
          <a:xfrm>
            <a:off x="5800970" y="257365"/>
            <a:ext cx="12487030" cy="7049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529064-9931-4C0C-E465-94046DD1E916}"/>
              </a:ext>
            </a:extLst>
          </p:cNvPr>
          <p:cNvSpPr txBox="1"/>
          <p:nvPr/>
        </p:nvSpPr>
        <p:spPr>
          <a:xfrm>
            <a:off x="325469" y="521324"/>
            <a:ext cx="5150032" cy="2308324"/>
          </a:xfrm>
          <a:prstGeom prst="rect">
            <a:avLst/>
          </a:prstGeom>
          <a:noFill/>
        </p:spPr>
        <p:txBody>
          <a:bodyPr wrap="square" rtlCol="0">
            <a:spAutoFit/>
          </a:bodyPr>
          <a:lstStyle/>
          <a:p>
            <a:pPr algn="ctr"/>
            <a:r>
              <a:rPr lang="en-US" sz="7200" b="1">
                <a:solidFill>
                  <a:srgbClr val="C00000"/>
                </a:solidFill>
                <a:latin typeface="proxima Nova"/>
              </a:rPr>
              <a:t>Let’s </a:t>
            </a:r>
          </a:p>
          <a:p>
            <a:pPr algn="ctr"/>
            <a:r>
              <a:rPr lang="en-US" sz="7200" b="1">
                <a:solidFill>
                  <a:srgbClr val="C00000"/>
                </a:solidFill>
                <a:latin typeface="proxima Nova"/>
              </a:rPr>
              <a:t>Dig In!</a:t>
            </a:r>
          </a:p>
        </p:txBody>
      </p:sp>
      <p:sp>
        <p:nvSpPr>
          <p:cNvPr id="5" name="Rectangle 4">
            <a:extLst>
              <a:ext uri="{FF2B5EF4-FFF2-40B4-BE49-F238E27FC236}">
                <a16:creationId xmlns:a16="http://schemas.microsoft.com/office/drawing/2014/main" id="{F1BA2DAD-0679-E197-39DC-57091CFCB81B}"/>
              </a:ext>
            </a:extLst>
          </p:cNvPr>
          <p:cNvSpPr/>
          <p:nvPr/>
        </p:nvSpPr>
        <p:spPr>
          <a:xfrm>
            <a:off x="6858000" y="7306680"/>
            <a:ext cx="8294914" cy="3025043"/>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57847C-25FE-BD37-F3BE-6A5641CB9D0A}"/>
              </a:ext>
            </a:extLst>
          </p:cNvPr>
          <p:cNvSpPr/>
          <p:nvPr/>
        </p:nvSpPr>
        <p:spPr>
          <a:xfrm>
            <a:off x="0" y="3526971"/>
            <a:ext cx="5800970" cy="676002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9">
            <a:extLst>
              <a:ext uri="{FF2B5EF4-FFF2-40B4-BE49-F238E27FC236}">
                <a16:creationId xmlns:a16="http://schemas.microsoft.com/office/drawing/2014/main" id="{82E8FC18-6F2C-9B8C-FB7F-97DA53E02AA6}"/>
              </a:ext>
            </a:extLst>
          </p:cNvPr>
          <p:cNvSpPr txBox="1"/>
          <p:nvPr/>
        </p:nvSpPr>
        <p:spPr>
          <a:xfrm>
            <a:off x="9316097" y="7379392"/>
            <a:ext cx="3378720" cy="1123562"/>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000" b="1" dirty="0">
                <a:solidFill>
                  <a:schemeClr val="bg1"/>
                </a:solidFill>
                <a:latin typeface="proxima Nova"/>
                <a:cs typeface="Calibri" panose="020F0502020204030204" pitchFamily="34" charset="0"/>
              </a:rPr>
              <a:t>Aquifer:</a:t>
            </a:r>
            <a:endParaRPr sz="6000" b="1" dirty="0">
              <a:solidFill>
                <a:schemeClr val="bg1"/>
              </a:solidFill>
              <a:latin typeface="proxima Nova"/>
              <a:cs typeface="Calibri" panose="020F0502020204030204" pitchFamily="34" charset="0"/>
            </a:endParaRPr>
          </a:p>
        </p:txBody>
      </p:sp>
      <p:cxnSp>
        <p:nvCxnSpPr>
          <p:cNvPr id="9" name="Straight Connector 8">
            <a:extLst>
              <a:ext uri="{FF2B5EF4-FFF2-40B4-BE49-F238E27FC236}">
                <a16:creationId xmlns:a16="http://schemas.microsoft.com/office/drawing/2014/main" id="{4165538D-D689-B65F-FA62-B48B7B7E861B}"/>
              </a:ext>
            </a:extLst>
          </p:cNvPr>
          <p:cNvCxnSpPr>
            <a:cxnSpLocks/>
          </p:cNvCxnSpPr>
          <p:nvPr/>
        </p:nvCxnSpPr>
        <p:spPr>
          <a:xfrm>
            <a:off x="589955" y="4792074"/>
            <a:ext cx="4560077"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1" name="object 10">
            <a:extLst>
              <a:ext uri="{FF2B5EF4-FFF2-40B4-BE49-F238E27FC236}">
                <a16:creationId xmlns:a16="http://schemas.microsoft.com/office/drawing/2014/main" id="{8B2D7574-81C1-028D-C7FD-E581AE54AB7E}"/>
              </a:ext>
            </a:extLst>
          </p:cNvPr>
          <p:cNvSpPr txBox="1"/>
          <p:nvPr/>
        </p:nvSpPr>
        <p:spPr>
          <a:xfrm>
            <a:off x="204374" y="5143500"/>
            <a:ext cx="4945658"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dirty="0">
                <a:solidFill>
                  <a:schemeClr val="bg1"/>
                </a:solidFill>
                <a:latin typeface="proxima Nova"/>
              </a:rPr>
              <a:t>Groundwater moves between the spaces and pores and is pulled down due to gravity. The bigger the spaces between the materials, the faster or easier the water can move between it. </a:t>
            </a:r>
            <a:endParaRPr lang="en-US" sz="3200" dirty="0">
              <a:solidFill>
                <a:schemeClr val="bg1"/>
              </a:solidFill>
              <a:latin typeface="proxima Nova"/>
              <a:cs typeface="Calibri" panose="020F0502020204030204" pitchFamily="34" charset="0"/>
            </a:endParaRPr>
          </a:p>
        </p:txBody>
      </p:sp>
      <p:cxnSp>
        <p:nvCxnSpPr>
          <p:cNvPr id="12" name="Straight Connector 11">
            <a:extLst>
              <a:ext uri="{FF2B5EF4-FFF2-40B4-BE49-F238E27FC236}">
                <a16:creationId xmlns:a16="http://schemas.microsoft.com/office/drawing/2014/main" id="{DE61E72A-4523-4A81-A1E7-E5BCA4DD1F1F}"/>
              </a:ext>
            </a:extLst>
          </p:cNvPr>
          <p:cNvCxnSpPr>
            <a:cxnSpLocks/>
          </p:cNvCxnSpPr>
          <p:nvPr/>
        </p:nvCxnSpPr>
        <p:spPr>
          <a:xfrm>
            <a:off x="8192171" y="8441347"/>
            <a:ext cx="5124893"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4" name="object 10">
            <a:extLst>
              <a:ext uri="{FF2B5EF4-FFF2-40B4-BE49-F238E27FC236}">
                <a16:creationId xmlns:a16="http://schemas.microsoft.com/office/drawing/2014/main" id="{EA56F460-7909-DF08-E6B1-F8C99246F206}"/>
              </a:ext>
            </a:extLst>
          </p:cNvPr>
          <p:cNvSpPr txBox="1"/>
          <p:nvPr/>
        </p:nvSpPr>
        <p:spPr>
          <a:xfrm>
            <a:off x="7466321" y="8502954"/>
            <a:ext cx="7078271"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dirty="0">
                <a:solidFill>
                  <a:schemeClr val="bg1"/>
                </a:solidFill>
                <a:latin typeface="proxima Nova"/>
              </a:rPr>
              <a:t>An area where significant groundwater is present. Groundwater flows between layers of earth materials. </a:t>
            </a:r>
            <a:endParaRPr lang="en-US" sz="3200" dirty="0">
              <a:solidFill>
                <a:schemeClr val="bg1"/>
              </a:solidFill>
              <a:latin typeface="proxima Nova"/>
              <a:cs typeface="Calibri" panose="020F0502020204030204" pitchFamily="34" charset="0"/>
            </a:endParaRPr>
          </a:p>
        </p:txBody>
      </p:sp>
      <p:sp>
        <p:nvSpPr>
          <p:cNvPr id="15" name="object 9">
            <a:extLst>
              <a:ext uri="{FF2B5EF4-FFF2-40B4-BE49-F238E27FC236}">
                <a16:creationId xmlns:a16="http://schemas.microsoft.com/office/drawing/2014/main" id="{46A3BAD7-ED5B-8B36-D0F4-436E6E52B52D}"/>
              </a:ext>
            </a:extLst>
          </p:cNvPr>
          <p:cNvSpPr txBox="1"/>
          <p:nvPr/>
        </p:nvSpPr>
        <p:spPr>
          <a:xfrm>
            <a:off x="465145" y="3762847"/>
            <a:ext cx="4684887" cy="1123562"/>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000" b="1" dirty="0">
                <a:solidFill>
                  <a:schemeClr val="bg1"/>
                </a:solidFill>
                <a:latin typeface="proxima Nova"/>
                <a:cs typeface="Calibri" panose="020F0502020204030204" pitchFamily="34" charset="0"/>
              </a:rPr>
              <a:t>Pore Spaces</a:t>
            </a:r>
            <a:endParaRPr sz="6000" b="1" dirty="0">
              <a:solidFill>
                <a:schemeClr val="bg1"/>
              </a:solidFill>
              <a:latin typeface="proxima Nova"/>
              <a:cs typeface="Calibri" panose="020F0502020204030204" pitchFamily="34" charset="0"/>
            </a:endParaRPr>
          </a:p>
        </p:txBody>
      </p:sp>
      <p:pic>
        <p:nvPicPr>
          <p:cNvPr id="7" name="Picture 6" descr="A group of water drops&#10;&#10;Description automatically generated">
            <a:extLst>
              <a:ext uri="{FF2B5EF4-FFF2-40B4-BE49-F238E27FC236}">
                <a16:creationId xmlns:a16="http://schemas.microsoft.com/office/drawing/2014/main" id="{C4B5DF62-94B5-6C21-11A4-715D7B1A76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2095" y1="35663" x2="32095" y2="35663"/>
                        <a14:foregroundMark x1="31048" y1="30100" x2="32762" y2="34665"/>
                        <a14:foregroundMark x1="69619" y1="33666" x2="69619" y2="33666"/>
                        <a14:foregroundMark x1="68286" y1="35663" x2="68286" y2="35663"/>
                        <a14:foregroundMark x1="56286" y1="17689" x2="56286" y2="17689"/>
                        <a14:foregroundMark x1="36381" y1="15264" x2="36381" y2="15264"/>
                        <a14:foregroundMark x1="40000" y1="31669" x2="40000" y2="31669"/>
                        <a14:foregroundMark x1="29048" y1="18688" x2="29048" y2="18688"/>
                        <a14:foregroundMark x1="22762" y1="34094" x2="22762" y2="34094"/>
                        <a14:foregroundMark x1="18762" y1="48074" x2="18762" y2="48074"/>
                        <a14:foregroundMark x1="16476" y1="27104" x2="16476" y2="27104"/>
                        <a14:foregroundMark x1="73238" y1="44650" x2="73238" y2="44650"/>
                        <a14:foregroundMark x1="82190" y1="45078" x2="82190" y2="45078"/>
                        <a14:foregroundMark x1="80190" y1="29672" x2="80190" y2="29672"/>
                        <a14:foregroundMark x1="57619" y1="25250" x2="57619" y2="25250"/>
                        <a14:foregroundMark x1="62286" y1="20685" x2="62286" y2="20685"/>
                        <a14:foregroundMark x1="24762" y1="20257" x2="24762" y2="20257"/>
                        <a14:foregroundMark x1="13429" y1="35663" x2="13429" y2="3566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144000" y="-296012"/>
            <a:ext cx="6400800" cy="4273296"/>
          </a:xfrm>
          <a:prstGeom prst="rect">
            <a:avLst/>
          </a:prstGeom>
        </p:spPr>
      </p:pic>
    </p:spTree>
    <p:extLst>
      <p:ext uri="{BB962C8B-B14F-4D97-AF65-F5344CB8AC3E}">
        <p14:creationId xmlns:p14="http://schemas.microsoft.com/office/powerpoint/2010/main" val="41659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4C4ABE-D63A-13C3-0CDF-0336BD2F370F}"/>
              </a:ext>
            </a:extLst>
          </p:cNvPr>
          <p:cNvSpPr txBox="1"/>
          <p:nvPr/>
        </p:nvSpPr>
        <p:spPr>
          <a:xfrm>
            <a:off x="120316" y="28824"/>
            <a:ext cx="18047365" cy="1569660"/>
          </a:xfrm>
          <a:prstGeom prst="rect">
            <a:avLst/>
          </a:prstGeom>
          <a:noFill/>
        </p:spPr>
        <p:txBody>
          <a:bodyPr wrap="square" rtlCol="0">
            <a:spAutoFit/>
          </a:bodyPr>
          <a:lstStyle/>
          <a:p>
            <a:pPr algn="ctr"/>
            <a:r>
              <a:rPr lang="en-US" sz="9600" b="1">
                <a:solidFill>
                  <a:schemeClr val="bg1"/>
                </a:solidFill>
              </a:rPr>
              <a:t>Going, Going, Gone?</a:t>
            </a:r>
          </a:p>
        </p:txBody>
      </p:sp>
      <p:sp>
        <p:nvSpPr>
          <p:cNvPr id="3" name="AutoShape 2">
            <a:extLst>
              <a:ext uri="{FF2B5EF4-FFF2-40B4-BE49-F238E27FC236}">
                <a16:creationId xmlns:a16="http://schemas.microsoft.com/office/drawing/2014/main" id="{650D7F75-0234-4654-0545-F1A3245FC0F1}"/>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AutoShape 4">
            <a:extLst>
              <a:ext uri="{FF2B5EF4-FFF2-40B4-BE49-F238E27FC236}">
                <a16:creationId xmlns:a16="http://schemas.microsoft.com/office/drawing/2014/main" id="{DE188A52-892E-9C0A-75F1-6BC5BBE1BC33}"/>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pic>
        <p:nvPicPr>
          <p:cNvPr id="27650" name="Picture 2" descr="Shallow Groundwater Primer | Watershed Management Group">
            <a:extLst>
              <a:ext uri="{FF2B5EF4-FFF2-40B4-BE49-F238E27FC236}">
                <a16:creationId xmlns:a16="http://schemas.microsoft.com/office/drawing/2014/main" id="{C4D9C965-1CF6-BB82-8060-FB86C7817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8" y="0"/>
            <a:ext cx="18374728" cy="1035005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F6BC7CF-93CB-2026-0A80-7F4AE7EDA2D4}"/>
              </a:ext>
            </a:extLst>
          </p:cNvPr>
          <p:cNvSpPr txBox="1">
            <a:spLocks/>
          </p:cNvSpPr>
          <p:nvPr/>
        </p:nvSpPr>
        <p:spPr>
          <a:xfrm>
            <a:off x="331114" y="2723292"/>
            <a:ext cx="9843400" cy="1143000"/>
          </a:xfrm>
          <a:prstGeom prst="rect">
            <a:avLst/>
          </a:prstGeom>
        </p:spPr>
        <p:txBody>
          <a:bodyPr lIns="91440" tIns="45720" rIns="91440" bIns="45720" anchor="t"/>
          <a:lstStyle>
            <a:lvl1pPr eaLnBrk="1" hangingPunct="1">
              <a:defRPr>
                <a:latin typeface="+mj-lt"/>
                <a:ea typeface="+mj-ea"/>
                <a:cs typeface="+mj-cs"/>
              </a:defRPr>
            </a:lvl1pPr>
          </a:lstStyle>
          <a:p>
            <a:pPr algn="ctr"/>
            <a:r>
              <a:rPr lang="en-US" sz="7200" b="1" kern="0">
                <a:solidFill>
                  <a:srgbClr val="590303"/>
                </a:solidFill>
                <a:latin typeface="proxima Nova"/>
              </a:rPr>
              <a:t>Decline &amp; Depletion</a:t>
            </a:r>
          </a:p>
        </p:txBody>
      </p:sp>
    </p:spTree>
    <p:extLst>
      <p:ext uri="{BB962C8B-B14F-4D97-AF65-F5344CB8AC3E}">
        <p14:creationId xmlns:p14="http://schemas.microsoft.com/office/powerpoint/2010/main" val="2518626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75B"/>
        </a:solidFill>
        <a:effectLst/>
      </p:bgPr>
    </p:bg>
    <p:spTree>
      <p:nvGrpSpPr>
        <p:cNvPr id="1" name="">
          <a:extLst>
            <a:ext uri="{FF2B5EF4-FFF2-40B4-BE49-F238E27FC236}">
              <a16:creationId xmlns:a16="http://schemas.microsoft.com/office/drawing/2014/main" id="{0A70CB80-71CA-6AAA-25C8-D3AC6239C606}"/>
            </a:ext>
          </a:extLst>
        </p:cNvPr>
        <p:cNvGrpSpPr/>
        <p:nvPr/>
      </p:nvGrpSpPr>
      <p:grpSpPr>
        <a:xfrm>
          <a:off x="0" y="0"/>
          <a:ext cx="0" cy="0"/>
          <a:chOff x="0" y="0"/>
          <a:chExt cx="0" cy="0"/>
        </a:xfrm>
      </p:grpSpPr>
      <p:sp>
        <p:nvSpPr>
          <p:cNvPr id="2" name="object 7">
            <a:extLst>
              <a:ext uri="{FF2B5EF4-FFF2-40B4-BE49-F238E27FC236}">
                <a16:creationId xmlns:a16="http://schemas.microsoft.com/office/drawing/2014/main" id="{6A586435-79DF-F9AB-BD1E-33707D938504}"/>
              </a:ext>
            </a:extLst>
          </p:cNvPr>
          <p:cNvSpPr txBox="1">
            <a:spLocks/>
          </p:cNvSpPr>
          <p:nvPr/>
        </p:nvSpPr>
        <p:spPr>
          <a:xfrm>
            <a:off x="690050" y="130911"/>
            <a:ext cx="17126066"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Smart Landscapes: Lesson 2 Part A</a:t>
            </a:r>
            <a:endParaRPr lang="en-US" sz="6000" b="1" dirty="0">
              <a:solidFill>
                <a:schemeClr val="bg1"/>
              </a:solidFill>
              <a:latin typeface="proxima Nova"/>
            </a:endParaRPr>
          </a:p>
        </p:txBody>
      </p:sp>
      <p:cxnSp>
        <p:nvCxnSpPr>
          <p:cNvPr id="3" name="Straight Connector 2">
            <a:extLst>
              <a:ext uri="{FF2B5EF4-FFF2-40B4-BE49-F238E27FC236}">
                <a16:creationId xmlns:a16="http://schemas.microsoft.com/office/drawing/2014/main" id="{4AD3F3A0-CF3D-AB0E-829C-BE3D37A709B2}"/>
              </a:ext>
            </a:extLst>
          </p:cNvPr>
          <p:cNvCxnSpPr>
            <a:cxnSpLocks/>
          </p:cNvCxnSpPr>
          <p:nvPr/>
        </p:nvCxnSpPr>
        <p:spPr>
          <a:xfrm>
            <a:off x="864222" y="1271957"/>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1140D17-CA9E-B3D8-2A84-27E66E744683}"/>
              </a:ext>
            </a:extLst>
          </p:cNvPr>
          <p:cNvSpPr/>
          <p:nvPr/>
        </p:nvSpPr>
        <p:spPr>
          <a:xfrm>
            <a:off x="15957383" y="8181474"/>
            <a:ext cx="1749966" cy="1697484"/>
          </a:xfrm>
          <a:prstGeom prst="rect">
            <a:avLst/>
          </a:prstGeom>
          <a:solidFill>
            <a:srgbClr val="0027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nline Media 5" title="Storm to Shade Green Stormwater Infrastructure">
            <a:hlinkClick r:id="" action="ppaction://media"/>
            <a:extLst>
              <a:ext uri="{FF2B5EF4-FFF2-40B4-BE49-F238E27FC236}">
                <a16:creationId xmlns:a16="http://schemas.microsoft.com/office/drawing/2014/main" id="{CC237521-9181-A249-1CFE-2820BFBD35D2}"/>
              </a:ext>
            </a:extLst>
          </p:cNvPr>
          <p:cNvPicPr>
            <a:picLocks noRot="1" noChangeAspect="1"/>
          </p:cNvPicPr>
          <p:nvPr>
            <a:videoFile r:link="rId1"/>
          </p:nvPr>
        </p:nvPicPr>
        <p:blipFill>
          <a:blip r:embed="rId4"/>
          <a:stretch>
            <a:fillRect/>
          </a:stretch>
        </p:blipFill>
        <p:spPr>
          <a:xfrm>
            <a:off x="1676110" y="1571557"/>
            <a:ext cx="14935779" cy="8438715"/>
          </a:xfrm>
          <a:prstGeom prst="rect">
            <a:avLst/>
          </a:prstGeom>
        </p:spPr>
      </p:pic>
    </p:spTree>
    <p:extLst>
      <p:ext uri="{BB962C8B-B14F-4D97-AF65-F5344CB8AC3E}">
        <p14:creationId xmlns:p14="http://schemas.microsoft.com/office/powerpoint/2010/main" val="178476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34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176691"/>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606056" y="1694210"/>
            <a:ext cx="17075888" cy="1143000"/>
          </a:xfrm>
          <a:prstGeom prst="rect">
            <a:avLst/>
          </a:prstGeom>
        </p:spPr>
        <p:txBody>
          <a:bodyPr/>
          <a:lstStyle>
            <a:lvl1pPr eaLnBrk="1" hangingPunct="1">
              <a:defRPr>
                <a:latin typeface="+mj-lt"/>
                <a:ea typeface="+mj-ea"/>
                <a:cs typeface="+mj-cs"/>
              </a:defRPr>
            </a:lvl1pPr>
          </a:lstStyle>
          <a:p>
            <a:pPr algn="ctr"/>
            <a:r>
              <a:rPr lang="en-US" sz="6600" b="1">
                <a:solidFill>
                  <a:srgbClr val="002776"/>
                </a:solidFill>
                <a:latin typeface="proxima Nova"/>
              </a:rPr>
              <a:t>In our city centers and neighborhoods what happens to that runoff?</a:t>
            </a:r>
          </a:p>
        </p:txBody>
      </p:sp>
      <p:sp>
        <p:nvSpPr>
          <p:cNvPr id="5" name="object 7">
            <a:extLst>
              <a:ext uri="{FF2B5EF4-FFF2-40B4-BE49-F238E27FC236}">
                <a16:creationId xmlns:a16="http://schemas.microsoft.com/office/drawing/2014/main" id="{EC5CF33A-A4B1-B941-3511-66513E28CACD}"/>
              </a:ext>
            </a:extLst>
          </p:cNvPr>
          <p:cNvSpPr txBox="1">
            <a:spLocks/>
          </p:cNvSpPr>
          <p:nvPr/>
        </p:nvSpPr>
        <p:spPr>
          <a:xfrm>
            <a:off x="864222" y="87672"/>
            <a:ext cx="16559556" cy="1089019"/>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latin typeface="proxima Nova"/>
              </a:rPr>
              <a:t>Smart Landscapes: Human Impacts</a:t>
            </a:r>
            <a:endParaRPr lang="en-US" sz="6000" b="1" dirty="0">
              <a:solidFill>
                <a:schemeClr val="bg1"/>
              </a:solidFill>
              <a:latin typeface="proxima Nova"/>
            </a:endParaRPr>
          </a:p>
        </p:txBody>
      </p:sp>
      <p:grpSp>
        <p:nvGrpSpPr>
          <p:cNvPr id="15" name="Group 14">
            <a:extLst>
              <a:ext uri="{FF2B5EF4-FFF2-40B4-BE49-F238E27FC236}">
                <a16:creationId xmlns:a16="http://schemas.microsoft.com/office/drawing/2014/main" id="{92DBFFFB-2761-1949-7709-830497E3EC87}"/>
              </a:ext>
            </a:extLst>
          </p:cNvPr>
          <p:cNvGrpSpPr/>
          <p:nvPr/>
        </p:nvGrpSpPr>
        <p:grpSpPr>
          <a:xfrm>
            <a:off x="22794" y="4848447"/>
            <a:ext cx="18242412" cy="4766405"/>
            <a:chOff x="22794" y="4848447"/>
            <a:chExt cx="18242412" cy="4766405"/>
          </a:xfrm>
        </p:grpSpPr>
        <p:sp>
          <p:nvSpPr>
            <p:cNvPr id="9" name="Title 1">
              <a:extLst>
                <a:ext uri="{FF2B5EF4-FFF2-40B4-BE49-F238E27FC236}">
                  <a16:creationId xmlns:a16="http://schemas.microsoft.com/office/drawing/2014/main" id="{DB3A270F-4417-3D28-9B11-B7454FFE125D}"/>
                </a:ext>
              </a:extLst>
            </p:cNvPr>
            <p:cNvSpPr txBox="1">
              <a:spLocks/>
            </p:cNvSpPr>
            <p:nvPr/>
          </p:nvSpPr>
          <p:spPr>
            <a:xfrm>
              <a:off x="6067367" y="4853890"/>
              <a:ext cx="5486400" cy="1143000"/>
            </a:xfrm>
            <a:prstGeom prst="rect">
              <a:avLst/>
            </a:prstGeom>
          </p:spPr>
          <p:txBody>
            <a:bodyPr/>
            <a:lstStyle>
              <a:lvl1pPr eaLnBrk="1" hangingPunct="1">
                <a:defRPr>
                  <a:latin typeface="+mj-lt"/>
                  <a:ea typeface="+mj-ea"/>
                  <a:cs typeface="+mj-cs"/>
                </a:defRPr>
              </a:lvl1pPr>
            </a:lstStyle>
            <a:p>
              <a:pPr algn="ctr"/>
              <a:r>
                <a:rPr lang="en-US" sz="6000">
                  <a:solidFill>
                    <a:srgbClr val="002776"/>
                  </a:solidFill>
                  <a:latin typeface="proxima Nova"/>
                </a:rPr>
                <a:t>Rain</a:t>
              </a:r>
            </a:p>
            <a:p>
              <a:pPr algn="ctr"/>
              <a:r>
                <a:rPr lang="en-US" sz="6000">
                  <a:solidFill>
                    <a:srgbClr val="002776"/>
                  </a:solidFill>
                  <a:latin typeface="proxima Nova"/>
                </a:rPr>
                <a:t>becomes</a:t>
              </a:r>
            </a:p>
            <a:p>
              <a:pPr algn="ctr"/>
              <a:r>
                <a:rPr lang="en-US" sz="6000">
                  <a:solidFill>
                    <a:srgbClr val="002776"/>
                  </a:solidFill>
                  <a:latin typeface="proxima Nova"/>
                </a:rPr>
                <a:t>storm</a:t>
              </a:r>
            </a:p>
            <a:p>
              <a:pPr algn="ctr"/>
              <a:r>
                <a:rPr lang="en-US" sz="6000">
                  <a:solidFill>
                    <a:srgbClr val="002776"/>
                  </a:solidFill>
                  <a:latin typeface="proxima Nova"/>
                </a:rPr>
                <a:t> water!</a:t>
              </a:r>
              <a:endParaRPr lang="en-US" sz="6000" kern="0">
                <a:solidFill>
                  <a:srgbClr val="002776"/>
                </a:solidFill>
                <a:latin typeface="proxima Nova"/>
              </a:endParaRPr>
            </a:p>
          </p:txBody>
        </p:sp>
        <p:pic>
          <p:nvPicPr>
            <p:cNvPr id="12" name="Picture 11" descr="stormwater drain2.JPG">
              <a:extLst>
                <a:ext uri="{FF2B5EF4-FFF2-40B4-BE49-F238E27FC236}">
                  <a16:creationId xmlns:a16="http://schemas.microsoft.com/office/drawing/2014/main" id="{2CD4E2C1-3D76-3F62-07F3-704A9D70D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7"/>
            <a:stretch/>
          </p:blipFill>
          <p:spPr>
            <a:xfrm>
              <a:off x="22794" y="4848447"/>
              <a:ext cx="6525334" cy="4766405"/>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9218" name="Picture 2" descr="Storm sewer drain">
              <a:extLst>
                <a:ext uri="{FF2B5EF4-FFF2-40B4-BE49-F238E27FC236}">
                  <a16:creationId xmlns:a16="http://schemas.microsoft.com/office/drawing/2014/main" id="{98836C8D-127C-A791-1EE5-0264A09C9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5597" y="4848447"/>
              <a:ext cx="7149609" cy="476640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9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34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303028" y="215165"/>
            <a:ext cx="17681944" cy="1143000"/>
          </a:xfrm>
          <a:prstGeom prst="rect">
            <a:avLst/>
          </a:prstGeom>
        </p:spPr>
        <p:txBody>
          <a:bodyPr/>
          <a:lstStyle>
            <a:lvl1pPr eaLnBrk="1" hangingPunct="1">
              <a:defRPr>
                <a:latin typeface="+mj-lt"/>
                <a:ea typeface="+mj-ea"/>
                <a:cs typeface="+mj-cs"/>
              </a:defRPr>
            </a:lvl1pPr>
          </a:lstStyle>
          <a:p>
            <a:pPr algn="ctr"/>
            <a:r>
              <a:rPr lang="en-US" sz="6600" b="1">
                <a:solidFill>
                  <a:srgbClr val="C00000"/>
                </a:solidFill>
                <a:latin typeface="proxima Nova"/>
              </a:rPr>
              <a:t>What makes storm water a bad thing?</a:t>
            </a:r>
            <a:endParaRPr lang="en-US" sz="6600" b="1" kern="0">
              <a:solidFill>
                <a:srgbClr val="C00000"/>
              </a:solidFill>
              <a:latin typeface="proxima Nova"/>
            </a:endParaRPr>
          </a:p>
        </p:txBody>
      </p:sp>
      <p:grpSp>
        <p:nvGrpSpPr>
          <p:cNvPr id="2" name="Group 1">
            <a:extLst>
              <a:ext uri="{FF2B5EF4-FFF2-40B4-BE49-F238E27FC236}">
                <a16:creationId xmlns:a16="http://schemas.microsoft.com/office/drawing/2014/main" id="{A36B7B6E-AD7F-C3B1-1D0E-35EBF588231E}"/>
              </a:ext>
            </a:extLst>
          </p:cNvPr>
          <p:cNvGrpSpPr/>
          <p:nvPr/>
        </p:nvGrpSpPr>
        <p:grpSpPr>
          <a:xfrm>
            <a:off x="2077709" y="1708338"/>
            <a:ext cx="14132582" cy="7220497"/>
            <a:chOff x="199424" y="406462"/>
            <a:chExt cx="8873052" cy="4927538"/>
          </a:xfrm>
        </p:grpSpPr>
        <p:pic>
          <p:nvPicPr>
            <p:cNvPr id="6" name="Picture 5" descr="sidewalk after.jpg">
              <a:extLst>
                <a:ext uri="{FF2B5EF4-FFF2-40B4-BE49-F238E27FC236}">
                  <a16:creationId xmlns:a16="http://schemas.microsoft.com/office/drawing/2014/main" id="{D7E1B163-927D-05DC-1D9C-196F50BD0FAB}"/>
                </a:ext>
              </a:extLst>
            </p:cNvPr>
            <p:cNvPicPr>
              <a:picLocks noChangeAspect="1"/>
            </p:cNvPicPr>
            <p:nvPr/>
          </p:nvPicPr>
          <p:blipFill rotWithShape="1">
            <a:blip r:embed="rId3">
              <a:extLst>
                <a:ext uri="{28A0092B-C50C-407E-A947-70E740481C1C}">
                  <a14:useLocalDpi xmlns:a14="http://schemas.microsoft.com/office/drawing/2010/main" val="0"/>
                </a:ext>
              </a:extLst>
            </a:blip>
            <a:srcRect l="16533" r="17163"/>
            <a:stretch/>
          </p:blipFill>
          <p:spPr>
            <a:xfrm>
              <a:off x="6400800" y="2971800"/>
              <a:ext cx="2609153" cy="2351259"/>
            </a:xfrm>
            <a:prstGeom prst="rect">
              <a:avLst/>
            </a:prstGeom>
          </p:spPr>
        </p:pic>
        <p:pic>
          <p:nvPicPr>
            <p:cNvPr id="7" name="Picture 6" descr="neighborhood-trash.jpg">
              <a:extLst>
                <a:ext uri="{FF2B5EF4-FFF2-40B4-BE49-F238E27FC236}">
                  <a16:creationId xmlns:a16="http://schemas.microsoft.com/office/drawing/2014/main" id="{2C14584E-7C64-513A-8DC9-BE9FD1175B73}"/>
                </a:ext>
              </a:extLst>
            </p:cNvPr>
            <p:cNvPicPr>
              <a:picLocks noChangeAspect="1"/>
            </p:cNvPicPr>
            <p:nvPr/>
          </p:nvPicPr>
          <p:blipFill rotWithShape="1">
            <a:blip r:embed="rId4">
              <a:extLst>
                <a:ext uri="{28A0092B-C50C-407E-A947-70E740481C1C}">
                  <a14:useLocalDpi xmlns:a14="http://schemas.microsoft.com/office/drawing/2010/main" val="0"/>
                </a:ext>
              </a:extLst>
            </a:blip>
            <a:srcRect b="6140"/>
            <a:stretch/>
          </p:blipFill>
          <p:spPr>
            <a:xfrm>
              <a:off x="3365500" y="2982741"/>
              <a:ext cx="3340100" cy="2351259"/>
            </a:xfrm>
            <a:prstGeom prst="rect">
              <a:avLst/>
            </a:prstGeom>
          </p:spPr>
        </p:pic>
        <p:pic>
          <p:nvPicPr>
            <p:cNvPr id="8" name="Picture 7" descr="organic-vs-chemical-fertilizer-5.jpg">
              <a:extLst>
                <a:ext uri="{FF2B5EF4-FFF2-40B4-BE49-F238E27FC236}">
                  <a16:creationId xmlns:a16="http://schemas.microsoft.com/office/drawing/2014/main" id="{5400E6B5-8A99-FDA1-F683-6F20C25E6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0" y="2971800"/>
              <a:ext cx="3149600" cy="2362200"/>
            </a:xfrm>
            <a:prstGeom prst="rect">
              <a:avLst/>
            </a:prstGeom>
          </p:spPr>
        </p:pic>
        <p:pic>
          <p:nvPicPr>
            <p:cNvPr id="10" name="Picture 9" descr="oil spill from car.jpg">
              <a:extLst>
                <a:ext uri="{FF2B5EF4-FFF2-40B4-BE49-F238E27FC236}">
                  <a16:creationId xmlns:a16="http://schemas.microsoft.com/office/drawing/2014/main" id="{D0300E24-9F63-49A9-21DC-00F867D51B5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9424" y="406462"/>
              <a:ext cx="3428230" cy="2571171"/>
            </a:xfrm>
            <a:prstGeom prst="rect">
              <a:avLst/>
            </a:prstGeom>
          </p:spPr>
        </p:pic>
        <p:pic>
          <p:nvPicPr>
            <p:cNvPr id="11" name="Picture 10" descr="gooddog.jpg">
              <a:extLst>
                <a:ext uri="{FF2B5EF4-FFF2-40B4-BE49-F238E27FC236}">
                  <a16:creationId xmlns:a16="http://schemas.microsoft.com/office/drawing/2014/main" id="{90E6C3B6-4380-56A8-F21C-8AE28241DE38}"/>
                </a:ext>
              </a:extLst>
            </p:cNvPr>
            <p:cNvPicPr>
              <a:picLocks noChangeAspect="1"/>
            </p:cNvPicPr>
            <p:nvPr/>
          </p:nvPicPr>
          <p:blipFill rotWithShape="1">
            <a:blip r:embed="rId7">
              <a:extLst>
                <a:ext uri="{28A0092B-C50C-407E-A947-70E740481C1C}">
                  <a14:useLocalDpi xmlns:a14="http://schemas.microsoft.com/office/drawing/2010/main" val="0"/>
                </a:ext>
              </a:extLst>
            </a:blip>
            <a:srcRect t="4258" b="6416"/>
            <a:stretch/>
          </p:blipFill>
          <p:spPr>
            <a:xfrm>
              <a:off x="3382448" y="410100"/>
              <a:ext cx="2993082" cy="2593413"/>
            </a:xfrm>
            <a:prstGeom prst="rect">
              <a:avLst/>
            </a:prstGeom>
          </p:spPr>
        </p:pic>
        <p:pic>
          <p:nvPicPr>
            <p:cNvPr id="13" name="Picture 12" descr="pesticide home.jpg">
              <a:extLst>
                <a:ext uri="{FF2B5EF4-FFF2-40B4-BE49-F238E27FC236}">
                  <a16:creationId xmlns:a16="http://schemas.microsoft.com/office/drawing/2014/main" id="{770549B1-E9BF-567A-5B76-D1CEE4544EDA}"/>
                </a:ext>
              </a:extLst>
            </p:cNvPr>
            <p:cNvPicPr>
              <a:picLocks noChangeAspect="1"/>
            </p:cNvPicPr>
            <p:nvPr/>
          </p:nvPicPr>
          <p:blipFill rotWithShape="1">
            <a:blip r:embed="rId8">
              <a:extLst>
                <a:ext uri="{28A0092B-C50C-407E-A947-70E740481C1C}">
                  <a14:useLocalDpi xmlns:a14="http://schemas.microsoft.com/office/drawing/2010/main" val="0"/>
                </a:ext>
              </a:extLst>
            </a:blip>
            <a:srcRect t="3539" b="7372"/>
            <a:stretch/>
          </p:blipFill>
          <p:spPr>
            <a:xfrm>
              <a:off x="6324600" y="415456"/>
              <a:ext cx="2747876" cy="2593413"/>
            </a:xfrm>
            <a:prstGeom prst="rect">
              <a:avLst/>
            </a:prstGeom>
          </p:spPr>
        </p:pic>
      </p:grpSp>
      <p:sp>
        <p:nvSpPr>
          <p:cNvPr id="14" name="TextBox 13">
            <a:extLst>
              <a:ext uri="{FF2B5EF4-FFF2-40B4-BE49-F238E27FC236}">
                <a16:creationId xmlns:a16="http://schemas.microsoft.com/office/drawing/2014/main" id="{6F7F6E6C-1DB1-C09F-8056-A38F91AC88EE}"/>
              </a:ext>
            </a:extLst>
          </p:cNvPr>
          <p:cNvSpPr txBox="1"/>
          <p:nvPr/>
        </p:nvSpPr>
        <p:spPr>
          <a:xfrm>
            <a:off x="4273415" y="9217290"/>
            <a:ext cx="9741170" cy="800219"/>
          </a:xfrm>
          <a:prstGeom prst="rect">
            <a:avLst/>
          </a:prstGeom>
          <a:solidFill>
            <a:schemeClr val="bg1"/>
          </a:solidFill>
        </p:spPr>
        <p:txBody>
          <a:bodyPr wrap="square" rtlCol="0">
            <a:spAutoFit/>
          </a:bodyPr>
          <a:lstStyle/>
          <a:p>
            <a:pPr algn="ctr"/>
            <a:r>
              <a:rPr lang="en-US" sz="2300" b="1">
                <a:solidFill>
                  <a:srgbClr val="17375E"/>
                </a:solidFill>
              </a:rPr>
              <a:t>SOIL – SEDIMENTS – ROAD SALT – VEHICLE SPILLS – FERTILIZERS – PET WASTE </a:t>
            </a:r>
          </a:p>
          <a:p>
            <a:pPr algn="ctr"/>
            <a:r>
              <a:rPr lang="en-US" sz="2300" b="1">
                <a:solidFill>
                  <a:srgbClr val="17375E"/>
                </a:solidFill>
              </a:rPr>
              <a:t>– HEATED WATER – GREASE – TRASH – DETERGENT – SOLVENTS</a:t>
            </a:r>
          </a:p>
        </p:txBody>
      </p:sp>
    </p:spTree>
    <p:extLst>
      <p:ext uri="{BB962C8B-B14F-4D97-AF65-F5344CB8AC3E}">
        <p14:creationId xmlns:p14="http://schemas.microsoft.com/office/powerpoint/2010/main" val="227297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34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606056" y="89982"/>
            <a:ext cx="17075888" cy="1143000"/>
          </a:xfrm>
          <a:prstGeom prst="rect">
            <a:avLst/>
          </a:prstGeom>
        </p:spPr>
        <p:txBody>
          <a:bodyPr/>
          <a:lstStyle>
            <a:lvl1pPr eaLnBrk="1" hangingPunct="1">
              <a:defRPr>
                <a:latin typeface="+mj-lt"/>
                <a:ea typeface="+mj-ea"/>
                <a:cs typeface="+mj-cs"/>
              </a:defRPr>
            </a:lvl1pPr>
          </a:lstStyle>
          <a:p>
            <a:pPr algn="ctr"/>
            <a:r>
              <a:rPr lang="en-US" sz="7200" b="1">
                <a:solidFill>
                  <a:srgbClr val="C00000"/>
                </a:solidFill>
                <a:latin typeface="proxima Nova"/>
              </a:rPr>
              <a:t>Where does storm water go?</a:t>
            </a:r>
            <a:endParaRPr lang="en-US" sz="7200" b="1" kern="0">
              <a:solidFill>
                <a:srgbClr val="C00000"/>
              </a:solidFill>
              <a:latin typeface="proxima Nova"/>
            </a:endParaRPr>
          </a:p>
        </p:txBody>
      </p:sp>
      <p:pic>
        <p:nvPicPr>
          <p:cNvPr id="5" name="Picture 4" descr="A stream running through a forest&#10;&#10;Description automatically generated">
            <a:extLst>
              <a:ext uri="{FF2B5EF4-FFF2-40B4-BE49-F238E27FC236}">
                <a16:creationId xmlns:a16="http://schemas.microsoft.com/office/drawing/2014/main" id="{CB5EE33A-7279-BDB4-DD1A-0FE61CD88D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6056" y="1831172"/>
            <a:ext cx="5433237" cy="7955812"/>
          </a:xfrm>
          <a:prstGeom prst="rect">
            <a:avLst/>
          </a:prstGeom>
        </p:spPr>
      </p:pic>
      <p:pic>
        <p:nvPicPr>
          <p:cNvPr id="12" name="Picture 11" descr="storm drains rio salado restoration.jpg">
            <a:extLst>
              <a:ext uri="{FF2B5EF4-FFF2-40B4-BE49-F238E27FC236}">
                <a16:creationId xmlns:a16="http://schemas.microsoft.com/office/drawing/2014/main" id="{64B7B127-5632-C8B8-20F4-EB25395A4F2E}"/>
              </a:ext>
            </a:extLst>
          </p:cNvPr>
          <p:cNvPicPr>
            <a:picLocks noChangeAspect="1"/>
          </p:cNvPicPr>
          <p:nvPr/>
        </p:nvPicPr>
        <p:blipFill rotWithShape="1">
          <a:blip r:embed="rId5">
            <a:extLst>
              <a:ext uri="{28A0092B-C50C-407E-A947-70E740481C1C}">
                <a14:useLocalDpi xmlns:a14="http://schemas.microsoft.com/office/drawing/2010/main" val="0"/>
              </a:ext>
            </a:extLst>
          </a:blip>
          <a:srcRect l="5455" t="14426"/>
          <a:stretch/>
        </p:blipFill>
        <p:spPr>
          <a:xfrm>
            <a:off x="12450540" y="1831171"/>
            <a:ext cx="5614175" cy="3774753"/>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16" name="Picture 15" descr="A river flowing through a small town&#10;&#10;Description automatically generated with medium confidence">
            <a:extLst>
              <a:ext uri="{FF2B5EF4-FFF2-40B4-BE49-F238E27FC236}">
                <a16:creationId xmlns:a16="http://schemas.microsoft.com/office/drawing/2014/main" id="{DF8CE342-B4AE-1858-C677-5B1AF870F25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450540" y="5932966"/>
            <a:ext cx="5402140" cy="4051605"/>
          </a:xfrm>
          <a:prstGeom prst="rect">
            <a:avLst/>
          </a:prstGeom>
        </p:spPr>
      </p:pic>
      <p:pic>
        <p:nvPicPr>
          <p:cNvPr id="18" name="Picture 17" descr="Stormwater drain.jpg">
            <a:extLst>
              <a:ext uri="{FF2B5EF4-FFF2-40B4-BE49-F238E27FC236}">
                <a16:creationId xmlns:a16="http://schemas.microsoft.com/office/drawing/2014/main" id="{622C392B-ABF7-C619-D8E1-109D5BABDF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8383" y="1831171"/>
            <a:ext cx="6680824" cy="4442037"/>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19" name="Title 1">
            <a:extLst>
              <a:ext uri="{FF2B5EF4-FFF2-40B4-BE49-F238E27FC236}">
                <a16:creationId xmlns:a16="http://schemas.microsoft.com/office/drawing/2014/main" id="{0793A870-BCD4-BE40-7938-BF6D8891EAD3}"/>
              </a:ext>
            </a:extLst>
          </p:cNvPr>
          <p:cNvSpPr txBox="1">
            <a:spLocks/>
          </p:cNvSpPr>
          <p:nvPr/>
        </p:nvSpPr>
        <p:spPr>
          <a:xfrm>
            <a:off x="6400800" y="6315596"/>
            <a:ext cx="5486400" cy="1143000"/>
          </a:xfrm>
          <a:prstGeom prst="rect">
            <a:avLst/>
          </a:prstGeom>
        </p:spPr>
        <p:txBody>
          <a:bodyPr/>
          <a:lstStyle>
            <a:lvl1pPr eaLnBrk="1" hangingPunct="1">
              <a:defRPr>
                <a:latin typeface="+mj-lt"/>
                <a:ea typeface="+mj-ea"/>
                <a:cs typeface="+mj-cs"/>
              </a:defRPr>
            </a:lvl1pPr>
          </a:lstStyle>
          <a:p>
            <a:pPr algn="ctr"/>
            <a:r>
              <a:rPr lang="en-US" sz="5400">
                <a:solidFill>
                  <a:srgbClr val="002776"/>
                </a:solidFill>
                <a:latin typeface="proxima Nova"/>
              </a:rPr>
              <a:t>To our rivers, lakes, and natural environment.</a:t>
            </a:r>
            <a:endParaRPr lang="en-US" sz="5400" kern="0">
              <a:solidFill>
                <a:srgbClr val="002776"/>
              </a:solidFill>
              <a:latin typeface="proxima Nova"/>
            </a:endParaRPr>
          </a:p>
        </p:txBody>
      </p:sp>
    </p:spTree>
    <p:extLst>
      <p:ext uri="{BB962C8B-B14F-4D97-AF65-F5344CB8AC3E}">
        <p14:creationId xmlns:p14="http://schemas.microsoft.com/office/powerpoint/2010/main" val="12289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4BB000"/>
          </a:solidFill>
          <a:ln>
            <a:solidFill>
              <a:srgbClr val="4BB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375346"/>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2354624" y="-63055"/>
            <a:ext cx="13883552" cy="2523768"/>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a:solidFill>
                  <a:srgbClr val="002776"/>
                </a:solidFill>
                <a:latin typeface="proxima Nova"/>
              </a:rPr>
              <a:t>Check out </a:t>
            </a:r>
            <a:r>
              <a:rPr lang="en-US" sz="7200">
                <a:solidFill>
                  <a:srgbClr val="003399"/>
                </a:solidFill>
                <a:latin typeface="proxima Nova"/>
                <a:hlinkClick r:id="rId3">
                  <a:extLst>
                    <a:ext uri="{A12FA001-AC4F-418D-AE19-62706E023703}">
                      <ahyp:hlinkClr xmlns:ahyp="http://schemas.microsoft.com/office/drawing/2018/hyperlinkcolor" val="tx"/>
                    </a:ext>
                  </a:extLst>
                </a:hlinkClick>
              </a:rPr>
              <a:t>Green Stormwater Infrastructure</a:t>
            </a:r>
            <a:endParaRPr lang="en-US" sz="7200" kern="0">
              <a:solidFill>
                <a:srgbClr val="003399"/>
              </a:solidFill>
              <a:latin typeface="proxima Nova"/>
            </a:endParaRPr>
          </a:p>
          <a:p>
            <a:pPr algn="ctr"/>
            <a:endParaRPr lang="en-US" sz="1400" b="1" kern="0">
              <a:solidFill>
                <a:srgbClr val="00B050"/>
              </a:solidFill>
              <a:latin typeface="proxima Nova"/>
            </a:endParaRPr>
          </a:p>
        </p:txBody>
      </p:sp>
      <p:sp>
        <p:nvSpPr>
          <p:cNvPr id="3" name="AutoShape 2">
            <a:extLst>
              <a:ext uri="{FF2B5EF4-FFF2-40B4-BE49-F238E27FC236}">
                <a16:creationId xmlns:a16="http://schemas.microsoft.com/office/drawing/2014/main" id="{650D7F75-0234-4654-0545-F1A3245FC0F1}"/>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AutoShape 4">
            <a:extLst>
              <a:ext uri="{FF2B5EF4-FFF2-40B4-BE49-F238E27FC236}">
                <a16:creationId xmlns:a16="http://schemas.microsoft.com/office/drawing/2014/main" id="{DE188A52-892E-9C0A-75F1-6BC5BBE1BC33}"/>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pic>
        <p:nvPicPr>
          <p:cNvPr id="8" name="Picture 7">
            <a:extLst>
              <a:ext uri="{FF2B5EF4-FFF2-40B4-BE49-F238E27FC236}">
                <a16:creationId xmlns:a16="http://schemas.microsoft.com/office/drawing/2014/main" id="{20308CBB-FD1B-B3E0-9C31-E9652E638D6C}"/>
              </a:ext>
            </a:extLst>
          </p:cNvPr>
          <p:cNvPicPr>
            <a:picLocks noChangeAspect="1"/>
          </p:cNvPicPr>
          <p:nvPr/>
        </p:nvPicPr>
        <p:blipFill rotWithShape="1">
          <a:blip r:embed="rId4"/>
          <a:srcRect l="66520" t="9096" r="7771" b="57416"/>
          <a:stretch/>
        </p:blipFill>
        <p:spPr>
          <a:xfrm>
            <a:off x="0" y="2963833"/>
            <a:ext cx="9123949" cy="6685256"/>
          </a:xfrm>
          <a:prstGeom prst="rect">
            <a:avLst/>
          </a:prstGeom>
        </p:spPr>
      </p:pic>
      <p:pic>
        <p:nvPicPr>
          <p:cNvPr id="10" name="Picture 9">
            <a:extLst>
              <a:ext uri="{FF2B5EF4-FFF2-40B4-BE49-F238E27FC236}">
                <a16:creationId xmlns:a16="http://schemas.microsoft.com/office/drawing/2014/main" id="{CE9E9762-144C-1DCF-CA65-E1FB89644E61}"/>
              </a:ext>
            </a:extLst>
          </p:cNvPr>
          <p:cNvPicPr>
            <a:picLocks noChangeAspect="1"/>
          </p:cNvPicPr>
          <p:nvPr/>
        </p:nvPicPr>
        <p:blipFill rotWithShape="1">
          <a:blip r:embed="rId5"/>
          <a:srcRect l="60000" t="8889" r="13877" b="56876"/>
          <a:stretch/>
        </p:blipFill>
        <p:spPr>
          <a:xfrm>
            <a:off x="9296400" y="3020983"/>
            <a:ext cx="8991600" cy="6628107"/>
          </a:xfrm>
          <a:prstGeom prst="rect">
            <a:avLst/>
          </a:prstGeom>
        </p:spPr>
      </p:pic>
    </p:spTree>
    <p:extLst>
      <p:ext uri="{BB962C8B-B14F-4D97-AF65-F5344CB8AC3E}">
        <p14:creationId xmlns:p14="http://schemas.microsoft.com/office/powerpoint/2010/main" val="4272016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45B76-6C2C-48B1-7004-84CD4C25E3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F05459-4B61-0311-AB16-6A4A3AA838DF}"/>
              </a:ext>
            </a:extLst>
          </p:cNvPr>
          <p:cNvSpPr/>
          <p:nvPr/>
        </p:nvSpPr>
        <p:spPr>
          <a:xfrm>
            <a:off x="-216569" y="-63054"/>
            <a:ext cx="18721137" cy="2438400"/>
          </a:xfrm>
          <a:prstGeom prst="rect">
            <a:avLst/>
          </a:prstGeom>
          <a:solidFill>
            <a:srgbClr val="4BB000"/>
          </a:solidFill>
          <a:ln>
            <a:solidFill>
              <a:srgbClr val="4BB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8BA2953-93E1-2730-C160-E92BE2910782}"/>
              </a:ext>
            </a:extLst>
          </p:cNvPr>
          <p:cNvCxnSpPr/>
          <p:nvPr/>
        </p:nvCxnSpPr>
        <p:spPr>
          <a:xfrm>
            <a:off x="-216569" y="2348455"/>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28" name="Text Box 4">
            <a:extLst>
              <a:ext uri="{FF2B5EF4-FFF2-40B4-BE49-F238E27FC236}">
                <a16:creationId xmlns:a16="http://schemas.microsoft.com/office/drawing/2014/main" id="{EDFD2491-FFDB-7246-0EAE-9645B3EE2F9E}"/>
              </a:ext>
            </a:extLst>
          </p:cNvPr>
          <p:cNvSpPr txBox="1">
            <a:spLocks noChangeArrowheads="1"/>
          </p:cNvSpPr>
          <p:nvPr/>
        </p:nvSpPr>
        <p:spPr bwMode="auto">
          <a:xfrm>
            <a:off x="2354624" y="-63055"/>
            <a:ext cx="13883552" cy="2523768"/>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a:solidFill>
                  <a:srgbClr val="002776"/>
                </a:solidFill>
                <a:latin typeface="proxima Nova"/>
              </a:rPr>
              <a:t>Check out </a:t>
            </a:r>
            <a:r>
              <a:rPr lang="en-US" sz="7200">
                <a:solidFill>
                  <a:srgbClr val="003399"/>
                </a:solidFill>
                <a:latin typeface="proxima Nova"/>
                <a:hlinkClick r:id="rId4">
                  <a:extLst>
                    <a:ext uri="{A12FA001-AC4F-418D-AE19-62706E023703}">
                      <ahyp:hlinkClr xmlns:ahyp="http://schemas.microsoft.com/office/drawing/2018/hyperlinkcolor" val="tx"/>
                    </a:ext>
                  </a:extLst>
                </a:hlinkClick>
              </a:rPr>
              <a:t>Green Stormwater Infrastructure</a:t>
            </a:r>
            <a:endParaRPr lang="en-US" sz="7200" kern="0">
              <a:solidFill>
                <a:srgbClr val="003399"/>
              </a:solidFill>
              <a:latin typeface="proxima Nova"/>
            </a:endParaRPr>
          </a:p>
          <a:p>
            <a:pPr algn="ctr"/>
            <a:endParaRPr lang="en-US" sz="1400" b="1" kern="0">
              <a:solidFill>
                <a:srgbClr val="00B050"/>
              </a:solidFill>
              <a:latin typeface="proxima Nova"/>
            </a:endParaRPr>
          </a:p>
        </p:txBody>
      </p:sp>
      <p:sp>
        <p:nvSpPr>
          <p:cNvPr id="3" name="AutoShape 2">
            <a:extLst>
              <a:ext uri="{FF2B5EF4-FFF2-40B4-BE49-F238E27FC236}">
                <a16:creationId xmlns:a16="http://schemas.microsoft.com/office/drawing/2014/main" id="{4B81D60F-FBEC-775F-BDE5-F57B41DF66C7}"/>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AutoShape 4">
            <a:extLst>
              <a:ext uri="{FF2B5EF4-FFF2-40B4-BE49-F238E27FC236}">
                <a16:creationId xmlns:a16="http://schemas.microsoft.com/office/drawing/2014/main" id="{247405E5-123B-5290-6D37-37A54A847FB0}"/>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pic>
        <p:nvPicPr>
          <p:cNvPr id="5" name="Online Media 4" title="Storm to Shade">
            <a:hlinkClick r:id="" action="ppaction://media"/>
            <a:extLst>
              <a:ext uri="{FF2B5EF4-FFF2-40B4-BE49-F238E27FC236}">
                <a16:creationId xmlns:a16="http://schemas.microsoft.com/office/drawing/2014/main" id="{2DD54660-E5E1-6450-3037-19B4DD0DAFB8}"/>
              </a:ext>
            </a:extLst>
          </p:cNvPr>
          <p:cNvPicPr>
            <a:picLocks noRot="1" noChangeAspect="1"/>
          </p:cNvPicPr>
          <p:nvPr>
            <a:videoFile r:link="rId1"/>
          </p:nvPr>
        </p:nvPicPr>
        <p:blipFill>
          <a:blip r:embed="rId5"/>
          <a:stretch>
            <a:fillRect/>
          </a:stretch>
        </p:blipFill>
        <p:spPr>
          <a:xfrm>
            <a:off x="2089032" y="2460713"/>
            <a:ext cx="13851835" cy="7826287"/>
          </a:xfrm>
          <a:prstGeom prst="rect">
            <a:avLst/>
          </a:prstGeom>
        </p:spPr>
      </p:pic>
    </p:spTree>
    <p:extLst>
      <p:ext uri="{BB962C8B-B14F-4D97-AF65-F5344CB8AC3E}">
        <p14:creationId xmlns:p14="http://schemas.microsoft.com/office/powerpoint/2010/main" val="22065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7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5241485" y="1766806"/>
            <a:ext cx="12467771" cy="1015663"/>
          </a:xfrm>
          <a:prstGeom prst="rect">
            <a:avLst/>
          </a:prstGeom>
          <a:noFill/>
        </p:spPr>
        <p:txBody>
          <a:bodyPr wrap="square" rtlCol="0">
            <a:spAutoFit/>
          </a:bodyPr>
          <a:lstStyle/>
          <a:p>
            <a:r>
              <a:rPr lang="en-US" sz="6000" b="1">
                <a:solidFill>
                  <a:schemeClr val="bg1"/>
                </a:solidFill>
                <a:latin typeface="proxima Nova"/>
              </a:rPr>
              <a:t>Lesson 2: Part A - Activities: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694232" y="70803"/>
            <a:ext cx="16232931" cy="780763"/>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Smart Landscapes: Human Impacts</a:t>
            </a: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694232" y="115564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5260798" y="2782469"/>
            <a:ext cx="11326124" cy="320040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Clr>
                <a:schemeClr val="bg1"/>
              </a:buClr>
            </a:pPr>
            <a:r>
              <a:rPr lang="en-US" sz="4000" dirty="0">
                <a:solidFill>
                  <a:schemeClr val="bg1"/>
                </a:solidFill>
              </a:rPr>
              <a:t>Activity 1: Soil Pan </a:t>
            </a:r>
          </a:p>
          <a:p>
            <a:pPr marL="918845" indent="-571500">
              <a:lnSpc>
                <a:spcPct val="90000"/>
              </a:lnSpc>
              <a:buClr>
                <a:schemeClr val="bg1"/>
              </a:buClr>
              <a:buFont typeface="Wingdings" panose="05000000000000000000" pitchFamily="2" charset="2"/>
              <a:buChar char="Ø"/>
            </a:pPr>
            <a:r>
              <a:rPr lang="en-US" sz="4000" dirty="0">
                <a:solidFill>
                  <a:schemeClr val="bg1"/>
                </a:solidFill>
              </a:rPr>
              <a:t>Student groups simulate and observe how water runs off a roof and then experiment to see if they can capture the runoff. </a:t>
            </a:r>
            <a:endParaRPr lang="en-US" sz="1000" dirty="0">
              <a:solidFill>
                <a:schemeClr val="bg1"/>
              </a:solidFill>
            </a:endParaRPr>
          </a:p>
          <a:p>
            <a:pPr>
              <a:lnSpc>
                <a:spcPct val="90000"/>
              </a:lnSpc>
              <a:buClr>
                <a:schemeClr val="bg1"/>
              </a:buClr>
            </a:pPr>
            <a:r>
              <a:rPr lang="en-US" sz="4000" dirty="0">
                <a:solidFill>
                  <a:schemeClr val="bg1"/>
                </a:solidFill>
              </a:rPr>
              <a:t>Activity 2: “Watershed Tour” of School Grounds</a:t>
            </a:r>
          </a:p>
          <a:p>
            <a:pPr marL="918845" indent="-571500">
              <a:lnSpc>
                <a:spcPct val="90000"/>
              </a:lnSpc>
              <a:buClr>
                <a:schemeClr val="bg1"/>
              </a:buClr>
              <a:buFont typeface="Wingdings" panose="05000000000000000000" pitchFamily="2" charset="2"/>
              <a:buChar char="Ø"/>
            </a:pPr>
            <a:r>
              <a:rPr lang="en-US" sz="4000" kern="0" dirty="0">
                <a:solidFill>
                  <a:schemeClr val="bg1"/>
                </a:solidFill>
                <a:latin typeface="Arial"/>
                <a:cs typeface="Arial"/>
              </a:rPr>
              <a:t>Student groups record observations of where water drains on their school grounds (find high and low areas, impermeable vs. permeable spaces). They brainstorm ways to keep the water on the grounds for landscaping and focus on native plants. </a:t>
            </a:r>
            <a:endParaRPr lang="en-US" sz="4000" dirty="0">
              <a:solidFill>
                <a:schemeClr val="bg1"/>
              </a:solidFill>
              <a:latin typeface="Arial"/>
              <a:cs typeface="Arial"/>
            </a:endParaRPr>
          </a:p>
          <a:p>
            <a:pPr marL="0" indent="0">
              <a:lnSpc>
                <a:spcPct val="90000"/>
              </a:lnSpc>
              <a:buClr>
                <a:schemeClr val="bg1"/>
              </a:buClr>
              <a:buNone/>
            </a:pPr>
            <a:endParaRPr lang="en-US" sz="4000" dirty="0">
              <a:solidFill>
                <a:schemeClr val="bg1"/>
              </a:solidFill>
            </a:endParaRPr>
          </a:p>
        </p:txBody>
      </p:sp>
      <p:pic>
        <p:nvPicPr>
          <p:cNvPr id="8" name="Picture 7">
            <a:extLst>
              <a:ext uri="{FF2B5EF4-FFF2-40B4-BE49-F238E27FC236}">
                <a16:creationId xmlns:a16="http://schemas.microsoft.com/office/drawing/2014/main" id="{B6B6E9FA-438E-730E-FDC6-189C2A77B0A2}"/>
              </a:ext>
            </a:extLst>
          </p:cNvPr>
          <p:cNvPicPr>
            <a:picLocks noChangeAspect="1"/>
          </p:cNvPicPr>
          <p:nvPr/>
        </p:nvPicPr>
        <p:blipFill>
          <a:blip r:embed="rId3"/>
          <a:srcRect l="9265" t="10467" r="35279" b="10585"/>
          <a:stretch>
            <a:fillRect/>
          </a:stretch>
        </p:blipFill>
        <p:spPr>
          <a:xfrm>
            <a:off x="578744" y="1766806"/>
            <a:ext cx="4262034" cy="7795648"/>
          </a:xfrm>
          <a:prstGeom prst="rect">
            <a:avLst/>
          </a:prstGeom>
        </p:spPr>
      </p:pic>
    </p:spTree>
    <p:extLst>
      <p:ext uri="{BB962C8B-B14F-4D97-AF65-F5344CB8AC3E}">
        <p14:creationId xmlns:p14="http://schemas.microsoft.com/office/powerpoint/2010/main" val="2512874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6" name="Rectangle 5">
            <a:extLst>
              <a:ext uri="{FF2B5EF4-FFF2-40B4-BE49-F238E27FC236}">
                <a16:creationId xmlns:a16="http://schemas.microsoft.com/office/drawing/2014/main" id="{E6EDCED2-6278-3214-B295-09E907C7335A}"/>
              </a:ext>
            </a:extLst>
          </p:cNvPr>
          <p:cNvSpPr/>
          <p:nvPr/>
        </p:nvSpPr>
        <p:spPr>
          <a:xfrm>
            <a:off x="12208933" y="8703733"/>
            <a:ext cx="1625600" cy="1371600"/>
          </a:xfrm>
          <a:prstGeom prst="rect">
            <a:avLst/>
          </a:prstGeom>
          <a:solidFill>
            <a:srgbClr val="0027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B7A9D5B-299B-5B10-EAFC-111197472266}"/>
              </a:ext>
            </a:extLst>
          </p:cNvPr>
          <p:cNvSpPr txBox="1"/>
          <p:nvPr/>
        </p:nvSpPr>
        <p:spPr>
          <a:xfrm>
            <a:off x="7910629" y="1573292"/>
            <a:ext cx="9986442" cy="7817525"/>
          </a:xfrm>
          <a:prstGeom prst="rect">
            <a:avLst/>
          </a:prstGeom>
          <a:noFill/>
        </p:spPr>
        <p:txBody>
          <a:bodyPr wrap="square">
            <a:spAutoFit/>
          </a:bodyPr>
          <a:lstStyle/>
          <a:p>
            <a:pPr marL="685800" indent="-685800">
              <a:buFont typeface="Arial" panose="020B0604020202020204" pitchFamily="34" charset="0"/>
              <a:buChar char="•"/>
            </a:pPr>
            <a:r>
              <a:rPr lang="en-US" sz="4400" kern="0" dirty="0">
                <a:solidFill>
                  <a:schemeClr val="bg1"/>
                </a:solidFill>
                <a:latin typeface="proxima Nova"/>
              </a:rPr>
              <a:t>Now we know changes we make to the land affect the water and even the temperature within our watersheds.</a:t>
            </a:r>
          </a:p>
          <a:p>
            <a:endParaRPr lang="en-US" kern="0" dirty="0">
              <a:solidFill>
                <a:schemeClr val="bg1"/>
              </a:solidFill>
              <a:latin typeface="proxima Nova"/>
            </a:endParaRPr>
          </a:p>
          <a:p>
            <a:pPr marL="1600200" lvl="2" indent="-685800">
              <a:buFont typeface="Wingdings" panose="05000000000000000000" pitchFamily="2" charset="2"/>
              <a:buChar char="Ø"/>
            </a:pPr>
            <a:r>
              <a:rPr lang="en-US" sz="4400" kern="0" dirty="0">
                <a:solidFill>
                  <a:schemeClr val="bg1"/>
                </a:solidFill>
                <a:latin typeface="proxima Nova"/>
              </a:rPr>
              <a:t>So how do those changes interact with the water in the water cycle and groundwater? </a:t>
            </a:r>
          </a:p>
          <a:p>
            <a:pPr marL="1600200" lvl="2" indent="-685800">
              <a:buFont typeface="Wingdings" panose="05000000000000000000" pitchFamily="2" charset="2"/>
              <a:buChar char="Ø"/>
            </a:pPr>
            <a:r>
              <a:rPr lang="en-US" sz="4400" kern="0" dirty="0">
                <a:solidFill>
                  <a:schemeClr val="bg1"/>
                </a:solidFill>
                <a:latin typeface="proxima Nova"/>
              </a:rPr>
              <a:t>Can we reduce the flow of runoff and contaminants within our watershed ?</a:t>
            </a:r>
          </a:p>
          <a:p>
            <a:pPr marL="685800" lvl="2" indent="-685800">
              <a:buFont typeface="Arial" panose="020B0604020202020204" pitchFamily="34" charset="0"/>
              <a:buChar char="•"/>
            </a:pPr>
            <a:r>
              <a:rPr lang="en-US" sz="4400" kern="0" dirty="0">
                <a:solidFill>
                  <a:schemeClr val="bg1"/>
                </a:solidFill>
                <a:latin typeface="proxima Nova"/>
              </a:rPr>
              <a:t>What can we design instead?</a:t>
            </a: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solidFill>
            <a:srgbClr val="002776"/>
          </a:solidFill>
          <a:ln>
            <a:noFill/>
          </a:ln>
          <a:effec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7685747" y="499229"/>
            <a:ext cx="10211324" cy="1015663"/>
          </a:xfrm>
          <a:prstGeom prst="rect">
            <a:avLst/>
          </a:prstGeom>
          <a:noFill/>
        </p:spPr>
        <p:txBody>
          <a:bodyPr wrap="square" rtlCol="0">
            <a:spAutoFit/>
          </a:bodyPr>
          <a:lstStyle/>
          <a:p>
            <a:pPr algn="ctr"/>
            <a:r>
              <a:rPr lang="en-US" sz="6000" b="1">
                <a:solidFill>
                  <a:schemeClr val="bg1"/>
                </a:solidFill>
                <a:latin typeface="proxima Nova"/>
              </a:rPr>
              <a:t>Lesson 2 Part A Wrap-Up</a:t>
            </a:r>
          </a:p>
        </p:txBody>
      </p:sp>
      <p:sp>
        <p:nvSpPr>
          <p:cNvPr id="4" name="Rectangle 3">
            <a:extLst>
              <a:ext uri="{FF2B5EF4-FFF2-40B4-BE49-F238E27FC236}">
                <a16:creationId xmlns:a16="http://schemas.microsoft.com/office/drawing/2014/main" id="{7F876620-289E-99FE-8DCC-C464B6C3E0A5}"/>
              </a:ext>
            </a:extLst>
          </p:cNvPr>
          <p:cNvSpPr/>
          <p:nvPr/>
        </p:nvSpPr>
        <p:spPr>
          <a:xfrm>
            <a:off x="377549" y="8375366"/>
            <a:ext cx="6564199" cy="1546578"/>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390929" y="8234901"/>
            <a:ext cx="6564199" cy="1546577"/>
          </a:xfrm>
          <a:prstGeom prst="rect">
            <a:avLst/>
          </a:prstGeom>
          <a:noFill/>
        </p:spPr>
        <p:txBody>
          <a:bodyPr wrap="square">
            <a:spAutoFit/>
          </a:bodyPr>
          <a:lstStyle/>
          <a:p>
            <a:pPr marL="0" indent="0" algn="ctr">
              <a:lnSpc>
                <a:spcPts val="7500"/>
              </a:lnSpc>
              <a:buNone/>
            </a:pPr>
            <a:r>
              <a:rPr lang="en-US" sz="3200" b="1">
                <a:solidFill>
                  <a:srgbClr val="002776"/>
                </a:solidFill>
                <a:latin typeface="proxima Nova"/>
              </a:rPr>
              <a:t>Systems and System Models</a:t>
            </a:r>
          </a:p>
          <a:p>
            <a:pPr marL="0" indent="0" algn="ctr">
              <a:buNone/>
            </a:pPr>
            <a:r>
              <a:rPr lang="en-US" sz="3200" b="1">
                <a:solidFill>
                  <a:srgbClr val="002776"/>
                </a:solidFill>
                <a:latin typeface="proxima Nova"/>
              </a:rPr>
              <a:t>&amp; Cause and Effect </a:t>
            </a:r>
          </a:p>
        </p:txBody>
      </p:sp>
      <p:pic>
        <p:nvPicPr>
          <p:cNvPr id="10" name="Picture 9">
            <a:extLst>
              <a:ext uri="{FF2B5EF4-FFF2-40B4-BE49-F238E27FC236}">
                <a16:creationId xmlns:a16="http://schemas.microsoft.com/office/drawing/2014/main" id="{B595BBE7-CD6C-FCD1-A4E4-EA34546924C6}"/>
              </a:ext>
            </a:extLst>
          </p:cNvPr>
          <p:cNvPicPr>
            <a:picLocks noChangeAspect="1"/>
          </p:cNvPicPr>
          <p:nvPr/>
        </p:nvPicPr>
        <p:blipFill>
          <a:blip r:embed="rId3"/>
          <a:stretch>
            <a:fillRect/>
          </a:stretch>
        </p:blipFill>
        <p:spPr>
          <a:xfrm>
            <a:off x="1224367" y="147438"/>
            <a:ext cx="4735122" cy="8017231"/>
          </a:xfrm>
          <a:prstGeom prst="rect">
            <a:avLst/>
          </a:prstGeom>
        </p:spPr>
      </p:pic>
    </p:spTree>
    <p:extLst>
      <p:ext uri="{BB962C8B-B14F-4D97-AF65-F5344CB8AC3E}">
        <p14:creationId xmlns:p14="http://schemas.microsoft.com/office/powerpoint/2010/main" val="1976375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
          <a:extLst>
            <a:ext uri="{FF2B5EF4-FFF2-40B4-BE49-F238E27FC236}">
              <a16:creationId xmlns:a16="http://schemas.microsoft.com/office/drawing/2014/main" id="{1FA73AC6-F7CB-B374-7E0E-400B276F7EA3}"/>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B13455F-2AC3-7724-C528-DE1AAE9AAAD7}"/>
              </a:ext>
            </a:extLst>
          </p:cNvPr>
          <p:cNvCxnSpPr>
            <a:cxnSpLocks/>
          </p:cNvCxnSpPr>
          <p:nvPr/>
        </p:nvCxnSpPr>
        <p:spPr>
          <a:xfrm>
            <a:off x="864222" y="1271957"/>
            <a:ext cx="16570714"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BFA11567-7C78-6AB5-2F89-AEFAE96C9374}"/>
              </a:ext>
            </a:extLst>
          </p:cNvPr>
          <p:cNvSpPr txBox="1">
            <a:spLocks/>
          </p:cNvSpPr>
          <p:nvPr/>
        </p:nvSpPr>
        <p:spPr>
          <a:xfrm>
            <a:off x="1144307" y="1507754"/>
            <a:ext cx="15892689" cy="1087244"/>
          </a:xfrm>
          <a:prstGeom prst="rect">
            <a:avLst/>
          </a:prstGeom>
        </p:spPr>
        <p:txBody>
          <a:bodyPr lIns="91440" tIns="45720" rIns="91440" bIns="45720" anchor="t"/>
          <a:lstStyle>
            <a:lvl1pPr eaLnBrk="1" hangingPunct="1">
              <a:defRPr>
                <a:latin typeface="+mj-lt"/>
                <a:ea typeface="+mj-ea"/>
                <a:cs typeface="+mj-cs"/>
              </a:defRPr>
            </a:lvl1pPr>
          </a:lstStyle>
          <a:p>
            <a:pPr algn="ctr"/>
            <a:r>
              <a:rPr lang="en-US" sz="6000" b="1" kern="0" dirty="0">
                <a:solidFill>
                  <a:schemeClr val="bg1"/>
                </a:solidFill>
                <a:latin typeface="proxima Nova"/>
              </a:rPr>
              <a:t>Water-Efficient Landscapes &amp; Gardens</a:t>
            </a:r>
          </a:p>
        </p:txBody>
      </p:sp>
      <p:sp>
        <p:nvSpPr>
          <p:cNvPr id="2" name="object 7">
            <a:extLst>
              <a:ext uri="{FF2B5EF4-FFF2-40B4-BE49-F238E27FC236}">
                <a16:creationId xmlns:a16="http://schemas.microsoft.com/office/drawing/2014/main" id="{0414FACD-AEFB-372D-5E69-F9CFD3220513}"/>
              </a:ext>
            </a:extLst>
          </p:cNvPr>
          <p:cNvSpPr txBox="1">
            <a:spLocks/>
          </p:cNvSpPr>
          <p:nvPr/>
        </p:nvSpPr>
        <p:spPr>
          <a:xfrm>
            <a:off x="864221" y="130431"/>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Smart Landscapes: </a:t>
            </a:r>
            <a:r>
              <a:rPr lang="en-US" sz="6000" b="1" dirty="0">
                <a:solidFill>
                  <a:schemeClr val="bg1"/>
                </a:solidFill>
                <a:latin typeface="proxima Nova"/>
              </a:rPr>
              <a:t>Lesson 2 Part A</a:t>
            </a:r>
            <a:endParaRPr lang="en-US" sz="6000" b="1" kern="0" dirty="0">
              <a:solidFill>
                <a:schemeClr val="bg1"/>
              </a:solidFill>
              <a:latin typeface="proxima Nova"/>
            </a:endParaRPr>
          </a:p>
        </p:txBody>
      </p:sp>
      <p:sp>
        <p:nvSpPr>
          <p:cNvPr id="31" name="Rectangle 30">
            <a:extLst>
              <a:ext uri="{FF2B5EF4-FFF2-40B4-BE49-F238E27FC236}">
                <a16:creationId xmlns:a16="http://schemas.microsoft.com/office/drawing/2014/main" id="{A274FD4B-9CE9-1405-6D39-A5AA3E8395AC}"/>
              </a:ext>
            </a:extLst>
          </p:cNvPr>
          <p:cNvSpPr/>
          <p:nvPr/>
        </p:nvSpPr>
        <p:spPr>
          <a:xfrm>
            <a:off x="15957383" y="8181474"/>
            <a:ext cx="1749966" cy="1697484"/>
          </a:xfrm>
          <a:prstGeom prst="rect">
            <a:avLst/>
          </a:prstGeom>
          <a:solidFill>
            <a:srgbClr val="33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2F73C5-DB6C-F628-36E9-64508E4E1528}"/>
              </a:ext>
            </a:extLst>
          </p:cNvPr>
          <p:cNvPicPr>
            <a:picLocks noChangeAspect="1"/>
          </p:cNvPicPr>
          <p:nvPr/>
        </p:nvPicPr>
        <p:blipFill>
          <a:blip r:embed="rId3"/>
          <a:stretch>
            <a:fillRect/>
          </a:stretch>
        </p:blipFill>
        <p:spPr>
          <a:xfrm>
            <a:off x="967246" y="2830795"/>
            <a:ext cx="16353507" cy="5164266"/>
          </a:xfrm>
          <a:prstGeom prst="rect">
            <a:avLst/>
          </a:prstGeom>
        </p:spPr>
      </p:pic>
      <p:sp>
        <p:nvSpPr>
          <p:cNvPr id="45" name="TextBox 44">
            <a:extLst>
              <a:ext uri="{FF2B5EF4-FFF2-40B4-BE49-F238E27FC236}">
                <a16:creationId xmlns:a16="http://schemas.microsoft.com/office/drawing/2014/main" id="{74B79267-4A87-D72F-C880-13CE8C8AEAF4}"/>
              </a:ext>
            </a:extLst>
          </p:cNvPr>
          <p:cNvSpPr txBox="1"/>
          <p:nvPr/>
        </p:nvSpPr>
        <p:spPr>
          <a:xfrm>
            <a:off x="1653953" y="8320798"/>
            <a:ext cx="1487339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solidFill>
                  <a:srgbClr val="FF0000"/>
                </a:solidFill>
                <a:latin typeface="Aharoni"/>
                <a:ea typeface="Calibri"/>
                <a:cs typeface="Calibri"/>
              </a:rPr>
              <a:t>Xeriscape</a:t>
            </a:r>
            <a:r>
              <a:rPr lang="en-US" sz="6000" b="1" dirty="0">
                <a:solidFill>
                  <a:schemeClr val="bg1"/>
                </a:solidFill>
                <a:latin typeface="Aharoni"/>
                <a:ea typeface="Calibri"/>
                <a:cs typeface="Calibri"/>
              </a:rPr>
              <a:t> (</a:t>
            </a:r>
            <a:r>
              <a:rPr lang="en-US" sz="6000" b="1" dirty="0" err="1">
                <a:solidFill>
                  <a:schemeClr val="bg1"/>
                </a:solidFill>
                <a:latin typeface="Aharoni"/>
                <a:ea typeface="Calibri"/>
                <a:cs typeface="Calibri"/>
              </a:rPr>
              <a:t>zeer</a:t>
            </a:r>
            <a:r>
              <a:rPr lang="en-US" sz="6000" b="1" dirty="0">
                <a:solidFill>
                  <a:schemeClr val="bg1"/>
                </a:solidFill>
                <a:latin typeface="Aharoni"/>
                <a:ea typeface="Calibri"/>
                <a:cs typeface="Calibri"/>
              </a:rPr>
              <a:t>-i-scape) = “Dry Garden”</a:t>
            </a:r>
            <a:endParaRPr lang="en-US" sz="6000" b="1" dirty="0">
              <a:solidFill>
                <a:schemeClr val="bg1"/>
              </a:solidFill>
              <a:latin typeface="Aharoni"/>
            </a:endParaRPr>
          </a:p>
        </p:txBody>
      </p:sp>
    </p:spTree>
    <p:extLst>
      <p:ext uri="{BB962C8B-B14F-4D97-AF65-F5344CB8AC3E}">
        <p14:creationId xmlns:p14="http://schemas.microsoft.com/office/powerpoint/2010/main" val="211758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12E75-D9A3-9556-DD3B-019544D377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4F368E-C728-C937-47D3-0AE99F522CA4}"/>
              </a:ext>
            </a:extLst>
          </p:cNvPr>
          <p:cNvSpPr/>
          <p:nvPr/>
        </p:nvSpPr>
        <p:spPr>
          <a:xfrm>
            <a:off x="-216569" y="-63054"/>
            <a:ext cx="18721137" cy="1554969"/>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497EE8A-2C0D-2A0A-E231-DAF43004D68E}"/>
              </a:ext>
            </a:extLst>
          </p:cNvPr>
          <p:cNvCxnSpPr/>
          <p:nvPr/>
        </p:nvCxnSpPr>
        <p:spPr>
          <a:xfrm>
            <a:off x="-216569" y="1491916"/>
            <a:ext cx="18721137"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6F8EBE-C546-E689-E610-B33B262DF536}"/>
              </a:ext>
            </a:extLst>
          </p:cNvPr>
          <p:cNvSpPr txBox="1"/>
          <p:nvPr/>
        </p:nvSpPr>
        <p:spPr>
          <a:xfrm>
            <a:off x="4281103" y="208780"/>
            <a:ext cx="9725791" cy="1107996"/>
          </a:xfrm>
          <a:prstGeom prst="rect">
            <a:avLst/>
          </a:prstGeom>
          <a:noFill/>
        </p:spPr>
        <p:txBody>
          <a:bodyPr wrap="square" rtlCol="0">
            <a:spAutoFit/>
          </a:bodyPr>
          <a:lstStyle/>
          <a:p>
            <a:pPr algn="ctr"/>
            <a:r>
              <a:rPr lang="en-US" sz="6600" b="1">
                <a:solidFill>
                  <a:schemeClr val="bg1"/>
                </a:solidFill>
                <a:latin typeface="proxima Nova"/>
              </a:rPr>
              <a:t>Effective Water Usage</a:t>
            </a:r>
          </a:p>
        </p:txBody>
      </p:sp>
      <p:pic>
        <p:nvPicPr>
          <p:cNvPr id="6" name="Picture 5">
            <a:extLst>
              <a:ext uri="{FF2B5EF4-FFF2-40B4-BE49-F238E27FC236}">
                <a16:creationId xmlns:a16="http://schemas.microsoft.com/office/drawing/2014/main" id="{6256BFD4-B133-2E8A-95F8-07FAD3F14EEA}"/>
              </a:ext>
            </a:extLst>
          </p:cNvPr>
          <p:cNvPicPr>
            <a:picLocks noChangeAspect="1"/>
          </p:cNvPicPr>
          <p:nvPr/>
        </p:nvPicPr>
        <p:blipFill>
          <a:blip r:embed="rId3"/>
          <a:srcRect l="20467" t="5614" r="27538"/>
          <a:stretch>
            <a:fillRect/>
          </a:stretch>
        </p:blipFill>
        <p:spPr>
          <a:xfrm>
            <a:off x="13870983" y="4773094"/>
            <a:ext cx="4126526" cy="4995159"/>
          </a:xfrm>
          <a:prstGeom prst="rect">
            <a:avLst/>
          </a:prstGeom>
        </p:spPr>
      </p:pic>
      <p:pic>
        <p:nvPicPr>
          <p:cNvPr id="8" name="Picture 7">
            <a:extLst>
              <a:ext uri="{FF2B5EF4-FFF2-40B4-BE49-F238E27FC236}">
                <a16:creationId xmlns:a16="http://schemas.microsoft.com/office/drawing/2014/main" id="{DEE04034-F2F6-542A-8AFE-E99F29974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491" y="1489364"/>
            <a:ext cx="12893040" cy="8797636"/>
          </a:xfrm>
          <a:prstGeom prst="rect">
            <a:avLst/>
          </a:prstGeom>
        </p:spPr>
      </p:pic>
      <p:sp>
        <p:nvSpPr>
          <p:cNvPr id="13" name="Rectangle 12">
            <a:extLst>
              <a:ext uri="{FF2B5EF4-FFF2-40B4-BE49-F238E27FC236}">
                <a16:creationId xmlns:a16="http://schemas.microsoft.com/office/drawing/2014/main" id="{F3AE4DA3-617A-1DAA-4F2F-75CF64FD56EF}"/>
              </a:ext>
            </a:extLst>
          </p:cNvPr>
          <p:cNvSpPr/>
          <p:nvPr/>
        </p:nvSpPr>
        <p:spPr>
          <a:xfrm>
            <a:off x="10936705" y="6220326"/>
            <a:ext cx="2753886" cy="4066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1E209C-701D-EEE5-8AF0-82FFA29A58AA}"/>
              </a:ext>
            </a:extLst>
          </p:cNvPr>
          <p:cNvSpPr txBox="1"/>
          <p:nvPr/>
        </p:nvSpPr>
        <p:spPr>
          <a:xfrm>
            <a:off x="11305493" y="7066697"/>
            <a:ext cx="2396142" cy="2246769"/>
          </a:xfrm>
          <a:prstGeom prst="rect">
            <a:avLst/>
          </a:prstGeom>
          <a:noFill/>
        </p:spPr>
        <p:txBody>
          <a:bodyPr wrap="square">
            <a:spAutoFit/>
          </a:bodyPr>
          <a:lstStyle/>
          <a:p>
            <a:pPr algn="ctr"/>
            <a:r>
              <a:rPr lang="en-US" sz="2800" i="0" u="none" strike="noStrike" baseline="0" dirty="0">
                <a:solidFill>
                  <a:srgbClr val="002776"/>
                </a:solidFill>
                <a:latin typeface="proxima Nova"/>
              </a:rPr>
              <a:t>Use rain gutters &amp; rain barrels to capture water for later use.</a:t>
            </a:r>
            <a:endParaRPr lang="en-US" sz="2800" dirty="0">
              <a:solidFill>
                <a:srgbClr val="002776"/>
              </a:solidFill>
              <a:latin typeface="proxima Nova"/>
            </a:endParaRPr>
          </a:p>
        </p:txBody>
      </p:sp>
      <p:sp>
        <p:nvSpPr>
          <p:cNvPr id="9" name="TextBox 8">
            <a:extLst>
              <a:ext uri="{FF2B5EF4-FFF2-40B4-BE49-F238E27FC236}">
                <a16:creationId xmlns:a16="http://schemas.microsoft.com/office/drawing/2014/main" id="{BD055EB6-ACC1-7437-141E-0DD2D3FB33A3}"/>
              </a:ext>
            </a:extLst>
          </p:cNvPr>
          <p:cNvSpPr txBox="1"/>
          <p:nvPr/>
        </p:nvSpPr>
        <p:spPr>
          <a:xfrm>
            <a:off x="13030098" y="1629735"/>
            <a:ext cx="5257902" cy="3046988"/>
          </a:xfrm>
          <a:prstGeom prst="rect">
            <a:avLst/>
          </a:prstGeom>
          <a:noFill/>
        </p:spPr>
        <p:txBody>
          <a:bodyPr wrap="square">
            <a:spAutoFit/>
          </a:bodyPr>
          <a:lstStyle/>
          <a:p>
            <a:pPr algn="ctr"/>
            <a:r>
              <a:rPr lang="en-US" sz="4800" b="1" i="0" u="none" strike="noStrike" baseline="0">
                <a:solidFill>
                  <a:srgbClr val="C00000"/>
                </a:solidFill>
                <a:latin typeface="proxima Nova"/>
              </a:rPr>
              <a:t>Store and Channel Water for Beneficial Use</a:t>
            </a:r>
            <a:endParaRPr lang="en-US" sz="4800" b="1">
              <a:solidFill>
                <a:srgbClr val="C00000"/>
              </a:solidFill>
              <a:latin typeface="proxima Nova"/>
            </a:endParaRPr>
          </a:p>
        </p:txBody>
      </p:sp>
      <p:sp>
        <p:nvSpPr>
          <p:cNvPr id="11" name="Rectangle 10">
            <a:extLst>
              <a:ext uri="{FF2B5EF4-FFF2-40B4-BE49-F238E27FC236}">
                <a16:creationId xmlns:a16="http://schemas.microsoft.com/office/drawing/2014/main" id="{EC73CBEF-3F99-A7E3-3D02-E9D20A4D1BB5}"/>
              </a:ext>
            </a:extLst>
          </p:cNvPr>
          <p:cNvSpPr/>
          <p:nvPr/>
        </p:nvSpPr>
        <p:spPr>
          <a:xfrm>
            <a:off x="0" y="6220326"/>
            <a:ext cx="4379495" cy="40666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CCC1DDF-15B5-3D84-D06A-2A1822935B86}"/>
              </a:ext>
            </a:extLst>
          </p:cNvPr>
          <p:cNvSpPr txBox="1"/>
          <p:nvPr/>
        </p:nvSpPr>
        <p:spPr>
          <a:xfrm>
            <a:off x="403453" y="6635811"/>
            <a:ext cx="3120196" cy="3108543"/>
          </a:xfrm>
          <a:prstGeom prst="rect">
            <a:avLst/>
          </a:prstGeom>
          <a:noFill/>
        </p:spPr>
        <p:txBody>
          <a:bodyPr wrap="square">
            <a:spAutoFit/>
          </a:bodyPr>
          <a:lstStyle/>
          <a:p>
            <a:pPr algn="ctr"/>
            <a:r>
              <a:rPr lang="en-US" sz="2800" i="0" u="none" strike="noStrike" baseline="0" dirty="0">
                <a:solidFill>
                  <a:srgbClr val="002776"/>
                </a:solidFill>
                <a:latin typeface="proxima Nova"/>
              </a:rPr>
              <a:t>Create berms and swales to slow, spread out and sink </a:t>
            </a:r>
            <a:r>
              <a:rPr lang="en-US" sz="2800" dirty="0">
                <a:solidFill>
                  <a:srgbClr val="002776"/>
                </a:solidFill>
                <a:latin typeface="proxima Nova"/>
              </a:rPr>
              <a:t>water</a:t>
            </a:r>
            <a:r>
              <a:rPr lang="en-US" sz="2800" i="0" u="none" strike="noStrike" baseline="0" dirty="0">
                <a:solidFill>
                  <a:srgbClr val="002776"/>
                </a:solidFill>
                <a:latin typeface="proxima Nova"/>
              </a:rPr>
              <a:t>, to keep it where we need it (as groundwater). </a:t>
            </a:r>
            <a:endParaRPr lang="en-US" sz="2800" dirty="0">
              <a:solidFill>
                <a:srgbClr val="002776"/>
              </a:solidFill>
              <a:latin typeface="proxima Nova"/>
            </a:endParaRPr>
          </a:p>
        </p:txBody>
      </p:sp>
    </p:spTree>
    <p:extLst>
      <p:ext uri="{BB962C8B-B14F-4D97-AF65-F5344CB8AC3E}">
        <p14:creationId xmlns:p14="http://schemas.microsoft.com/office/powerpoint/2010/main" val="7271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C47E7-3FE5-98AF-8C2F-FCB9BD6FC0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321A67-F03F-27F4-B445-29A5E61FE21A}"/>
              </a:ext>
            </a:extLst>
          </p:cNvPr>
          <p:cNvSpPr/>
          <p:nvPr/>
        </p:nvSpPr>
        <p:spPr>
          <a:xfrm>
            <a:off x="-216569" y="-63054"/>
            <a:ext cx="18721137" cy="1554969"/>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2F560D5F-93A6-A374-FAB2-8CECF5C75814}"/>
              </a:ext>
            </a:extLst>
          </p:cNvPr>
          <p:cNvCxnSpPr/>
          <p:nvPr/>
        </p:nvCxnSpPr>
        <p:spPr>
          <a:xfrm>
            <a:off x="-216569" y="1491916"/>
            <a:ext cx="18721137"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B87444-B10F-9134-AC6C-D5B76FE9BB87}"/>
              </a:ext>
            </a:extLst>
          </p:cNvPr>
          <p:cNvSpPr txBox="1"/>
          <p:nvPr/>
        </p:nvSpPr>
        <p:spPr>
          <a:xfrm>
            <a:off x="4281103" y="208780"/>
            <a:ext cx="9725791" cy="1107996"/>
          </a:xfrm>
          <a:prstGeom prst="rect">
            <a:avLst/>
          </a:prstGeom>
          <a:noFill/>
        </p:spPr>
        <p:txBody>
          <a:bodyPr wrap="square" rtlCol="0">
            <a:spAutoFit/>
          </a:bodyPr>
          <a:lstStyle/>
          <a:p>
            <a:pPr algn="ctr"/>
            <a:r>
              <a:rPr lang="en-US" sz="6600" b="1">
                <a:solidFill>
                  <a:schemeClr val="bg1"/>
                </a:solidFill>
                <a:latin typeface="proxima Nova"/>
              </a:rPr>
              <a:t>Cool it Down</a:t>
            </a:r>
          </a:p>
        </p:txBody>
      </p:sp>
      <p:pic>
        <p:nvPicPr>
          <p:cNvPr id="6" name="Picture 5">
            <a:extLst>
              <a:ext uri="{FF2B5EF4-FFF2-40B4-BE49-F238E27FC236}">
                <a16:creationId xmlns:a16="http://schemas.microsoft.com/office/drawing/2014/main" id="{B1C0E87D-FA8E-7987-2E87-127AB2F46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915"/>
            <a:ext cx="18288000" cy="8776471"/>
          </a:xfrm>
          <a:prstGeom prst="rect">
            <a:avLst/>
          </a:prstGeom>
        </p:spPr>
      </p:pic>
      <p:sp>
        <p:nvSpPr>
          <p:cNvPr id="7" name="Rectangle 6">
            <a:extLst>
              <a:ext uri="{FF2B5EF4-FFF2-40B4-BE49-F238E27FC236}">
                <a16:creationId xmlns:a16="http://schemas.microsoft.com/office/drawing/2014/main" id="{8B7EC1FB-2D58-AC84-F083-5FE7F95EB927}"/>
              </a:ext>
            </a:extLst>
          </p:cNvPr>
          <p:cNvSpPr/>
          <p:nvPr/>
        </p:nvSpPr>
        <p:spPr>
          <a:xfrm>
            <a:off x="6906126" y="1491915"/>
            <a:ext cx="6200274" cy="3994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316546B-2965-41D8-F8D8-7092144E2783}"/>
              </a:ext>
            </a:extLst>
          </p:cNvPr>
          <p:cNvSpPr txBox="1"/>
          <p:nvPr/>
        </p:nvSpPr>
        <p:spPr>
          <a:xfrm>
            <a:off x="7344382" y="1692580"/>
            <a:ext cx="5257902" cy="830997"/>
          </a:xfrm>
          <a:prstGeom prst="rect">
            <a:avLst/>
          </a:prstGeom>
          <a:noFill/>
        </p:spPr>
        <p:txBody>
          <a:bodyPr wrap="square">
            <a:spAutoFit/>
          </a:bodyPr>
          <a:lstStyle/>
          <a:p>
            <a:pPr algn="ctr"/>
            <a:r>
              <a:rPr lang="en-US" sz="4800" b="1" i="0" u="none" strike="noStrike" baseline="0" dirty="0">
                <a:solidFill>
                  <a:srgbClr val="C00000"/>
                </a:solidFill>
                <a:latin typeface="proxima Nova"/>
              </a:rPr>
              <a:t>Create Shade</a:t>
            </a:r>
            <a:endParaRPr lang="en-US" sz="4800" b="1" dirty="0">
              <a:solidFill>
                <a:srgbClr val="C00000"/>
              </a:solidFill>
              <a:latin typeface="proxima Nova"/>
            </a:endParaRPr>
          </a:p>
        </p:txBody>
      </p:sp>
      <p:sp>
        <p:nvSpPr>
          <p:cNvPr id="18" name="TextBox 17">
            <a:extLst>
              <a:ext uri="{FF2B5EF4-FFF2-40B4-BE49-F238E27FC236}">
                <a16:creationId xmlns:a16="http://schemas.microsoft.com/office/drawing/2014/main" id="{A1343C00-4D47-A39D-DDCB-C155F890DEC9}"/>
              </a:ext>
            </a:extLst>
          </p:cNvPr>
          <p:cNvSpPr txBox="1"/>
          <p:nvPr/>
        </p:nvSpPr>
        <p:spPr>
          <a:xfrm>
            <a:off x="7128933" y="2523579"/>
            <a:ext cx="5688801" cy="2831544"/>
          </a:xfrm>
          <a:prstGeom prst="rect">
            <a:avLst/>
          </a:prstGeom>
          <a:noFill/>
        </p:spPr>
        <p:txBody>
          <a:bodyPr wrap="square" lIns="91440" tIns="45720" rIns="91440" bIns="45720" anchor="t">
            <a:spAutoFit/>
          </a:bodyPr>
          <a:lstStyle/>
          <a:p>
            <a:pPr marL="457200" indent="-457200">
              <a:spcBef>
                <a:spcPts val="600"/>
              </a:spcBef>
              <a:buFont typeface="Arial" panose="020B0604020202020204" pitchFamily="34" charset="0"/>
              <a:buChar char="•"/>
            </a:pPr>
            <a:r>
              <a:rPr lang="en-US" sz="2800" dirty="0">
                <a:solidFill>
                  <a:srgbClr val="002776"/>
                </a:solidFill>
                <a:latin typeface="proxima Nova"/>
              </a:rPr>
              <a:t>Plant trees and use permeable surfaces.</a:t>
            </a:r>
          </a:p>
          <a:p>
            <a:pPr marL="457200" indent="-457200">
              <a:spcBef>
                <a:spcPts val="600"/>
              </a:spcBef>
              <a:buFont typeface="Arial" panose="020B0604020202020204" pitchFamily="34" charset="0"/>
              <a:buChar char="•"/>
            </a:pPr>
            <a:r>
              <a:rPr lang="en-US" sz="2800" dirty="0">
                <a:solidFill>
                  <a:srgbClr val="002776"/>
                </a:solidFill>
                <a:latin typeface="proxima Nova"/>
              </a:rPr>
              <a:t>Cool neighborhoods to promote more recreational use.</a:t>
            </a:r>
          </a:p>
          <a:p>
            <a:pPr marL="457200" indent="-457200">
              <a:spcBef>
                <a:spcPts val="600"/>
              </a:spcBef>
              <a:buFont typeface="Arial" panose="020B0604020202020204" pitchFamily="34" charset="0"/>
              <a:buChar char="•"/>
            </a:pPr>
            <a:r>
              <a:rPr lang="en-US" sz="2800" dirty="0">
                <a:solidFill>
                  <a:srgbClr val="002776"/>
                </a:solidFill>
                <a:latin typeface="proxima Nova"/>
              </a:rPr>
              <a:t>Help mitigate the urban heat island effect.</a:t>
            </a:r>
          </a:p>
        </p:txBody>
      </p:sp>
    </p:spTree>
    <p:extLst>
      <p:ext uri="{BB962C8B-B14F-4D97-AF65-F5344CB8AC3E}">
        <p14:creationId xmlns:p14="http://schemas.microsoft.com/office/powerpoint/2010/main" val="353240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AAF7F-0A38-54C0-C3B6-C3EB2407A4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65CC01-67C6-6EE8-BF43-318AB48E4909}"/>
              </a:ext>
            </a:extLst>
          </p:cNvPr>
          <p:cNvSpPr/>
          <p:nvPr/>
        </p:nvSpPr>
        <p:spPr>
          <a:xfrm>
            <a:off x="-216569" y="-63053"/>
            <a:ext cx="18721137" cy="1554967"/>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80098EC-0F7A-28E5-642C-CB2ADA652651}"/>
              </a:ext>
            </a:extLst>
          </p:cNvPr>
          <p:cNvCxnSpPr/>
          <p:nvPr/>
        </p:nvCxnSpPr>
        <p:spPr>
          <a:xfrm>
            <a:off x="-216569" y="1491916"/>
            <a:ext cx="18721137"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B4AB0AB-5C63-4329-B058-F1207B68881A}"/>
              </a:ext>
            </a:extLst>
          </p:cNvPr>
          <p:cNvSpPr txBox="1"/>
          <p:nvPr/>
        </p:nvSpPr>
        <p:spPr>
          <a:xfrm>
            <a:off x="0" y="208780"/>
            <a:ext cx="18287999" cy="923330"/>
          </a:xfrm>
          <a:prstGeom prst="rect">
            <a:avLst/>
          </a:prstGeom>
          <a:noFill/>
        </p:spPr>
        <p:txBody>
          <a:bodyPr wrap="square" rtlCol="0">
            <a:spAutoFit/>
          </a:bodyPr>
          <a:lstStyle/>
          <a:p>
            <a:pPr algn="ctr"/>
            <a:r>
              <a:rPr lang="en-US" sz="5400" b="1">
                <a:solidFill>
                  <a:schemeClr val="bg1"/>
                </a:solidFill>
                <a:latin typeface="proxima Nova"/>
              </a:rPr>
              <a:t>Effective Use of Native &amp; Drought-tolerant Plants</a:t>
            </a:r>
          </a:p>
        </p:txBody>
      </p:sp>
      <p:pic>
        <p:nvPicPr>
          <p:cNvPr id="6" name="Picture 5">
            <a:extLst>
              <a:ext uri="{FF2B5EF4-FFF2-40B4-BE49-F238E27FC236}">
                <a16:creationId xmlns:a16="http://schemas.microsoft.com/office/drawing/2014/main" id="{3209F919-682D-ECBD-E8CA-E766F6FA9D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55" y="1491915"/>
            <a:ext cx="18347253" cy="8837702"/>
          </a:xfrm>
          <a:prstGeom prst="rect">
            <a:avLst/>
          </a:prstGeom>
        </p:spPr>
      </p:pic>
      <p:sp>
        <p:nvSpPr>
          <p:cNvPr id="7" name="Rectangle 6">
            <a:extLst>
              <a:ext uri="{FF2B5EF4-FFF2-40B4-BE49-F238E27FC236}">
                <a16:creationId xmlns:a16="http://schemas.microsoft.com/office/drawing/2014/main" id="{061EEFD1-DBE6-E35A-46F7-3C93D398307E}"/>
              </a:ext>
            </a:extLst>
          </p:cNvPr>
          <p:cNvSpPr/>
          <p:nvPr/>
        </p:nvSpPr>
        <p:spPr>
          <a:xfrm>
            <a:off x="4681991" y="5391152"/>
            <a:ext cx="13606007" cy="1803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D25E77A-B359-852A-9D94-B396FCF4466D}"/>
              </a:ext>
            </a:extLst>
          </p:cNvPr>
          <p:cNvSpPr txBox="1"/>
          <p:nvPr/>
        </p:nvSpPr>
        <p:spPr>
          <a:xfrm>
            <a:off x="4681991" y="5534156"/>
            <a:ext cx="13546755" cy="1569660"/>
          </a:xfrm>
          <a:prstGeom prst="rect">
            <a:avLst/>
          </a:prstGeom>
          <a:noFill/>
        </p:spPr>
        <p:txBody>
          <a:bodyPr wrap="square">
            <a:spAutoFit/>
          </a:bodyPr>
          <a:lstStyle/>
          <a:p>
            <a:pPr algn="ctr"/>
            <a:r>
              <a:rPr lang="en-US" sz="4800" b="1" dirty="0">
                <a:solidFill>
                  <a:srgbClr val="C00000"/>
                </a:solidFill>
                <a:latin typeface="proxima Nova"/>
              </a:rPr>
              <a:t>Saves water and provides </a:t>
            </a:r>
          </a:p>
          <a:p>
            <a:pPr algn="ctr"/>
            <a:r>
              <a:rPr lang="en-US" sz="4800" b="1" dirty="0">
                <a:solidFill>
                  <a:srgbClr val="C00000"/>
                </a:solidFill>
                <a:latin typeface="proxima Nova"/>
              </a:rPr>
              <a:t>habitat and food for animals.</a:t>
            </a:r>
          </a:p>
        </p:txBody>
      </p:sp>
    </p:spTree>
    <p:extLst>
      <p:ext uri="{BB962C8B-B14F-4D97-AF65-F5344CB8AC3E}">
        <p14:creationId xmlns:p14="http://schemas.microsoft.com/office/powerpoint/2010/main" val="25883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80D83-6AD6-10AE-13D6-E99F8A2D9B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1CB649-7335-5A28-7C5C-367DC78D19C6}"/>
              </a:ext>
            </a:extLst>
          </p:cNvPr>
          <p:cNvSpPr/>
          <p:nvPr/>
        </p:nvSpPr>
        <p:spPr>
          <a:xfrm>
            <a:off x="-216569" y="-63054"/>
            <a:ext cx="18721137" cy="1554969"/>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8C69CB5-BF05-6907-0F73-764DDC3AB047}"/>
              </a:ext>
            </a:extLst>
          </p:cNvPr>
          <p:cNvCxnSpPr/>
          <p:nvPr/>
        </p:nvCxnSpPr>
        <p:spPr>
          <a:xfrm>
            <a:off x="-216569" y="1491916"/>
            <a:ext cx="18721137"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D90E63-D4F5-3F79-49E8-537155FFC623}"/>
              </a:ext>
            </a:extLst>
          </p:cNvPr>
          <p:cNvSpPr txBox="1"/>
          <p:nvPr/>
        </p:nvSpPr>
        <p:spPr>
          <a:xfrm>
            <a:off x="2233540" y="160432"/>
            <a:ext cx="13820917" cy="1107996"/>
          </a:xfrm>
          <a:prstGeom prst="rect">
            <a:avLst/>
          </a:prstGeom>
          <a:noFill/>
        </p:spPr>
        <p:txBody>
          <a:bodyPr wrap="square" rtlCol="0">
            <a:spAutoFit/>
          </a:bodyPr>
          <a:lstStyle/>
          <a:p>
            <a:pPr algn="ctr"/>
            <a:r>
              <a:rPr lang="en-US" sz="6600" b="1">
                <a:solidFill>
                  <a:schemeClr val="bg1"/>
                </a:solidFill>
                <a:latin typeface="proxima Nova"/>
              </a:rPr>
              <a:t>Attractive &amp; Efficient Landscape</a:t>
            </a:r>
          </a:p>
        </p:txBody>
      </p:sp>
      <p:pic>
        <p:nvPicPr>
          <p:cNvPr id="6" name="Picture 5">
            <a:extLst>
              <a:ext uri="{FF2B5EF4-FFF2-40B4-BE49-F238E27FC236}">
                <a16:creationId xmlns:a16="http://schemas.microsoft.com/office/drawing/2014/main" id="{E834BB34-A786-4D27-8F6F-C75D21556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914"/>
            <a:ext cx="18288000" cy="8798160"/>
          </a:xfrm>
          <a:prstGeom prst="rect">
            <a:avLst/>
          </a:prstGeom>
        </p:spPr>
      </p:pic>
    </p:spTree>
    <p:extLst>
      <p:ext uri="{BB962C8B-B14F-4D97-AF65-F5344CB8AC3E}">
        <p14:creationId xmlns:p14="http://schemas.microsoft.com/office/powerpoint/2010/main" val="93103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75B"/>
        </a:solidFill>
        <a:effectLst/>
      </p:bgPr>
    </p:bg>
    <p:spTree>
      <p:nvGrpSpPr>
        <p:cNvPr id="1" name="">
          <a:extLst>
            <a:ext uri="{FF2B5EF4-FFF2-40B4-BE49-F238E27FC236}">
              <a16:creationId xmlns:a16="http://schemas.microsoft.com/office/drawing/2014/main" id="{BFD9DB4B-9D3E-1193-12EB-D9898A4348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5A4C82-A15B-3C55-1451-AE899919EBFD}"/>
              </a:ext>
            </a:extLst>
          </p:cNvPr>
          <p:cNvSpPr txBox="1"/>
          <p:nvPr/>
        </p:nvSpPr>
        <p:spPr>
          <a:xfrm>
            <a:off x="845768" y="1496313"/>
            <a:ext cx="16863902" cy="1107996"/>
          </a:xfrm>
          <a:prstGeom prst="rect">
            <a:avLst/>
          </a:prstGeom>
          <a:noFill/>
        </p:spPr>
        <p:txBody>
          <a:bodyPr wrap="square" rtlCol="0">
            <a:spAutoFit/>
          </a:bodyPr>
          <a:lstStyle/>
          <a:p>
            <a:r>
              <a:rPr lang="en-US" sz="6600" b="1" dirty="0">
                <a:solidFill>
                  <a:schemeClr val="bg1"/>
                </a:solidFill>
                <a:latin typeface="proxima Nova"/>
              </a:rPr>
              <a:t>Before &amp; After… What do you notice?</a:t>
            </a:r>
          </a:p>
        </p:txBody>
      </p:sp>
      <p:sp>
        <p:nvSpPr>
          <p:cNvPr id="2" name="object 7">
            <a:extLst>
              <a:ext uri="{FF2B5EF4-FFF2-40B4-BE49-F238E27FC236}">
                <a16:creationId xmlns:a16="http://schemas.microsoft.com/office/drawing/2014/main" id="{57BCBFA6-C27F-63BB-6184-36F5490EA526}"/>
              </a:ext>
            </a:extLst>
          </p:cNvPr>
          <p:cNvSpPr txBox="1">
            <a:spLocks/>
          </p:cNvSpPr>
          <p:nvPr/>
        </p:nvSpPr>
        <p:spPr>
          <a:xfrm>
            <a:off x="845768" y="124041"/>
            <a:ext cx="1659646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Warm Up: Lesson 2 Part A</a:t>
            </a:r>
          </a:p>
        </p:txBody>
      </p:sp>
      <p:cxnSp>
        <p:nvCxnSpPr>
          <p:cNvPr id="3" name="Straight Connector 2">
            <a:extLst>
              <a:ext uri="{FF2B5EF4-FFF2-40B4-BE49-F238E27FC236}">
                <a16:creationId xmlns:a16="http://schemas.microsoft.com/office/drawing/2014/main" id="{E96119DD-C9B3-82F9-4470-6DFBE651F642}"/>
              </a:ext>
            </a:extLst>
          </p:cNvPr>
          <p:cNvCxnSpPr>
            <a:cxnSpLocks/>
          </p:cNvCxnSpPr>
          <p:nvPr/>
        </p:nvCxnSpPr>
        <p:spPr>
          <a:xfrm>
            <a:off x="845768" y="1230900"/>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477C0DF-A357-3A28-8004-7F89718C9C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333" y="3135134"/>
            <a:ext cx="8747020" cy="6567404"/>
          </a:xfrm>
          <a:prstGeom prst="rect">
            <a:avLst/>
          </a:prstGeom>
        </p:spPr>
      </p:pic>
      <p:pic>
        <p:nvPicPr>
          <p:cNvPr id="10" name="Picture 9">
            <a:extLst>
              <a:ext uri="{FF2B5EF4-FFF2-40B4-BE49-F238E27FC236}">
                <a16:creationId xmlns:a16="http://schemas.microsoft.com/office/drawing/2014/main" id="{B0D6756A-F7A3-82A1-8BA4-B2C5155D0C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53766" y="2869721"/>
            <a:ext cx="9532646" cy="7151866"/>
          </a:xfrm>
          <a:prstGeom prst="rect">
            <a:avLst/>
          </a:prstGeom>
        </p:spPr>
      </p:pic>
    </p:spTree>
    <p:extLst>
      <p:ext uri="{BB962C8B-B14F-4D97-AF65-F5344CB8AC3E}">
        <p14:creationId xmlns:p14="http://schemas.microsoft.com/office/powerpoint/2010/main" val="187046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75B"/>
        </a:solidFill>
        <a:effectLst/>
      </p:bgPr>
    </p:bg>
    <p:spTree>
      <p:nvGrpSpPr>
        <p:cNvPr id="1" name="">
          <a:extLst>
            <a:ext uri="{FF2B5EF4-FFF2-40B4-BE49-F238E27FC236}">
              <a16:creationId xmlns:a16="http://schemas.microsoft.com/office/drawing/2014/main" id="{B444B8C2-C9A3-9EA5-1AA7-7659C8DE02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73C92B7-0F9A-BB3D-A837-74559D84665B}"/>
              </a:ext>
            </a:extLst>
          </p:cNvPr>
          <p:cNvSpPr txBox="1"/>
          <p:nvPr/>
        </p:nvSpPr>
        <p:spPr>
          <a:xfrm>
            <a:off x="845768" y="1496313"/>
            <a:ext cx="16863902" cy="1107996"/>
          </a:xfrm>
          <a:prstGeom prst="rect">
            <a:avLst/>
          </a:prstGeom>
          <a:noFill/>
        </p:spPr>
        <p:txBody>
          <a:bodyPr wrap="square" rtlCol="0">
            <a:spAutoFit/>
          </a:bodyPr>
          <a:lstStyle/>
          <a:p>
            <a:r>
              <a:rPr lang="en-US" sz="6600" b="1">
                <a:solidFill>
                  <a:schemeClr val="bg1"/>
                </a:solidFill>
                <a:latin typeface="proxima Nova"/>
              </a:rPr>
              <a:t>Before &amp; After… What do you notice?</a:t>
            </a:r>
          </a:p>
        </p:txBody>
      </p:sp>
      <p:sp>
        <p:nvSpPr>
          <p:cNvPr id="2" name="object 7">
            <a:extLst>
              <a:ext uri="{FF2B5EF4-FFF2-40B4-BE49-F238E27FC236}">
                <a16:creationId xmlns:a16="http://schemas.microsoft.com/office/drawing/2014/main" id="{AD6BFCE6-C2A6-E95D-608F-6572C3A8CC45}"/>
              </a:ext>
            </a:extLst>
          </p:cNvPr>
          <p:cNvSpPr txBox="1">
            <a:spLocks/>
          </p:cNvSpPr>
          <p:nvPr/>
        </p:nvSpPr>
        <p:spPr>
          <a:xfrm>
            <a:off x="845768" y="124041"/>
            <a:ext cx="1659646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chemeClr val="bg1"/>
                </a:solidFill>
                <a:latin typeface="proxima Nova"/>
              </a:rPr>
              <a:t>Warm Up: Lesson 2 Part A</a:t>
            </a:r>
          </a:p>
        </p:txBody>
      </p:sp>
      <p:cxnSp>
        <p:nvCxnSpPr>
          <p:cNvPr id="3" name="Straight Connector 2">
            <a:extLst>
              <a:ext uri="{FF2B5EF4-FFF2-40B4-BE49-F238E27FC236}">
                <a16:creationId xmlns:a16="http://schemas.microsoft.com/office/drawing/2014/main" id="{F7192A9E-048D-ABB6-BFDE-271E792892F0}"/>
              </a:ext>
            </a:extLst>
          </p:cNvPr>
          <p:cNvCxnSpPr>
            <a:cxnSpLocks/>
          </p:cNvCxnSpPr>
          <p:nvPr/>
        </p:nvCxnSpPr>
        <p:spPr>
          <a:xfrm>
            <a:off x="845768" y="1230900"/>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520D8A9-84C5-3D10-7FE6-2A50428D6BFC}"/>
              </a:ext>
            </a:extLst>
          </p:cNvPr>
          <p:cNvPicPr>
            <a:picLocks noChangeAspect="1"/>
          </p:cNvPicPr>
          <p:nvPr/>
        </p:nvPicPr>
        <p:blipFill>
          <a:blip r:embed="rId3"/>
          <a:srcRect b="9458"/>
          <a:stretch>
            <a:fillRect/>
          </a:stretch>
        </p:blipFill>
        <p:spPr>
          <a:xfrm>
            <a:off x="0" y="4039596"/>
            <a:ext cx="8229600" cy="4164936"/>
          </a:xfrm>
          <a:prstGeom prst="rect">
            <a:avLst/>
          </a:prstGeom>
        </p:spPr>
      </p:pic>
      <p:pic>
        <p:nvPicPr>
          <p:cNvPr id="9" name="Picture 8">
            <a:extLst>
              <a:ext uri="{FF2B5EF4-FFF2-40B4-BE49-F238E27FC236}">
                <a16:creationId xmlns:a16="http://schemas.microsoft.com/office/drawing/2014/main" id="{09113F4C-4F33-8E5A-D864-F5FEA5C6C2C6}"/>
              </a:ext>
            </a:extLst>
          </p:cNvPr>
          <p:cNvPicPr>
            <a:picLocks noChangeAspect="1"/>
          </p:cNvPicPr>
          <p:nvPr/>
        </p:nvPicPr>
        <p:blipFill>
          <a:blip r:embed="rId4">
            <a:extLst>
              <a:ext uri="{28A0092B-C50C-407E-A947-70E740481C1C}">
                <a14:useLocalDpi xmlns:a14="http://schemas.microsoft.com/office/drawing/2010/main" val="0"/>
              </a:ext>
            </a:extLst>
          </a:blip>
          <a:srcRect l="38" r="38"/>
          <a:stretch/>
        </p:blipFill>
        <p:spPr>
          <a:xfrm>
            <a:off x="8229600" y="2666188"/>
            <a:ext cx="6841858" cy="3967087"/>
          </a:xfrm>
          <a:prstGeom prst="rect">
            <a:avLst/>
          </a:prstGeom>
        </p:spPr>
      </p:pic>
      <p:pic>
        <p:nvPicPr>
          <p:cNvPr id="12" name="Picture 11">
            <a:extLst>
              <a:ext uri="{FF2B5EF4-FFF2-40B4-BE49-F238E27FC236}">
                <a16:creationId xmlns:a16="http://schemas.microsoft.com/office/drawing/2014/main" id="{7A570B2F-2F67-07CC-741C-CA53276613C9}"/>
              </a:ext>
            </a:extLst>
          </p:cNvPr>
          <p:cNvPicPr>
            <a:picLocks noChangeAspect="1"/>
          </p:cNvPicPr>
          <p:nvPr/>
        </p:nvPicPr>
        <p:blipFill>
          <a:blip r:embed="rId5">
            <a:extLst>
              <a:ext uri="{28A0092B-C50C-407E-A947-70E740481C1C}">
                <a14:useLocalDpi xmlns:a14="http://schemas.microsoft.com/office/drawing/2010/main" val="0"/>
              </a:ext>
            </a:extLst>
          </a:blip>
          <a:srcRect l="76" r="76"/>
          <a:stretch/>
        </p:blipFill>
        <p:spPr>
          <a:xfrm>
            <a:off x="10729337" y="5920353"/>
            <a:ext cx="7558663" cy="4366647"/>
          </a:xfrm>
          <a:prstGeom prst="rect">
            <a:avLst/>
          </a:prstGeom>
        </p:spPr>
      </p:pic>
    </p:spTree>
    <p:extLst>
      <p:ext uri="{BB962C8B-B14F-4D97-AF65-F5344CB8AC3E}">
        <p14:creationId xmlns:p14="http://schemas.microsoft.com/office/powerpoint/2010/main" val="216379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4d7d43ae0fdd140173e2d4a938e6b87d">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ccb5a3bd7d157141475f1a378a76935d"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24639-CD2A-45B5-B51C-AE68F54E262F}">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BF862B-FA02-4CCA-8B74-D3AD61DC0810}">
  <ds:schemaRefs>
    <ds:schemaRef ds:uri="http://purl.org/dc/terms/"/>
    <ds:schemaRef ds:uri="26ede100-5152-44e7-a4c8-19ec410de5d4"/>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45cddd84-9009-4611-b816-377d489ab1d4"/>
    <ds:schemaRef ds:uri="http://purl.org/dc/dcmitype/"/>
  </ds:schemaRefs>
</ds:datastoreItem>
</file>

<file path=customXml/itemProps3.xml><?xml version="1.0" encoding="utf-8"?>
<ds:datastoreItem xmlns:ds="http://schemas.openxmlformats.org/officeDocument/2006/customXml" ds:itemID="{17657059-A08C-42E7-9922-8D76174F1D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7045</TotalTime>
  <Words>2541</Words>
  <Application>Microsoft Office PowerPoint</Application>
  <PresentationFormat>Custom</PresentationFormat>
  <Paragraphs>189</Paragraphs>
  <Slides>26</Slides>
  <Notes>26</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ＭＳ Ｐゴシック</vt:lpstr>
      <vt:lpstr>__Poppins_fdcb09</vt:lpstr>
      <vt:lpstr>Aharoni</vt:lpstr>
      <vt:lpstr>Arial</vt:lpstr>
      <vt:lpstr>Basic Commercial</vt:lpstr>
      <vt:lpstr>Calibri</vt:lpstr>
      <vt:lpstr>Google Sans</vt:lpstr>
      <vt:lpstr>Helvetica Neue</vt:lpstr>
      <vt:lpstr>Merriweather Web</vt:lpstr>
      <vt:lpstr>proxima Nova</vt:lpstr>
      <vt:lpstr>Source Sans Pro Web</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PERMEABLE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128</cp:revision>
  <dcterms:created xsi:type="dcterms:W3CDTF">2021-02-11T20:10:20Z</dcterms:created>
  <dcterms:modified xsi:type="dcterms:W3CDTF">2026-01-21T21:10:10Z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