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0" r:id="rId4"/>
  </p:sldMasterIdLst>
  <p:notesMasterIdLst>
    <p:notesMasterId r:id="rId16"/>
  </p:notesMasterIdLst>
  <p:sldIdLst>
    <p:sldId id="410" r:id="rId5"/>
    <p:sldId id="475" r:id="rId6"/>
    <p:sldId id="476" r:id="rId7"/>
    <p:sldId id="349" r:id="rId8"/>
    <p:sldId id="381" r:id="rId9"/>
    <p:sldId id="385" r:id="rId10"/>
    <p:sldId id="383" r:id="rId11"/>
    <p:sldId id="377" r:id="rId12"/>
    <p:sldId id="389" r:id="rId13"/>
    <p:sldId id="371" r:id="rId14"/>
    <p:sldId id="414" r:id="rId15"/>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4F9EE06-0E7B-4440-BFC5-795C4F2FBB42}">
          <p14:sldIdLst>
            <p14:sldId id="410"/>
            <p14:sldId id="475"/>
            <p14:sldId id="476"/>
            <p14:sldId id="349"/>
            <p14:sldId id="381"/>
            <p14:sldId id="385"/>
            <p14:sldId id="383"/>
            <p14:sldId id="377"/>
            <p14:sldId id="389"/>
            <p14:sldId id="371"/>
            <p14:sldId id="414"/>
          </p14:sldIdLst>
        </p14:section>
      </p14:sectionLst>
    </p:ext>
    <p:ext uri="{EFAFB233-063F-42B5-8137-9DF3F51BA10A}">
      <p15:sldGuideLst xmlns:p15="http://schemas.microsoft.com/office/powerpoint/2012/main">
        <p15:guide id="1" orient="horz" pos="2880">
          <p15:clr>
            <a:srgbClr val="A4A3A4"/>
          </p15:clr>
        </p15:guide>
        <p15:guide id="2" pos="57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889F3D-DC74-AB60-C8DB-E4DAD803BCB2}" name="Kay, Kirstyn - (kkay)" initials="KK" userId="S::kkay@arizona.edu::cf06a8de-b5cf-49de-8eb5-a0fc818426b9" providerId="AD"/>
  <p188:author id="{50E5627F-8BEC-9F5F-6971-DACD0374D549}" name="Cavalli, Lorie - (lcavalli)" initials="C(" userId="S::lcavalli@arizona.edu::4d6118bf-e094-441b-a815-691a90ae3384" providerId="AD"/>
  <p188:author id="{384A8B85-B08A-124F-19FF-F424C882A166}" name="Christiansen, Jordan - (christiansenj)" initials="JC" userId="S::christiansenj@arizona.edu::e1bd19ef-5c29-484c-a2fc-ae1fd8e2be1b" providerId="AD"/>
  <p188:author id="{AE4FAC94-AD11-2D13-D1D6-82E0F215574B}" name="L'Heureux, Rachael Alice Helen - (raking1)" initials="RL" userId="S::raking1@arizona.edu::b00abea8-b60a-47b5-8424-98a0df750c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75B"/>
    <a:srgbClr val="0C234B"/>
    <a:srgbClr val="002776"/>
    <a:srgbClr val="5C0101"/>
    <a:srgbClr val="C20404"/>
    <a:srgbClr val="A10303"/>
    <a:srgbClr val="8A0101"/>
    <a:srgbClr val="590303"/>
    <a:srgbClr val="D6FFC5"/>
    <a:srgbClr val="9DBE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508" autoAdjust="0"/>
  </p:normalViewPr>
  <p:slideViewPr>
    <p:cSldViewPr snapToGrid="0">
      <p:cViewPr varScale="1">
        <p:scale>
          <a:sx n="57" d="100"/>
          <a:sy n="57" d="100"/>
        </p:scale>
        <p:origin x="1476" y="90"/>
      </p:cViewPr>
      <p:guideLst>
        <p:guide orient="horz" pos="288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13DA6E8E-4582-E048-9D5F-B5AA4B8014DE}" type="datetimeFigureOut">
              <a:rPr lang="en-US" smtClean="0"/>
              <a:t>1/21/2026</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2C7B152A-EC10-0D42-BD0F-200D846462C9}" type="slidenum">
              <a:rPr lang="en-US" smtClean="0"/>
              <a:t>‹#›</a:t>
            </a:fld>
            <a:endParaRPr lang="en-US"/>
          </a:p>
        </p:txBody>
      </p:sp>
    </p:spTree>
    <p:extLst>
      <p:ext uri="{BB962C8B-B14F-4D97-AF65-F5344CB8AC3E}">
        <p14:creationId xmlns:p14="http://schemas.microsoft.com/office/powerpoint/2010/main" val="3102110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ew.azwater.gov/am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a:t>
            </a:fld>
            <a:endParaRPr lang="en-US"/>
          </a:p>
        </p:txBody>
      </p:sp>
    </p:spTree>
    <p:extLst>
      <p:ext uri="{BB962C8B-B14F-4D97-AF65-F5344CB8AC3E}">
        <p14:creationId xmlns:p14="http://schemas.microsoft.com/office/powerpoint/2010/main" val="2712153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77B69-FA75-5661-EEB9-A5EDDD3C28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257455-1120-8D02-7500-A21AFEB4BA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03DC22-9264-18E7-7D60-72596FD71B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73DB69-7076-0DD2-FC9B-9AAD72A9DDA7}"/>
              </a:ext>
            </a:extLst>
          </p:cNvPr>
          <p:cNvSpPr>
            <a:spLocks noGrp="1"/>
          </p:cNvSpPr>
          <p:nvPr>
            <p:ph type="sldNum" sz="quarter" idx="5"/>
          </p:nvPr>
        </p:nvSpPr>
        <p:spPr/>
        <p:txBody>
          <a:bodyPr/>
          <a:lstStyle/>
          <a:p>
            <a:fld id="{2C7B152A-EC10-0D42-BD0F-200D846462C9}" type="slidenum">
              <a:rPr lang="en-US" smtClean="0"/>
              <a:t>2</a:t>
            </a:fld>
            <a:endParaRPr lang="en-US"/>
          </a:p>
        </p:txBody>
      </p:sp>
    </p:spTree>
    <p:extLst>
      <p:ext uri="{BB962C8B-B14F-4D97-AF65-F5344CB8AC3E}">
        <p14:creationId xmlns:p14="http://schemas.microsoft.com/office/powerpoint/2010/main" val="3343060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29B0B-60C2-3951-E921-B7B343629A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CFD7F-6361-C793-A957-87BB47AC0D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26AAB1-FFA7-CB29-6BCF-7A51C41FB0E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800339-5D5A-A745-3138-134D86C11CAE}"/>
              </a:ext>
            </a:extLst>
          </p:cNvPr>
          <p:cNvSpPr>
            <a:spLocks noGrp="1"/>
          </p:cNvSpPr>
          <p:nvPr>
            <p:ph type="sldNum" sz="quarter" idx="5"/>
          </p:nvPr>
        </p:nvSpPr>
        <p:spPr/>
        <p:txBody>
          <a:bodyPr/>
          <a:lstStyle/>
          <a:p>
            <a:fld id="{2C7B152A-EC10-0D42-BD0F-200D846462C9}" type="slidenum">
              <a:rPr lang="en-US" smtClean="0"/>
              <a:t>3</a:t>
            </a:fld>
            <a:endParaRPr lang="en-US"/>
          </a:p>
        </p:txBody>
      </p:sp>
    </p:spTree>
    <p:extLst>
      <p:ext uri="{BB962C8B-B14F-4D97-AF65-F5344CB8AC3E}">
        <p14:creationId xmlns:p14="http://schemas.microsoft.com/office/powerpoint/2010/main" val="3942160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average how much water do you think a person in Arizona uses?  about 100-120 gallons a day. In general, most of this water is used for watering our outdoor areas but now we know how we can improve upon this. But that 120 gallons a day would be our water footprint…</a:t>
            </a:r>
          </a:p>
        </p:txBody>
      </p:sp>
      <p:sp>
        <p:nvSpPr>
          <p:cNvPr id="4" name="Slide Number Placeholder 3"/>
          <p:cNvSpPr>
            <a:spLocks noGrp="1"/>
          </p:cNvSpPr>
          <p:nvPr>
            <p:ph type="sldNum" sz="quarter" idx="5"/>
          </p:nvPr>
        </p:nvSpPr>
        <p:spPr/>
        <p:txBody>
          <a:bodyPr/>
          <a:lstStyle/>
          <a:p>
            <a:fld id="{2C7B152A-EC10-0D42-BD0F-200D846462C9}" type="slidenum">
              <a:rPr lang="en-US" smtClean="0"/>
              <a:t>5</a:t>
            </a:fld>
            <a:endParaRPr lang="en-US"/>
          </a:p>
        </p:txBody>
      </p:sp>
    </p:spTree>
    <p:extLst>
      <p:ext uri="{BB962C8B-B14F-4D97-AF65-F5344CB8AC3E}">
        <p14:creationId xmlns:p14="http://schemas.microsoft.com/office/powerpoint/2010/main" val="3255752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What is Direct Water Use – that will show first, then indirect </a:t>
            </a:r>
          </a:p>
          <a:p>
            <a:endParaRPr lang="en-US"/>
          </a:p>
          <a:p>
            <a:r>
              <a:rPr lang="en-US"/>
              <a:t>Direct Water use: Drinking water, bathing, flushing a toilet, brushing your teeth. </a:t>
            </a:r>
            <a:r>
              <a:rPr lang="en-US" b="0" i="0">
                <a:solidFill>
                  <a:srgbClr val="49505C"/>
                </a:solidFill>
                <a:effectLst/>
                <a:highlight>
                  <a:srgbClr val="FFFFFF"/>
                </a:highlight>
                <a:latin typeface="Source Sans Pro" panose="020B0503030403020204" pitchFamily="34" charset="0"/>
              </a:rPr>
              <a:t>To make a bowl of pasta, water is required to boil the dry pasta in the pot – this is direct water use for the person eating that pasta at home.</a:t>
            </a:r>
          </a:p>
          <a:p>
            <a:endParaRPr lang="en-US" b="0" i="0">
              <a:solidFill>
                <a:srgbClr val="49505C"/>
              </a:solidFill>
              <a:effectLst/>
              <a:highlight>
                <a:srgbClr val="FFFFFF"/>
              </a:highlight>
              <a:latin typeface="Source Sans Pro" panose="020B0503030403020204" pitchFamily="34" charset="0"/>
            </a:endParaRPr>
          </a:p>
          <a:p>
            <a:r>
              <a:rPr lang="en-US" b="0" i="0">
                <a:solidFill>
                  <a:srgbClr val="49505C"/>
                </a:solidFill>
                <a:effectLst/>
                <a:highlight>
                  <a:srgbClr val="FFFFFF"/>
                </a:highlight>
                <a:latin typeface="Source Sans Pro" panose="020B0503030403020204" pitchFamily="34" charset="0"/>
              </a:rPr>
              <a:t>Indirect Water use: also called hidden or virtual water – because the water use is often unseen by the end-user of a product or service, but the water has been used or consumed throughout the process chain. In order to produce the pasta, water is required at many steps along the way - water to grow the wheat; water to produce the fuel for machines to harvest the wheat and transport the pasta to the store; and water to create the electricity for processing the wheat into flour and pasta.</a:t>
            </a:r>
            <a:endParaRPr lang="en-US"/>
          </a:p>
          <a:p>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6</a:t>
            </a:fld>
            <a:endParaRPr lang="en-US"/>
          </a:p>
        </p:txBody>
      </p:sp>
    </p:spTree>
    <p:extLst>
      <p:ext uri="{BB962C8B-B14F-4D97-AF65-F5344CB8AC3E}">
        <p14:creationId xmlns:p14="http://schemas.microsoft.com/office/powerpoint/2010/main" val="644789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49505C"/>
                </a:solidFill>
                <a:effectLst/>
                <a:highlight>
                  <a:srgbClr val="FFFFFF"/>
                </a:highlight>
                <a:latin typeface="Source Sans Pro" panose="020B0503030403020204" pitchFamily="34" charset="0"/>
              </a:rPr>
              <a:t>It is like an invisible mark that shows how much water you use for all the things you do and things you use (direct water use and what you eat and wear). Everything we do uses water!</a:t>
            </a:r>
          </a:p>
          <a:p>
            <a:pPr algn="l"/>
            <a:endParaRPr lang="en-US" b="1" i="0" dirty="0">
              <a:solidFill>
                <a:srgbClr val="49505C"/>
              </a:solidFill>
              <a:effectLst/>
              <a:highlight>
                <a:srgbClr val="FFFFFF"/>
              </a:highlight>
              <a:latin typeface="Source Sans Pro" panose="020B0503030403020204" pitchFamily="34" charset="0"/>
            </a:endParaRPr>
          </a:p>
          <a:p>
            <a:pPr algn="l"/>
            <a:r>
              <a:rPr lang="en-US" b="1" i="0" dirty="0">
                <a:solidFill>
                  <a:srgbClr val="49505C"/>
                </a:solidFill>
                <a:effectLst/>
                <a:highlight>
                  <a:srgbClr val="FFFFFF"/>
                </a:highlight>
                <a:latin typeface="Source Sans Pro" panose="020B0503030403020204" pitchFamily="34" charset="0"/>
              </a:rPr>
              <a:t>Blue Water Footprint: </a:t>
            </a:r>
            <a:r>
              <a:rPr lang="en-US" b="0" i="0" dirty="0">
                <a:solidFill>
                  <a:srgbClr val="49505C"/>
                </a:solidFill>
                <a:effectLst/>
                <a:highlight>
                  <a:srgbClr val="FFFFFF"/>
                </a:highlight>
                <a:latin typeface="Source Sans Pro" panose="020B0503030403020204" pitchFamily="34" charset="0"/>
              </a:rPr>
              <a:t>The amount of surface water and groundwater required (evaporated or used directly) to produce an item.</a:t>
            </a:r>
          </a:p>
          <a:p>
            <a:pPr algn="l"/>
            <a:r>
              <a:rPr lang="en-US" b="1" i="0" dirty="0">
                <a:solidFill>
                  <a:srgbClr val="49505C"/>
                </a:solidFill>
                <a:effectLst/>
                <a:highlight>
                  <a:srgbClr val="FFFFFF"/>
                </a:highlight>
                <a:latin typeface="Source Sans Pro" panose="020B0503030403020204" pitchFamily="34" charset="0"/>
              </a:rPr>
              <a:t>Green Water Footprint: </a:t>
            </a:r>
            <a:r>
              <a:rPr lang="en-US" b="0" i="0" dirty="0">
                <a:solidFill>
                  <a:srgbClr val="49505C"/>
                </a:solidFill>
                <a:effectLst/>
                <a:highlight>
                  <a:srgbClr val="FFFFFF"/>
                </a:highlight>
                <a:latin typeface="Source Sans Pro" panose="020B0503030403020204" pitchFamily="34" charset="0"/>
              </a:rPr>
              <a:t>The amount of rainwater required (evaporated or used directly) to make an item.</a:t>
            </a:r>
          </a:p>
          <a:p>
            <a:pPr algn="l"/>
            <a:r>
              <a:rPr lang="en-US" b="1" i="0" dirty="0">
                <a:solidFill>
                  <a:srgbClr val="49505C"/>
                </a:solidFill>
                <a:effectLst/>
                <a:highlight>
                  <a:srgbClr val="FFFFFF"/>
                </a:highlight>
                <a:latin typeface="Source Sans Pro" panose="020B0503030403020204" pitchFamily="34" charset="0"/>
              </a:rPr>
              <a:t>Grey Water Footprint: </a:t>
            </a:r>
            <a:r>
              <a:rPr lang="en-US" b="0" i="0" dirty="0">
                <a:solidFill>
                  <a:srgbClr val="49505C"/>
                </a:solidFill>
                <a:effectLst/>
                <a:highlight>
                  <a:srgbClr val="FFFFFF"/>
                </a:highlight>
                <a:latin typeface="Source Sans Pro" panose="020B0503030403020204" pitchFamily="34" charset="0"/>
              </a:rPr>
              <a:t>The amount of freshwater required to dilute the wastewater generated in manufacturing, in order to maintain water quality , as determined by state and local standards.</a:t>
            </a:r>
          </a:p>
          <a:p>
            <a:endParaRPr lang="en-US" dirty="0"/>
          </a:p>
          <a:p>
            <a:r>
              <a:rPr lang="en-US" dirty="0"/>
              <a:t>https://watercalculator.org/footprint/what-is-a-water-footprint/</a:t>
            </a:r>
          </a:p>
          <a:p>
            <a:endParaRPr lang="en-US" dirty="0"/>
          </a:p>
          <a:p>
            <a:r>
              <a:rPr lang="en-US" dirty="0"/>
              <a:t>There is also a lesson in the book you can do</a:t>
            </a:r>
          </a:p>
        </p:txBody>
      </p:sp>
      <p:sp>
        <p:nvSpPr>
          <p:cNvPr id="4" name="Slide Number Placeholder 3"/>
          <p:cNvSpPr>
            <a:spLocks noGrp="1"/>
          </p:cNvSpPr>
          <p:nvPr>
            <p:ph type="sldNum" sz="quarter" idx="5"/>
          </p:nvPr>
        </p:nvSpPr>
        <p:spPr/>
        <p:txBody>
          <a:bodyPr/>
          <a:lstStyle/>
          <a:p>
            <a:fld id="{2C7B152A-EC10-0D42-BD0F-200D846462C9}" type="slidenum">
              <a:rPr lang="en-US" smtClean="0"/>
              <a:t>7</a:t>
            </a:fld>
            <a:endParaRPr lang="en-US"/>
          </a:p>
        </p:txBody>
      </p:sp>
    </p:spTree>
    <p:extLst>
      <p:ext uri="{BB962C8B-B14F-4D97-AF65-F5344CB8AC3E}">
        <p14:creationId xmlns:p14="http://schemas.microsoft.com/office/powerpoint/2010/main" val="3456280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it is up to us to improve our water footprint and take actions to conserve water. Now that we know better we can do better. Water Worksheets for your students to check their understanding of sustainability actions. And resources they can share with family and friends</a:t>
            </a:r>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8</a:t>
            </a:fld>
            <a:endParaRPr lang="en-US"/>
          </a:p>
        </p:txBody>
      </p:sp>
    </p:spTree>
    <p:extLst>
      <p:ext uri="{BB962C8B-B14F-4D97-AF65-F5344CB8AC3E}">
        <p14:creationId xmlns:p14="http://schemas.microsoft.com/office/powerpoint/2010/main" val="2541929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Being a water steward is really about both… making good choices to practice water wise behaviors while also utilizing new technologies to make water use more efficient. This is how we can all help make a positive impact!</a:t>
            </a:r>
          </a:p>
        </p:txBody>
      </p:sp>
      <p:sp>
        <p:nvSpPr>
          <p:cNvPr id="4" name="Slide Number Placeholder 3"/>
          <p:cNvSpPr>
            <a:spLocks noGrp="1"/>
          </p:cNvSpPr>
          <p:nvPr>
            <p:ph type="sldNum" sz="quarter" idx="5"/>
          </p:nvPr>
        </p:nvSpPr>
        <p:spPr/>
        <p:txBody>
          <a:bodyPr/>
          <a:lstStyle/>
          <a:p>
            <a:fld id="{2C7B152A-EC10-0D42-BD0F-200D846462C9}" type="slidenum">
              <a:rPr lang="en-US" smtClean="0"/>
              <a:t>9</a:t>
            </a:fld>
            <a:endParaRPr lang="en-US"/>
          </a:p>
        </p:txBody>
      </p:sp>
    </p:spTree>
    <p:extLst>
      <p:ext uri="{BB962C8B-B14F-4D97-AF65-F5344CB8AC3E}">
        <p14:creationId xmlns:p14="http://schemas.microsoft.com/office/powerpoint/2010/main" val="2088174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hope! What do we notice in 1980? Passes the 1980 Groundwater Management Act… </a:t>
            </a:r>
          </a:p>
          <a:p>
            <a:endParaRPr lang="en-US"/>
          </a:p>
          <a:p>
            <a:r>
              <a:rPr lang="en-US"/>
              <a:t>1980 we had 2.7 million people but we were using over 9 million acre-feet of water </a:t>
            </a:r>
          </a:p>
          <a:p>
            <a:endParaRPr lang="en-US"/>
          </a:p>
          <a:p>
            <a:r>
              <a:rPr lang="en-US"/>
              <a:t>2019 we have over 7 million people and we are using under 7 million acre-feet of water – that is pretty incredible</a:t>
            </a:r>
          </a:p>
          <a:p>
            <a:endParaRPr lang="en-US"/>
          </a:p>
          <a:p>
            <a:r>
              <a:rPr lang="en-US" b="0" i="0">
                <a:solidFill>
                  <a:srgbClr val="FFFFFF"/>
                </a:solidFill>
                <a:effectLst/>
                <a:highlight>
                  <a:srgbClr val="EA7548"/>
                </a:highlight>
                <a:latin typeface="Roboto" panose="02000000000000000000" pitchFamily="2" charset="0"/>
              </a:rPr>
              <a:t>through significant investments in water conservation and infrastructure and the reuse of water, our water use is essentially the same as it was more than half a century ago.</a:t>
            </a:r>
          </a:p>
          <a:p>
            <a:endParaRPr lang="en-US" b="0" i="0">
              <a:solidFill>
                <a:srgbClr val="FFFFFF"/>
              </a:solidFill>
              <a:effectLst/>
              <a:highlight>
                <a:srgbClr val="EA7548"/>
              </a:highlight>
              <a:latin typeface="Roboto" panose="02000000000000000000" pitchFamily="2" charset="0"/>
            </a:endParaRPr>
          </a:p>
          <a:p>
            <a:r>
              <a:rPr lang="en-US" b="0" i="0">
                <a:solidFill>
                  <a:srgbClr val="FFFFFF"/>
                </a:solidFill>
                <a:effectLst/>
                <a:highlight>
                  <a:srgbClr val="EA7548"/>
                </a:highlight>
                <a:latin typeface="Roboto" panose="02000000000000000000" pitchFamily="2" charset="0"/>
              </a:rPr>
              <a:t>What is an acre foot of water? = enough water to cover an acre of land a foot deep = 326,000 gallons (about the size of a football field a foot deep). </a:t>
            </a:r>
          </a:p>
          <a:p>
            <a:r>
              <a:rPr lang="en-US" b="0" i="0">
                <a:solidFill>
                  <a:srgbClr val="FFFFFF"/>
                </a:solidFill>
                <a:effectLst/>
                <a:highlight>
                  <a:srgbClr val="EA7548"/>
                </a:highlight>
                <a:latin typeface="Roboto" panose="02000000000000000000" pitchFamily="2" charset="0"/>
              </a:rPr>
              <a:t>According to the ADWR – </a:t>
            </a:r>
            <a:r>
              <a:rPr lang="en-US" b="0" i="0">
                <a:solidFill>
                  <a:srgbClr val="000000"/>
                </a:solidFill>
                <a:effectLst/>
                <a:highlight>
                  <a:srgbClr val="FFFFFF"/>
                </a:highlight>
                <a:latin typeface="Roboto" panose="02000000000000000000" pitchFamily="2" charset="0"/>
              </a:rPr>
              <a:t>The average number of homes served annually by an acre-foot of water actually increases to 3.5 when all of </a:t>
            </a:r>
            <a:r>
              <a:rPr lang="en-US" b="0" i="0" u="none" strike="noStrike">
                <a:solidFill>
                  <a:srgbClr val="AA0000"/>
                </a:solidFill>
                <a:effectLst/>
                <a:highlight>
                  <a:srgbClr val="FFFFFF"/>
                </a:highlight>
                <a:latin typeface="Roboto" panose="02000000000000000000" pitchFamily="2" charset="0"/>
                <a:hlinkClick r:id="rId3"/>
              </a:rPr>
              <a:t>Arizona’s five “Active Management Areas”</a:t>
            </a:r>
            <a:r>
              <a:rPr lang="en-US" b="0" i="0">
                <a:solidFill>
                  <a:srgbClr val="000000"/>
                </a:solidFill>
                <a:effectLst/>
                <a:highlight>
                  <a:srgbClr val="FFFFFF"/>
                </a:highlight>
                <a:latin typeface="Roboto" panose="02000000000000000000" pitchFamily="2" charset="0"/>
              </a:rPr>
              <a:t> are taken into account. There are many variables but this is how cities look at development of new homes. </a:t>
            </a:r>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10</a:t>
            </a:fld>
            <a:endParaRPr lang="en-US"/>
          </a:p>
        </p:txBody>
      </p:sp>
    </p:spTree>
    <p:extLst>
      <p:ext uri="{BB962C8B-B14F-4D97-AF65-F5344CB8AC3E}">
        <p14:creationId xmlns:p14="http://schemas.microsoft.com/office/powerpoint/2010/main" val="42755734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10">
            <a:extLst>
              <a:ext uri="{FF2B5EF4-FFF2-40B4-BE49-F238E27FC236}">
                <a16:creationId xmlns:a16="http://schemas.microsoft.com/office/drawing/2014/main" id="{939ABE26-0F6D-4A49-89F5-5A7D243BD93A}"/>
              </a:ext>
            </a:extLst>
          </p:cNvPr>
          <p:cNvSpPr/>
          <p:nvPr/>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12" name="Group 11">
            <a:extLst>
              <a:ext uri="{FF2B5EF4-FFF2-40B4-BE49-F238E27FC236}">
                <a16:creationId xmlns:a16="http://schemas.microsoft.com/office/drawing/2014/main" id="{AEAB83CA-72A0-5B43-A0E5-5630BADF85AA}"/>
              </a:ext>
            </a:extLst>
          </p:cNvPr>
          <p:cNvGrpSpPr/>
          <p:nvPr/>
        </p:nvGrpSpPr>
        <p:grpSpPr>
          <a:xfrm rot="10800000">
            <a:off x="873404" y="8823172"/>
            <a:ext cx="3054617" cy="73818"/>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35" name="object 2">
            <a:extLst>
              <a:ext uri="{FF2B5EF4-FFF2-40B4-BE49-F238E27FC236}">
                <a16:creationId xmlns:a16="http://schemas.microsoft.com/office/drawing/2014/main" id="{B7C7D8D2-C446-5A4B-99DC-B14F0DCA96BA}"/>
              </a:ext>
            </a:extLst>
          </p:cNvPr>
          <p:cNvSpPr/>
          <p:nvPr userDrawn="1"/>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36" name="object 10">
            <a:extLst>
              <a:ext uri="{FF2B5EF4-FFF2-40B4-BE49-F238E27FC236}">
                <a16:creationId xmlns:a16="http://schemas.microsoft.com/office/drawing/2014/main" id="{DAE03A09-B8F5-B14D-AA68-4D0B3893702D}"/>
              </a:ext>
            </a:extLst>
          </p:cNvPr>
          <p:cNvSpPr/>
          <p:nvPr userDrawn="1"/>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37" name="Group 36">
            <a:extLst>
              <a:ext uri="{FF2B5EF4-FFF2-40B4-BE49-F238E27FC236}">
                <a16:creationId xmlns:a16="http://schemas.microsoft.com/office/drawing/2014/main" id="{AE685FBF-2BCE-B549-BA09-F031EF8ACA99}"/>
              </a:ext>
            </a:extLst>
          </p:cNvPr>
          <p:cNvGrpSpPr/>
          <p:nvPr userDrawn="1"/>
        </p:nvGrpSpPr>
        <p:grpSpPr>
          <a:xfrm rot="10800000">
            <a:off x="873404" y="8823172"/>
            <a:ext cx="3054617" cy="73818"/>
            <a:chOff x="9759603" y="5883440"/>
            <a:chExt cx="3054617" cy="73818"/>
          </a:xfrm>
        </p:grpSpPr>
        <p:pic>
          <p:nvPicPr>
            <p:cNvPr id="38" name="object 10">
              <a:extLst>
                <a:ext uri="{FF2B5EF4-FFF2-40B4-BE49-F238E27FC236}">
                  <a16:creationId xmlns:a16="http://schemas.microsoft.com/office/drawing/2014/main" id="{77E5EFED-C334-5348-B195-101710A90CE6}"/>
                </a:ext>
              </a:extLst>
            </p:cNvPr>
            <p:cNvPicPr/>
            <p:nvPr/>
          </p:nvPicPr>
          <p:blipFill>
            <a:blip r:embed="rId2" cstate="print"/>
            <a:stretch>
              <a:fillRect/>
            </a:stretch>
          </p:blipFill>
          <p:spPr>
            <a:xfrm>
              <a:off x="9759603" y="5883440"/>
              <a:ext cx="74502" cy="73818"/>
            </a:xfrm>
            <a:prstGeom prst="rect">
              <a:avLst/>
            </a:prstGeom>
          </p:spPr>
        </p:pic>
        <p:pic>
          <p:nvPicPr>
            <p:cNvPr id="39" name="object 11">
              <a:extLst>
                <a:ext uri="{FF2B5EF4-FFF2-40B4-BE49-F238E27FC236}">
                  <a16:creationId xmlns:a16="http://schemas.microsoft.com/office/drawing/2014/main" id="{FAB9D9A9-7F38-3B4C-A7E6-008F0C8A3452}"/>
                </a:ext>
              </a:extLst>
            </p:cNvPr>
            <p:cNvPicPr/>
            <p:nvPr/>
          </p:nvPicPr>
          <p:blipFill>
            <a:blip r:embed="rId3" cstate="print"/>
            <a:stretch>
              <a:fillRect/>
            </a:stretch>
          </p:blipFill>
          <p:spPr>
            <a:xfrm>
              <a:off x="9908609" y="5883440"/>
              <a:ext cx="74502" cy="73818"/>
            </a:xfrm>
            <a:prstGeom prst="rect">
              <a:avLst/>
            </a:prstGeom>
          </p:spPr>
        </p:pic>
        <p:pic>
          <p:nvPicPr>
            <p:cNvPr id="40" name="object 12">
              <a:extLst>
                <a:ext uri="{FF2B5EF4-FFF2-40B4-BE49-F238E27FC236}">
                  <a16:creationId xmlns:a16="http://schemas.microsoft.com/office/drawing/2014/main" id="{22B42B0D-334F-2F40-B84F-1BD121964A3B}"/>
                </a:ext>
              </a:extLst>
            </p:cNvPr>
            <p:cNvPicPr/>
            <p:nvPr/>
          </p:nvPicPr>
          <p:blipFill>
            <a:blip r:embed="rId3" cstate="print"/>
            <a:stretch>
              <a:fillRect/>
            </a:stretch>
          </p:blipFill>
          <p:spPr>
            <a:xfrm>
              <a:off x="10057615" y="5883440"/>
              <a:ext cx="74502" cy="73818"/>
            </a:xfrm>
            <a:prstGeom prst="rect">
              <a:avLst/>
            </a:prstGeom>
          </p:spPr>
        </p:pic>
        <p:pic>
          <p:nvPicPr>
            <p:cNvPr id="41" name="object 13">
              <a:extLst>
                <a:ext uri="{FF2B5EF4-FFF2-40B4-BE49-F238E27FC236}">
                  <a16:creationId xmlns:a16="http://schemas.microsoft.com/office/drawing/2014/main" id="{B4A746E3-8FC4-D548-A54A-DECF26A9B563}"/>
                </a:ext>
              </a:extLst>
            </p:cNvPr>
            <p:cNvPicPr/>
            <p:nvPr/>
          </p:nvPicPr>
          <p:blipFill>
            <a:blip r:embed="rId2" cstate="print"/>
            <a:stretch>
              <a:fillRect/>
            </a:stretch>
          </p:blipFill>
          <p:spPr>
            <a:xfrm>
              <a:off x="10206621" y="5883440"/>
              <a:ext cx="74502" cy="73818"/>
            </a:xfrm>
            <a:prstGeom prst="rect">
              <a:avLst/>
            </a:prstGeom>
          </p:spPr>
        </p:pic>
        <p:pic>
          <p:nvPicPr>
            <p:cNvPr id="42" name="object 14">
              <a:extLst>
                <a:ext uri="{FF2B5EF4-FFF2-40B4-BE49-F238E27FC236}">
                  <a16:creationId xmlns:a16="http://schemas.microsoft.com/office/drawing/2014/main" id="{39544134-CBCF-7F49-8BB4-E034D2848366}"/>
                </a:ext>
              </a:extLst>
            </p:cNvPr>
            <p:cNvPicPr/>
            <p:nvPr/>
          </p:nvPicPr>
          <p:blipFill>
            <a:blip r:embed="rId2" cstate="print"/>
            <a:stretch>
              <a:fillRect/>
            </a:stretch>
          </p:blipFill>
          <p:spPr>
            <a:xfrm>
              <a:off x="10355626" y="5883440"/>
              <a:ext cx="74502" cy="73818"/>
            </a:xfrm>
            <a:prstGeom prst="rect">
              <a:avLst/>
            </a:prstGeom>
          </p:spPr>
        </p:pic>
        <p:pic>
          <p:nvPicPr>
            <p:cNvPr id="43" name="object 15">
              <a:extLst>
                <a:ext uri="{FF2B5EF4-FFF2-40B4-BE49-F238E27FC236}">
                  <a16:creationId xmlns:a16="http://schemas.microsoft.com/office/drawing/2014/main" id="{77E4E128-5E53-4E45-9186-7F2CB15E9C0A}"/>
                </a:ext>
              </a:extLst>
            </p:cNvPr>
            <p:cNvPicPr/>
            <p:nvPr/>
          </p:nvPicPr>
          <p:blipFill>
            <a:blip r:embed="rId3" cstate="print"/>
            <a:stretch>
              <a:fillRect/>
            </a:stretch>
          </p:blipFill>
          <p:spPr>
            <a:xfrm>
              <a:off x="10504632" y="5883440"/>
              <a:ext cx="74502" cy="73818"/>
            </a:xfrm>
            <a:prstGeom prst="rect">
              <a:avLst/>
            </a:prstGeom>
          </p:spPr>
        </p:pic>
        <p:pic>
          <p:nvPicPr>
            <p:cNvPr id="44" name="object 16">
              <a:extLst>
                <a:ext uri="{FF2B5EF4-FFF2-40B4-BE49-F238E27FC236}">
                  <a16:creationId xmlns:a16="http://schemas.microsoft.com/office/drawing/2014/main" id="{EA314DE2-F2A2-9C49-A823-AB44F564CAE0}"/>
                </a:ext>
              </a:extLst>
            </p:cNvPr>
            <p:cNvPicPr/>
            <p:nvPr/>
          </p:nvPicPr>
          <p:blipFill>
            <a:blip r:embed="rId2" cstate="print"/>
            <a:stretch>
              <a:fillRect/>
            </a:stretch>
          </p:blipFill>
          <p:spPr>
            <a:xfrm>
              <a:off x="10653638" y="5883440"/>
              <a:ext cx="74502" cy="73818"/>
            </a:xfrm>
            <a:prstGeom prst="rect">
              <a:avLst/>
            </a:prstGeom>
          </p:spPr>
        </p:pic>
        <p:pic>
          <p:nvPicPr>
            <p:cNvPr id="45" name="object 17">
              <a:extLst>
                <a:ext uri="{FF2B5EF4-FFF2-40B4-BE49-F238E27FC236}">
                  <a16:creationId xmlns:a16="http://schemas.microsoft.com/office/drawing/2014/main" id="{481C9080-D246-CC4D-AC19-4516830A987C}"/>
                </a:ext>
              </a:extLst>
            </p:cNvPr>
            <p:cNvPicPr/>
            <p:nvPr/>
          </p:nvPicPr>
          <p:blipFill>
            <a:blip r:embed="rId2" cstate="print"/>
            <a:stretch>
              <a:fillRect/>
            </a:stretch>
          </p:blipFill>
          <p:spPr>
            <a:xfrm>
              <a:off x="10802643" y="5883440"/>
              <a:ext cx="74502" cy="73818"/>
            </a:xfrm>
            <a:prstGeom prst="rect">
              <a:avLst/>
            </a:prstGeom>
          </p:spPr>
        </p:pic>
        <p:pic>
          <p:nvPicPr>
            <p:cNvPr id="46" name="object 18">
              <a:extLst>
                <a:ext uri="{FF2B5EF4-FFF2-40B4-BE49-F238E27FC236}">
                  <a16:creationId xmlns:a16="http://schemas.microsoft.com/office/drawing/2014/main" id="{B91AF3CB-3006-CF4D-9B35-B8E73724E6AE}"/>
                </a:ext>
              </a:extLst>
            </p:cNvPr>
            <p:cNvPicPr/>
            <p:nvPr/>
          </p:nvPicPr>
          <p:blipFill>
            <a:blip r:embed="rId3" cstate="print"/>
            <a:stretch>
              <a:fillRect/>
            </a:stretch>
          </p:blipFill>
          <p:spPr>
            <a:xfrm>
              <a:off x="10951649" y="5883440"/>
              <a:ext cx="74502" cy="73818"/>
            </a:xfrm>
            <a:prstGeom prst="rect">
              <a:avLst/>
            </a:prstGeom>
          </p:spPr>
        </p:pic>
        <p:pic>
          <p:nvPicPr>
            <p:cNvPr id="47" name="object 19">
              <a:extLst>
                <a:ext uri="{FF2B5EF4-FFF2-40B4-BE49-F238E27FC236}">
                  <a16:creationId xmlns:a16="http://schemas.microsoft.com/office/drawing/2014/main" id="{6D9B3E06-0041-3749-8026-5D04ABB27C55}"/>
                </a:ext>
              </a:extLst>
            </p:cNvPr>
            <p:cNvPicPr/>
            <p:nvPr/>
          </p:nvPicPr>
          <p:blipFill>
            <a:blip r:embed="rId3" cstate="print"/>
            <a:stretch>
              <a:fillRect/>
            </a:stretch>
          </p:blipFill>
          <p:spPr>
            <a:xfrm>
              <a:off x="11100654" y="5883440"/>
              <a:ext cx="74502" cy="73818"/>
            </a:xfrm>
            <a:prstGeom prst="rect">
              <a:avLst/>
            </a:prstGeom>
          </p:spPr>
        </p:pic>
        <p:pic>
          <p:nvPicPr>
            <p:cNvPr id="48" name="object 20">
              <a:extLst>
                <a:ext uri="{FF2B5EF4-FFF2-40B4-BE49-F238E27FC236}">
                  <a16:creationId xmlns:a16="http://schemas.microsoft.com/office/drawing/2014/main" id="{FBB1329A-4AAA-B24E-A552-4416DD548161}"/>
                </a:ext>
              </a:extLst>
            </p:cNvPr>
            <p:cNvPicPr/>
            <p:nvPr/>
          </p:nvPicPr>
          <p:blipFill>
            <a:blip r:embed="rId2" cstate="print"/>
            <a:stretch>
              <a:fillRect/>
            </a:stretch>
          </p:blipFill>
          <p:spPr>
            <a:xfrm>
              <a:off x="11249660" y="5883440"/>
              <a:ext cx="74502" cy="73818"/>
            </a:xfrm>
            <a:prstGeom prst="rect">
              <a:avLst/>
            </a:prstGeom>
          </p:spPr>
        </p:pic>
        <p:pic>
          <p:nvPicPr>
            <p:cNvPr id="49" name="object 21">
              <a:extLst>
                <a:ext uri="{FF2B5EF4-FFF2-40B4-BE49-F238E27FC236}">
                  <a16:creationId xmlns:a16="http://schemas.microsoft.com/office/drawing/2014/main" id="{03B8B288-0AD1-2946-A4FD-7C97BC89A2DA}"/>
                </a:ext>
              </a:extLst>
            </p:cNvPr>
            <p:cNvPicPr/>
            <p:nvPr/>
          </p:nvPicPr>
          <p:blipFill>
            <a:blip r:embed="rId2" cstate="print"/>
            <a:stretch>
              <a:fillRect/>
            </a:stretch>
          </p:blipFill>
          <p:spPr>
            <a:xfrm>
              <a:off x="11398666" y="5883440"/>
              <a:ext cx="74502" cy="73818"/>
            </a:xfrm>
            <a:prstGeom prst="rect">
              <a:avLst/>
            </a:prstGeom>
          </p:spPr>
        </p:pic>
        <p:pic>
          <p:nvPicPr>
            <p:cNvPr id="50" name="object 22">
              <a:extLst>
                <a:ext uri="{FF2B5EF4-FFF2-40B4-BE49-F238E27FC236}">
                  <a16:creationId xmlns:a16="http://schemas.microsoft.com/office/drawing/2014/main" id="{0175A97A-3772-4145-B23A-BB3AB2F4C7BB}"/>
                </a:ext>
              </a:extLst>
            </p:cNvPr>
            <p:cNvPicPr/>
            <p:nvPr/>
          </p:nvPicPr>
          <p:blipFill>
            <a:blip r:embed="rId3" cstate="print"/>
            <a:stretch>
              <a:fillRect/>
            </a:stretch>
          </p:blipFill>
          <p:spPr>
            <a:xfrm>
              <a:off x="11547671" y="5883440"/>
              <a:ext cx="74502" cy="73818"/>
            </a:xfrm>
            <a:prstGeom prst="rect">
              <a:avLst/>
            </a:prstGeom>
          </p:spPr>
        </p:pic>
        <p:pic>
          <p:nvPicPr>
            <p:cNvPr id="51" name="object 23">
              <a:extLst>
                <a:ext uri="{FF2B5EF4-FFF2-40B4-BE49-F238E27FC236}">
                  <a16:creationId xmlns:a16="http://schemas.microsoft.com/office/drawing/2014/main" id="{F5D5E73B-4EB9-0F4E-8F34-1560737FF9A0}"/>
                </a:ext>
              </a:extLst>
            </p:cNvPr>
            <p:cNvPicPr/>
            <p:nvPr/>
          </p:nvPicPr>
          <p:blipFill>
            <a:blip r:embed="rId2" cstate="print"/>
            <a:stretch>
              <a:fillRect/>
            </a:stretch>
          </p:blipFill>
          <p:spPr>
            <a:xfrm>
              <a:off x="11696677" y="5883440"/>
              <a:ext cx="74502" cy="73818"/>
            </a:xfrm>
            <a:prstGeom prst="rect">
              <a:avLst/>
            </a:prstGeom>
          </p:spPr>
        </p:pic>
        <p:pic>
          <p:nvPicPr>
            <p:cNvPr id="52" name="object 24">
              <a:extLst>
                <a:ext uri="{FF2B5EF4-FFF2-40B4-BE49-F238E27FC236}">
                  <a16:creationId xmlns:a16="http://schemas.microsoft.com/office/drawing/2014/main" id="{2D1C41DC-EECA-8B49-97A6-D829EF258067}"/>
                </a:ext>
              </a:extLst>
            </p:cNvPr>
            <p:cNvPicPr/>
            <p:nvPr/>
          </p:nvPicPr>
          <p:blipFill>
            <a:blip r:embed="rId2" cstate="print"/>
            <a:stretch>
              <a:fillRect/>
            </a:stretch>
          </p:blipFill>
          <p:spPr>
            <a:xfrm>
              <a:off x="11845683" y="5883440"/>
              <a:ext cx="74502" cy="73818"/>
            </a:xfrm>
            <a:prstGeom prst="rect">
              <a:avLst/>
            </a:prstGeom>
          </p:spPr>
        </p:pic>
        <p:pic>
          <p:nvPicPr>
            <p:cNvPr id="53" name="object 25">
              <a:extLst>
                <a:ext uri="{FF2B5EF4-FFF2-40B4-BE49-F238E27FC236}">
                  <a16:creationId xmlns:a16="http://schemas.microsoft.com/office/drawing/2014/main" id="{1F96471A-62BC-8B4F-B45C-5EAAFE29819C}"/>
                </a:ext>
              </a:extLst>
            </p:cNvPr>
            <p:cNvPicPr/>
            <p:nvPr/>
          </p:nvPicPr>
          <p:blipFill>
            <a:blip r:embed="rId3" cstate="print"/>
            <a:stretch>
              <a:fillRect/>
            </a:stretch>
          </p:blipFill>
          <p:spPr>
            <a:xfrm>
              <a:off x="11994688" y="5883440"/>
              <a:ext cx="74503" cy="73818"/>
            </a:xfrm>
            <a:prstGeom prst="rect">
              <a:avLst/>
            </a:prstGeom>
          </p:spPr>
        </p:pic>
        <p:pic>
          <p:nvPicPr>
            <p:cNvPr id="54" name="object 26">
              <a:extLst>
                <a:ext uri="{FF2B5EF4-FFF2-40B4-BE49-F238E27FC236}">
                  <a16:creationId xmlns:a16="http://schemas.microsoft.com/office/drawing/2014/main" id="{56B466DF-F1E8-5C4D-BA97-A5515A44E4C8}"/>
                </a:ext>
              </a:extLst>
            </p:cNvPr>
            <p:cNvPicPr/>
            <p:nvPr/>
          </p:nvPicPr>
          <p:blipFill>
            <a:blip r:embed="rId2" cstate="print"/>
            <a:stretch>
              <a:fillRect/>
            </a:stretch>
          </p:blipFill>
          <p:spPr>
            <a:xfrm>
              <a:off x="12143695" y="5883440"/>
              <a:ext cx="74503" cy="73818"/>
            </a:xfrm>
            <a:prstGeom prst="rect">
              <a:avLst/>
            </a:prstGeom>
          </p:spPr>
        </p:pic>
        <p:pic>
          <p:nvPicPr>
            <p:cNvPr id="55" name="object 27">
              <a:extLst>
                <a:ext uri="{FF2B5EF4-FFF2-40B4-BE49-F238E27FC236}">
                  <a16:creationId xmlns:a16="http://schemas.microsoft.com/office/drawing/2014/main" id="{633A8674-34DA-1749-A604-A3B2A3525816}"/>
                </a:ext>
              </a:extLst>
            </p:cNvPr>
            <p:cNvPicPr/>
            <p:nvPr/>
          </p:nvPicPr>
          <p:blipFill>
            <a:blip r:embed="rId2" cstate="print"/>
            <a:stretch>
              <a:fillRect/>
            </a:stretch>
          </p:blipFill>
          <p:spPr>
            <a:xfrm>
              <a:off x="12292700" y="5883440"/>
              <a:ext cx="74503" cy="73818"/>
            </a:xfrm>
            <a:prstGeom prst="rect">
              <a:avLst/>
            </a:prstGeom>
          </p:spPr>
        </p:pic>
        <p:pic>
          <p:nvPicPr>
            <p:cNvPr id="56" name="object 28">
              <a:extLst>
                <a:ext uri="{FF2B5EF4-FFF2-40B4-BE49-F238E27FC236}">
                  <a16:creationId xmlns:a16="http://schemas.microsoft.com/office/drawing/2014/main" id="{32A8830D-76A4-C447-B83F-496D1A6BF335}"/>
                </a:ext>
              </a:extLst>
            </p:cNvPr>
            <p:cNvPicPr/>
            <p:nvPr/>
          </p:nvPicPr>
          <p:blipFill>
            <a:blip r:embed="rId2" cstate="print"/>
            <a:stretch>
              <a:fillRect/>
            </a:stretch>
          </p:blipFill>
          <p:spPr>
            <a:xfrm>
              <a:off x="12441706" y="5883440"/>
              <a:ext cx="74503" cy="73818"/>
            </a:xfrm>
            <a:prstGeom prst="rect">
              <a:avLst/>
            </a:prstGeom>
          </p:spPr>
        </p:pic>
        <p:pic>
          <p:nvPicPr>
            <p:cNvPr id="57" name="object 29">
              <a:extLst>
                <a:ext uri="{FF2B5EF4-FFF2-40B4-BE49-F238E27FC236}">
                  <a16:creationId xmlns:a16="http://schemas.microsoft.com/office/drawing/2014/main" id="{C469B417-342D-9348-AED3-498632843ADA}"/>
                </a:ext>
              </a:extLst>
            </p:cNvPr>
            <p:cNvPicPr/>
            <p:nvPr/>
          </p:nvPicPr>
          <p:blipFill>
            <a:blip r:embed="rId3" cstate="print"/>
            <a:stretch>
              <a:fillRect/>
            </a:stretch>
          </p:blipFill>
          <p:spPr>
            <a:xfrm>
              <a:off x="12590712" y="5883440"/>
              <a:ext cx="74503" cy="73818"/>
            </a:xfrm>
            <a:prstGeom prst="rect">
              <a:avLst/>
            </a:prstGeom>
          </p:spPr>
        </p:pic>
        <p:pic>
          <p:nvPicPr>
            <p:cNvPr id="58" name="object 30">
              <a:extLst>
                <a:ext uri="{FF2B5EF4-FFF2-40B4-BE49-F238E27FC236}">
                  <a16:creationId xmlns:a16="http://schemas.microsoft.com/office/drawing/2014/main" id="{EA6C1853-D361-874D-AD9F-02AE3A4D2C4B}"/>
                </a:ext>
              </a:extLst>
            </p:cNvPr>
            <p:cNvPicPr/>
            <p:nvPr/>
          </p:nvPicPr>
          <p:blipFill>
            <a:blip r:embed="rId2" cstate="print"/>
            <a:stretch>
              <a:fillRect/>
            </a:stretch>
          </p:blipFill>
          <p:spPr>
            <a:xfrm>
              <a:off x="12739717" y="5883440"/>
              <a:ext cx="74503" cy="73818"/>
            </a:xfrm>
            <a:prstGeom prst="rect">
              <a:avLst/>
            </a:prstGeom>
          </p:spPr>
        </p:pic>
      </p:grpSp>
      <p:pic>
        <p:nvPicPr>
          <p:cNvPr id="59" name="Picture 58">
            <a:extLst>
              <a:ext uri="{FF2B5EF4-FFF2-40B4-BE49-F238E27FC236}">
                <a16:creationId xmlns:a16="http://schemas.microsoft.com/office/drawing/2014/main" id="{F48AFB5F-D473-9A4E-9EBD-3617A1390AD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Tree>
    <p:extLst>
      <p:ext uri="{BB962C8B-B14F-4D97-AF65-F5344CB8AC3E}">
        <p14:creationId xmlns:p14="http://schemas.microsoft.com/office/powerpoint/2010/main" val="2307924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userDrawn="1"/>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10">
            <a:extLst>
              <a:ext uri="{FF2B5EF4-FFF2-40B4-BE49-F238E27FC236}">
                <a16:creationId xmlns:a16="http://schemas.microsoft.com/office/drawing/2014/main" id="{939ABE26-0F6D-4A49-89F5-5A7D243BD93A}"/>
              </a:ext>
            </a:extLst>
          </p:cNvPr>
          <p:cNvSpPr/>
          <p:nvPr userDrawn="1"/>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12" name="Group 11">
            <a:extLst>
              <a:ext uri="{FF2B5EF4-FFF2-40B4-BE49-F238E27FC236}">
                <a16:creationId xmlns:a16="http://schemas.microsoft.com/office/drawing/2014/main" id="{AEAB83CA-72A0-5B43-A0E5-5630BADF85AA}"/>
              </a:ext>
            </a:extLst>
          </p:cNvPr>
          <p:cNvGrpSpPr/>
          <p:nvPr userDrawn="1"/>
        </p:nvGrpSpPr>
        <p:grpSpPr>
          <a:xfrm rot="10800000">
            <a:off x="873404" y="8823172"/>
            <a:ext cx="3054617" cy="73818"/>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5" name="object 6">
            <a:extLst>
              <a:ext uri="{FF2B5EF4-FFF2-40B4-BE49-F238E27FC236}">
                <a16:creationId xmlns:a16="http://schemas.microsoft.com/office/drawing/2014/main" id="{C6E696BB-D489-4E45-AD3E-2908427C4D7D}"/>
              </a:ext>
            </a:extLst>
          </p:cNvPr>
          <p:cNvSpPr/>
          <p:nvPr userDrawn="1"/>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190861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userDrawn="1"/>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3" name="object 3">
            <a:extLst>
              <a:ext uri="{FF2B5EF4-FFF2-40B4-BE49-F238E27FC236}">
                <a16:creationId xmlns:a16="http://schemas.microsoft.com/office/drawing/2014/main" id="{CCAB1345-992F-E545-B04B-5857CD94DC35}"/>
              </a:ext>
            </a:extLst>
          </p:cNvPr>
          <p:cNvSpPr/>
          <p:nvPr userDrawn="1"/>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724874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userDrawn="1"/>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8" name="Picture 7">
            <a:extLst>
              <a:ext uri="{FF2B5EF4-FFF2-40B4-BE49-F238E27FC236}">
                <a16:creationId xmlns:a16="http://schemas.microsoft.com/office/drawing/2014/main" id="{81DEF7E3-8CE1-A64E-893B-2B52B8EADD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userDrawn="1"/>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E857CD44-1A68-9845-B9B7-5DD89207B779}"/>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4" name="Rectangle 13">
            <a:extLst>
              <a:ext uri="{FF2B5EF4-FFF2-40B4-BE49-F238E27FC236}">
                <a16:creationId xmlns:a16="http://schemas.microsoft.com/office/drawing/2014/main" id="{0C5D0346-91FD-8849-99B9-552AB425B3EA}"/>
              </a:ext>
            </a:extLst>
          </p:cNvPr>
          <p:cNvSpPr/>
          <p:nvPr userDrawn="1"/>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1" name="object 8">
            <a:extLst>
              <a:ext uri="{FF2B5EF4-FFF2-40B4-BE49-F238E27FC236}">
                <a16:creationId xmlns:a16="http://schemas.microsoft.com/office/drawing/2014/main" id="{A2514BFE-6C95-B448-B46A-B811D9404797}"/>
              </a:ext>
            </a:extLst>
          </p:cNvPr>
          <p:cNvSpPr/>
          <p:nvPr userDrawn="1"/>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5" name="Rectangle 14">
            <a:extLst>
              <a:ext uri="{FF2B5EF4-FFF2-40B4-BE49-F238E27FC236}">
                <a16:creationId xmlns:a16="http://schemas.microsoft.com/office/drawing/2014/main" id="{BBE0312E-A9C2-C349-99AD-AFCFD9FFF45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pic>
        <p:nvPicPr>
          <p:cNvPr id="5" name="Picture 4">
            <a:extLst>
              <a:ext uri="{FF2B5EF4-FFF2-40B4-BE49-F238E27FC236}">
                <a16:creationId xmlns:a16="http://schemas.microsoft.com/office/drawing/2014/main" id="{500427AF-FC89-B544-AD6A-8861FD3D0E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6" name="Rectangle 5">
            <a:extLst>
              <a:ext uri="{FF2B5EF4-FFF2-40B4-BE49-F238E27FC236}">
                <a16:creationId xmlns:a16="http://schemas.microsoft.com/office/drawing/2014/main" id="{F0950B3E-629C-5048-BBA1-C8B1F62EFD0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3">
            <a:extLst>
              <a:ext uri="{FF2B5EF4-FFF2-40B4-BE49-F238E27FC236}">
                <a16:creationId xmlns:a16="http://schemas.microsoft.com/office/drawing/2014/main" id="{17A607B4-CBD2-E04D-BDAA-181449BAF9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38770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5" name="object 6">
            <a:extLst>
              <a:ext uri="{FF2B5EF4-FFF2-40B4-BE49-F238E27FC236}">
                <a16:creationId xmlns:a16="http://schemas.microsoft.com/office/drawing/2014/main" id="{C6E696BB-D489-4E45-AD3E-2908427C4D7D}"/>
              </a:ext>
            </a:extLst>
          </p:cNvPr>
          <p:cNvSpPr/>
          <p:nvPr/>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6" name="Picture 5">
            <a:extLst>
              <a:ext uri="{FF2B5EF4-FFF2-40B4-BE49-F238E27FC236}">
                <a16:creationId xmlns:a16="http://schemas.microsoft.com/office/drawing/2014/main" id="{A276925C-926B-1546-8F79-7CEF2622C2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9CC38A79-1416-6A47-8697-1B397F2D4AA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625C8968-7A91-BB4A-B0D1-505C60660E18}"/>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2" name="object 6">
            <a:extLst>
              <a:ext uri="{FF2B5EF4-FFF2-40B4-BE49-F238E27FC236}">
                <a16:creationId xmlns:a16="http://schemas.microsoft.com/office/drawing/2014/main" id="{586ED654-700A-2147-9380-60A6E2C74899}"/>
              </a:ext>
            </a:extLst>
          </p:cNvPr>
          <p:cNvSpPr/>
          <p:nvPr userDrawn="1"/>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3236547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3" name="object 3">
            <a:extLst>
              <a:ext uri="{FF2B5EF4-FFF2-40B4-BE49-F238E27FC236}">
                <a16:creationId xmlns:a16="http://schemas.microsoft.com/office/drawing/2014/main" id="{CCAB1345-992F-E545-B04B-5857CD94DC35}"/>
              </a:ext>
            </a:extLst>
          </p:cNvPr>
          <p:cNvSpPr/>
          <p:nvPr/>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0" name="Rectangle 9">
            <a:extLst>
              <a:ext uri="{FF2B5EF4-FFF2-40B4-BE49-F238E27FC236}">
                <a16:creationId xmlns:a16="http://schemas.microsoft.com/office/drawing/2014/main" id="{6D8127CD-FD8A-A844-98F0-23382BA9FAE9}"/>
              </a:ext>
            </a:extLst>
          </p:cNvPr>
          <p:cNvSpPr/>
          <p:nvPr userDrawn="1"/>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37B0837-427D-1748-AB83-BA20A39757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2" name="Rectangle 11">
            <a:extLst>
              <a:ext uri="{FF2B5EF4-FFF2-40B4-BE49-F238E27FC236}">
                <a16:creationId xmlns:a16="http://schemas.microsoft.com/office/drawing/2014/main" id="{5C633B24-A0CE-BF4A-B6B6-8FF604B3913F}"/>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ject 3">
            <a:extLst>
              <a:ext uri="{FF2B5EF4-FFF2-40B4-BE49-F238E27FC236}">
                <a16:creationId xmlns:a16="http://schemas.microsoft.com/office/drawing/2014/main" id="{C59CADE6-3B65-9745-88CF-D1F15149CC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5" name="object 3">
            <a:extLst>
              <a:ext uri="{FF2B5EF4-FFF2-40B4-BE49-F238E27FC236}">
                <a16:creationId xmlns:a16="http://schemas.microsoft.com/office/drawing/2014/main" id="{7A7E4853-92BF-8943-98F7-E8F30CF4C94E}"/>
              </a:ext>
            </a:extLst>
          </p:cNvPr>
          <p:cNvSpPr/>
          <p:nvPr userDrawn="1"/>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278596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8" name="Picture 7">
            <a:extLst>
              <a:ext uri="{FF2B5EF4-FFF2-40B4-BE49-F238E27FC236}">
                <a16:creationId xmlns:a16="http://schemas.microsoft.com/office/drawing/2014/main" id="{81DEF7E3-8CE1-A64E-893B-2B52B8EADDE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E857CD44-1A68-9845-B9B7-5DD89207B779}"/>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6" name="object 2">
            <a:extLst>
              <a:ext uri="{FF2B5EF4-FFF2-40B4-BE49-F238E27FC236}">
                <a16:creationId xmlns:a16="http://schemas.microsoft.com/office/drawing/2014/main" id="{EE305CF2-3738-8E46-A4CD-EFB5936BA81C}"/>
              </a:ext>
            </a:extLst>
          </p:cNvPr>
          <p:cNvSpPr/>
          <p:nvPr userDrawn="1"/>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7" name="Picture 6">
            <a:extLst>
              <a:ext uri="{FF2B5EF4-FFF2-40B4-BE49-F238E27FC236}">
                <a16:creationId xmlns:a16="http://schemas.microsoft.com/office/drawing/2014/main" id="{4C6E8668-042A-CB4E-978A-59827BEF92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9" name="Rectangle 8">
            <a:extLst>
              <a:ext uri="{FF2B5EF4-FFF2-40B4-BE49-F238E27FC236}">
                <a16:creationId xmlns:a16="http://schemas.microsoft.com/office/drawing/2014/main" id="{2C432242-6D23-104C-983C-E3A1DF4292E7}"/>
              </a:ext>
            </a:extLst>
          </p:cNvPr>
          <p:cNvSpPr/>
          <p:nvPr userDrawn="1"/>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3">
            <a:extLst>
              <a:ext uri="{FF2B5EF4-FFF2-40B4-BE49-F238E27FC236}">
                <a16:creationId xmlns:a16="http://schemas.microsoft.com/office/drawing/2014/main" id="{2BD09B77-CEFE-DD43-B003-CC084EC60D65}"/>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4199796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4" name="Rectangle 13">
            <a:extLst>
              <a:ext uri="{FF2B5EF4-FFF2-40B4-BE49-F238E27FC236}">
                <a16:creationId xmlns:a16="http://schemas.microsoft.com/office/drawing/2014/main" id="{0C5D0346-91FD-8849-99B9-552AB425B3EA}"/>
              </a:ext>
            </a:extLst>
          </p:cNvPr>
          <p:cNvSpPr/>
          <p:nvPr/>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1" name="object 8">
            <a:extLst>
              <a:ext uri="{FF2B5EF4-FFF2-40B4-BE49-F238E27FC236}">
                <a16:creationId xmlns:a16="http://schemas.microsoft.com/office/drawing/2014/main" id="{A2514BFE-6C95-B448-B46A-B811D9404797}"/>
              </a:ext>
            </a:extLst>
          </p:cNvPr>
          <p:cNvSpPr/>
          <p:nvPr/>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5" name="Rectangle 14">
            <a:extLst>
              <a:ext uri="{FF2B5EF4-FFF2-40B4-BE49-F238E27FC236}">
                <a16:creationId xmlns:a16="http://schemas.microsoft.com/office/drawing/2014/main" id="{BBE0312E-A9C2-C349-99AD-AFCFD9FFF45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2">
            <a:extLst>
              <a:ext uri="{FF2B5EF4-FFF2-40B4-BE49-F238E27FC236}">
                <a16:creationId xmlns:a16="http://schemas.microsoft.com/office/drawing/2014/main" id="{A7E98F78-1EE8-9C46-B346-E33EA2A7C643}"/>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9" name="Rectangle 8">
            <a:extLst>
              <a:ext uri="{FF2B5EF4-FFF2-40B4-BE49-F238E27FC236}">
                <a16:creationId xmlns:a16="http://schemas.microsoft.com/office/drawing/2014/main" id="{39C0EF02-BD96-1647-AA41-B9268F4871FD}"/>
              </a:ext>
            </a:extLst>
          </p:cNvPr>
          <p:cNvSpPr/>
          <p:nvPr userDrawn="1"/>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25754AD-6AF6-064F-9D39-34874A4830F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2" name="object 8">
            <a:extLst>
              <a:ext uri="{FF2B5EF4-FFF2-40B4-BE49-F238E27FC236}">
                <a16:creationId xmlns:a16="http://schemas.microsoft.com/office/drawing/2014/main" id="{67F30830-0281-CB4A-8A0B-32C54DACCB37}"/>
              </a:ext>
            </a:extLst>
          </p:cNvPr>
          <p:cNvSpPr/>
          <p:nvPr userDrawn="1"/>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3" name="Rectangle 12">
            <a:extLst>
              <a:ext uri="{FF2B5EF4-FFF2-40B4-BE49-F238E27FC236}">
                <a16:creationId xmlns:a16="http://schemas.microsoft.com/office/drawing/2014/main" id="{0162FECF-1BB5-4C42-A89A-BC831EB07689}"/>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288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25" name="Rectangle 24">
            <a:extLst>
              <a:ext uri="{FF2B5EF4-FFF2-40B4-BE49-F238E27FC236}">
                <a16:creationId xmlns:a16="http://schemas.microsoft.com/office/drawing/2014/main" id="{AE769987-766C-AE4B-87F0-D07CCA454BF2}"/>
              </a:ext>
            </a:extLst>
          </p:cNvPr>
          <p:cNvSpPr/>
          <p:nvPr/>
        </p:nvSpPr>
        <p:spPr>
          <a:xfrm>
            <a:off x="8842073" y="6118283"/>
            <a:ext cx="6162674" cy="336403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C5D0346-91FD-8849-99B9-552AB425B3EA}"/>
              </a:ext>
            </a:extLst>
          </p:cNvPr>
          <p:cNvSpPr/>
          <p:nvPr/>
        </p:nvSpPr>
        <p:spPr>
          <a:xfrm>
            <a:off x="8842073" y="1260941"/>
            <a:ext cx="6162674" cy="41125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22" name="object 9">
            <a:extLst>
              <a:ext uri="{FF2B5EF4-FFF2-40B4-BE49-F238E27FC236}">
                <a16:creationId xmlns:a16="http://schemas.microsoft.com/office/drawing/2014/main" id="{52E66EB2-263D-BA4C-964B-DCF423D7C437}"/>
              </a:ext>
            </a:extLst>
          </p:cNvPr>
          <p:cNvSpPr/>
          <p:nvPr/>
        </p:nvSpPr>
        <p:spPr>
          <a:xfrm>
            <a:off x="15520287" y="1260941"/>
            <a:ext cx="45719" cy="8229600"/>
          </a:xfrm>
          <a:custGeom>
            <a:avLst/>
            <a:gdLst/>
            <a:ahLst/>
            <a:cxnLst/>
            <a:rect l="l" t="t" r="r" b="b"/>
            <a:pathLst>
              <a:path w="28575" h="8229600">
                <a:moveTo>
                  <a:pt x="0" y="0"/>
                </a:moveTo>
                <a:lnTo>
                  <a:pt x="28574" y="0"/>
                </a:lnTo>
                <a:lnTo>
                  <a:pt x="28574" y="8229599"/>
                </a:lnTo>
                <a:lnTo>
                  <a:pt x="0" y="8229599"/>
                </a:lnTo>
                <a:lnTo>
                  <a:pt x="0" y="0"/>
                </a:lnTo>
                <a:close/>
              </a:path>
            </a:pathLst>
          </a:custGeom>
          <a:solidFill>
            <a:srgbClr val="AB0420"/>
          </a:solidFill>
        </p:spPr>
        <p:txBody>
          <a:bodyPr wrap="square" lIns="0" tIns="0" rIns="0" bIns="0" rtlCol="0"/>
          <a:lstStyle/>
          <a:p>
            <a:endParaRPr/>
          </a:p>
        </p:txBody>
      </p:sp>
      <p:sp>
        <p:nvSpPr>
          <p:cNvPr id="24" name="object 3">
            <a:extLst>
              <a:ext uri="{FF2B5EF4-FFF2-40B4-BE49-F238E27FC236}">
                <a16:creationId xmlns:a16="http://schemas.microsoft.com/office/drawing/2014/main" id="{A07FBEEA-4BB0-3B4A-B12D-47020D535E7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26" name="Rectangle 25">
            <a:extLst>
              <a:ext uri="{FF2B5EF4-FFF2-40B4-BE49-F238E27FC236}">
                <a16:creationId xmlns:a16="http://schemas.microsoft.com/office/drawing/2014/main" id="{72CC4C5D-0CB8-2F46-B7D9-245DB1DF091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435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7" name="object 3">
            <a:extLst>
              <a:ext uri="{FF2B5EF4-FFF2-40B4-BE49-F238E27FC236}">
                <a16:creationId xmlns:a16="http://schemas.microsoft.com/office/drawing/2014/main" id="{B58A3138-293C-1C4B-990D-E9B1D05EC067}"/>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8" name="object 2">
            <a:extLst>
              <a:ext uri="{FF2B5EF4-FFF2-40B4-BE49-F238E27FC236}">
                <a16:creationId xmlns:a16="http://schemas.microsoft.com/office/drawing/2014/main" id="{E894B9C6-FFC2-BF49-B139-13399AA9464D}"/>
              </a:ext>
            </a:extLst>
          </p:cNvPr>
          <p:cNvSpPr/>
          <p:nvPr/>
        </p:nvSpPr>
        <p:spPr>
          <a:xfrm>
            <a:off x="2137299" y="1028700"/>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9" name="Rectangle 8">
            <a:extLst>
              <a:ext uri="{FF2B5EF4-FFF2-40B4-BE49-F238E27FC236}">
                <a16:creationId xmlns:a16="http://schemas.microsoft.com/office/drawing/2014/main" id="{D028AAAE-5FD4-E749-8114-2DAEC131C6BD}"/>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88808A2-9735-0046-8139-D23B663F52B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object 3">
            <a:extLst>
              <a:ext uri="{FF2B5EF4-FFF2-40B4-BE49-F238E27FC236}">
                <a16:creationId xmlns:a16="http://schemas.microsoft.com/office/drawing/2014/main" id="{DD7F3E48-D5A1-D341-B5E7-77158EA2FBED}"/>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1" name="object 2">
            <a:extLst>
              <a:ext uri="{FF2B5EF4-FFF2-40B4-BE49-F238E27FC236}">
                <a16:creationId xmlns:a16="http://schemas.microsoft.com/office/drawing/2014/main" id="{952CB7C8-3BB9-2143-AC2F-773A7C074011}"/>
              </a:ext>
            </a:extLst>
          </p:cNvPr>
          <p:cNvSpPr/>
          <p:nvPr userDrawn="1"/>
        </p:nvSpPr>
        <p:spPr>
          <a:xfrm>
            <a:off x="2137299" y="1028700"/>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D04A4F16-1ACC-7B4A-873F-BADAEB93E903}"/>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805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1_Blank">
    <p:bg>
      <p:bgPr>
        <a:solidFill>
          <a:schemeClr val="bg1"/>
        </a:solidFill>
        <a:effectLst/>
      </p:bgPr>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EC58BEA-C5D0-6E43-A7BE-DF35E27A2457}"/>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2">
            <a:extLst>
              <a:ext uri="{FF2B5EF4-FFF2-40B4-BE49-F238E27FC236}">
                <a16:creationId xmlns:a16="http://schemas.microsoft.com/office/drawing/2014/main" id="{B0471B98-1891-6240-AF37-D317E72481B2}"/>
              </a:ext>
            </a:extLst>
          </p:cNvPr>
          <p:cNvSpPr/>
          <p:nvPr/>
        </p:nvSpPr>
        <p:spPr>
          <a:xfrm rot="5400000" flipH="1">
            <a:off x="9140192" y="-4766911"/>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1" name="Rectangle 10">
            <a:extLst>
              <a:ext uri="{FF2B5EF4-FFF2-40B4-BE49-F238E27FC236}">
                <a16:creationId xmlns:a16="http://schemas.microsoft.com/office/drawing/2014/main" id="{EA11F753-0479-734E-8743-658697E11855}"/>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9" name="Rectangle 8">
            <a:extLst>
              <a:ext uri="{FF2B5EF4-FFF2-40B4-BE49-F238E27FC236}">
                <a16:creationId xmlns:a16="http://schemas.microsoft.com/office/drawing/2014/main" id="{D028AAAE-5FD4-E749-8114-2DAEC131C6BD}"/>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2">
            <a:extLst>
              <a:ext uri="{FF2B5EF4-FFF2-40B4-BE49-F238E27FC236}">
                <a16:creationId xmlns:a16="http://schemas.microsoft.com/office/drawing/2014/main" id="{639359C6-1A1D-274B-82CF-24CE4CE2C298}"/>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8" name="object 2">
            <a:extLst>
              <a:ext uri="{FF2B5EF4-FFF2-40B4-BE49-F238E27FC236}">
                <a16:creationId xmlns:a16="http://schemas.microsoft.com/office/drawing/2014/main" id="{7C0D586C-0FAA-C74C-ADB8-2C3BC7D4DC81}"/>
              </a:ext>
            </a:extLst>
          </p:cNvPr>
          <p:cNvSpPr/>
          <p:nvPr userDrawn="1"/>
        </p:nvSpPr>
        <p:spPr>
          <a:xfrm rot="5400000" flipH="1">
            <a:off x="9140192" y="-4766911"/>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637F5BD4-D7E3-1641-BA72-D080427A4F0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0555532-8968-2B43-BC3C-48409B8A074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4" name="Rectangle 13">
            <a:extLst>
              <a:ext uri="{FF2B5EF4-FFF2-40B4-BE49-F238E27FC236}">
                <a16:creationId xmlns:a16="http://schemas.microsoft.com/office/drawing/2014/main" id="{F24771C5-3AE5-724A-AF63-AB97DA82CA36}"/>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343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86082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61" r:id="rId10"/>
    <p:sldLayoutId id="2147483662" r:id="rId11"/>
    <p:sldLayoutId id="2147483668" r:id="rId12"/>
    <p:sldLayoutId id="2147483667" r:id="rId13"/>
    <p:sldLayoutId id="2147483663" r:id="rId14"/>
    <p:sldLayoutId id="2147483664" r:id="rId15"/>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hyperlink" Target="https://www.pngall.com/save-water-png/"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https://www.movimientosdegenero.com/articulos/que-es-elempoderamiento" TargetMode="External"/><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hyperlink" Target="https://cljgives.org/health/hygiene-leaves-kids-with-loads-of-triclosan/" TargetMode="External"/><Relationship Id="rId13" Type="http://schemas.openxmlformats.org/officeDocument/2006/relationships/image" Target="../media/image20.jpeg"/><Relationship Id="rId3" Type="http://schemas.openxmlformats.org/officeDocument/2006/relationships/image" Target="../media/image12.jpeg"/><Relationship Id="rId7" Type="http://schemas.openxmlformats.org/officeDocument/2006/relationships/image" Target="../media/image15.jpeg"/><Relationship Id="rId12"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8.jpeg"/><Relationship Id="rId5" Type="http://schemas.openxmlformats.org/officeDocument/2006/relationships/image" Target="../media/image13.jpeg"/><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hyperlink" Target="https://www.pexels.com/photo/crop-mom-washing-hands-of-kid-in-bathroom-4474058/" TargetMode="External"/><Relationship Id="rId9" Type="http://schemas.openxmlformats.org/officeDocument/2006/relationships/image" Target="../media/image16.jpeg"/><Relationship Id="rId1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hyperlink" Target="https://www.watercalculator.org/" TargetMode="External"/><Relationship Id="rId4" Type="http://schemas.openxmlformats.org/officeDocument/2006/relationships/hyperlink" Target="https://www.ambientebio.it/ambiente/sostenibilita/water-footprin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42000">
              <a:srgbClr val="D6FFC5"/>
            </a:gs>
            <a:gs pos="0">
              <a:srgbClr val="92D050"/>
            </a:gs>
            <a:gs pos="0">
              <a:srgbClr val="D6FFC5"/>
            </a:gs>
            <a:gs pos="57000">
              <a:srgbClr val="B6DF89"/>
            </a:gs>
            <a:gs pos="79000">
              <a:srgbClr val="D6FFC5"/>
            </a:gs>
            <a:gs pos="100000">
              <a:srgbClr val="D6FFC5"/>
            </a:gs>
          </a:gsLst>
          <a:lin ang="540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939A8B-254B-14ED-A21F-76907EF3FC5E}"/>
              </a:ext>
            </a:extLst>
          </p:cNvPr>
          <p:cNvSpPr/>
          <p:nvPr/>
        </p:nvSpPr>
        <p:spPr>
          <a:xfrm>
            <a:off x="15715281" y="8322590"/>
            <a:ext cx="1859797" cy="1513008"/>
          </a:xfrm>
          <a:prstGeom prst="rect">
            <a:avLst/>
          </a:prstGeom>
          <a:solidFill>
            <a:srgbClr val="D6FF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Water drops on a green surface&#10;&#10;AI-generated content may be incorrect.">
            <a:extLst>
              <a:ext uri="{FF2B5EF4-FFF2-40B4-BE49-F238E27FC236}">
                <a16:creationId xmlns:a16="http://schemas.microsoft.com/office/drawing/2014/main" id="{70AE0D17-480B-4DA7-115E-46231DBDA766}"/>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0"/>
            <a:ext cx="18303497" cy="10330898"/>
          </a:xfrm>
          <a:prstGeom prst="rect">
            <a:avLst/>
          </a:prstGeom>
        </p:spPr>
      </p:pic>
      <p:sp>
        <p:nvSpPr>
          <p:cNvPr id="6" name="Rectangle 5">
            <a:extLst>
              <a:ext uri="{FF2B5EF4-FFF2-40B4-BE49-F238E27FC236}">
                <a16:creationId xmlns:a16="http://schemas.microsoft.com/office/drawing/2014/main" id="{465C2D92-E1E6-7746-B459-BEFEB84964AE}"/>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5">
            <a:extLst>
              <a:ext uri="{FF2B5EF4-FFF2-40B4-BE49-F238E27FC236}">
                <a16:creationId xmlns:a16="http://schemas.microsoft.com/office/drawing/2014/main" id="{02F8F3AE-6A00-0446-A03F-AD4E6D2DDBF3}"/>
              </a:ext>
            </a:extLst>
          </p:cNvPr>
          <p:cNvSpPr txBox="1"/>
          <p:nvPr/>
        </p:nvSpPr>
        <p:spPr>
          <a:xfrm>
            <a:off x="8630828" y="9943761"/>
            <a:ext cx="1026341" cy="278974"/>
          </a:xfrm>
          <a:prstGeom prst="rect">
            <a:avLst/>
          </a:prstGeom>
        </p:spPr>
        <p:txBody>
          <a:bodyPr vert="horz" wrap="square" lIns="0" tIns="12700" rIns="0" bIns="0" rtlCol="0" anchor="t">
            <a:noAutofit/>
          </a:bodyPr>
          <a:lstStyle/>
          <a:p>
            <a:pPr marL="12700">
              <a:lnSpc>
                <a:spcPct val="100000"/>
              </a:lnSpc>
              <a:spcBef>
                <a:spcPts val="100"/>
              </a:spcBef>
            </a:pPr>
            <a:r>
              <a:rPr lang="en-US" b="1">
                <a:solidFill>
                  <a:srgbClr val="0C234A"/>
                </a:solidFill>
                <a:latin typeface="Calibri"/>
                <a:ea typeface="Calibri"/>
                <a:cs typeface="Calibri"/>
              </a:rPr>
              <a:t>2025-2026</a:t>
            </a:r>
            <a:endParaRPr b="1">
              <a:latin typeface="Calibri" panose="020F0502020204030204" pitchFamily="34" charset="0"/>
              <a:cs typeface="Calibri" panose="020F0502020204030204" pitchFamily="34" charset="0"/>
            </a:endParaRPr>
          </a:p>
        </p:txBody>
      </p:sp>
      <p:sp>
        <p:nvSpPr>
          <p:cNvPr id="4" name="object 9">
            <a:extLst>
              <a:ext uri="{FF2B5EF4-FFF2-40B4-BE49-F238E27FC236}">
                <a16:creationId xmlns:a16="http://schemas.microsoft.com/office/drawing/2014/main" id="{8FF35417-3F0A-C241-B35B-084EDB693D36}"/>
              </a:ext>
            </a:extLst>
          </p:cNvPr>
          <p:cNvSpPr txBox="1">
            <a:spLocks/>
          </p:cNvSpPr>
          <p:nvPr/>
        </p:nvSpPr>
        <p:spPr>
          <a:xfrm>
            <a:off x="3824340" y="7068072"/>
            <a:ext cx="10639314" cy="1949252"/>
          </a:xfrm>
          <a:prstGeom prst="rect">
            <a:avLst/>
          </a:prstGeom>
        </p:spPr>
        <p:txBody>
          <a:bodyPr vert="horz" wrap="square" lIns="0" tIns="168275" rIns="0" bIns="0" rtlCol="0">
            <a:noAutofit/>
          </a:bodyPr>
          <a:lstStyle>
            <a:lvl1pPr>
              <a:defRPr>
                <a:latin typeface="+mj-lt"/>
                <a:ea typeface="+mj-ea"/>
                <a:cs typeface="+mj-cs"/>
              </a:defRPr>
            </a:lvl1pPr>
          </a:lstStyle>
          <a:p>
            <a:pPr marL="12700" marR="5080" algn="ctr"/>
            <a:r>
              <a:rPr lang="en-US" sz="6600" b="1" i="1" kern="0" dirty="0">
                <a:solidFill>
                  <a:srgbClr val="0C234B"/>
                </a:solidFill>
                <a:latin typeface="proxima Nova"/>
                <a:cs typeface="Times New Roman" panose="02020603050405020304" pitchFamily="18" charset="0"/>
              </a:rPr>
              <a:t>Planting for a Rainy Day </a:t>
            </a:r>
          </a:p>
        </p:txBody>
      </p:sp>
      <p:pic>
        <p:nvPicPr>
          <p:cNvPr id="1026" name="Picture 2" descr="Welcome | Arizona Department of Water Resources">
            <a:extLst>
              <a:ext uri="{FF2B5EF4-FFF2-40B4-BE49-F238E27FC236}">
                <a16:creationId xmlns:a16="http://schemas.microsoft.com/office/drawing/2014/main" id="{4E012723-6683-AC45-D354-7DD13D232A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363" y="90162"/>
            <a:ext cx="2005875" cy="2005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F942B4E-4712-F0EC-28A8-614C3283E67E}"/>
              </a:ext>
            </a:extLst>
          </p:cNvPr>
          <p:cNvPicPr>
            <a:picLocks noChangeAspect="1"/>
          </p:cNvPicPr>
          <p:nvPr/>
        </p:nvPicPr>
        <p:blipFill>
          <a:blip r:embed="rId5"/>
          <a:stretch>
            <a:fillRect/>
          </a:stretch>
        </p:blipFill>
        <p:spPr>
          <a:xfrm>
            <a:off x="4076600" y="1283508"/>
            <a:ext cx="10134795" cy="5784564"/>
          </a:xfrm>
          <a:prstGeom prst="rect">
            <a:avLst/>
          </a:prstGeom>
        </p:spPr>
      </p:pic>
      <p:pic>
        <p:nvPicPr>
          <p:cNvPr id="15" name="Picture 14">
            <a:extLst>
              <a:ext uri="{FF2B5EF4-FFF2-40B4-BE49-F238E27FC236}">
                <a16:creationId xmlns:a16="http://schemas.microsoft.com/office/drawing/2014/main" id="{6C7BA1EF-3CBA-322D-F632-18D1478E11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69520" y="448011"/>
            <a:ext cx="2824119" cy="1290179"/>
          </a:xfrm>
          <a:prstGeom prst="rect">
            <a:avLst/>
          </a:prstGeom>
        </p:spPr>
      </p:pic>
      <p:pic>
        <p:nvPicPr>
          <p:cNvPr id="3" name="Picture 2">
            <a:extLst>
              <a:ext uri="{FF2B5EF4-FFF2-40B4-BE49-F238E27FC236}">
                <a16:creationId xmlns:a16="http://schemas.microsoft.com/office/drawing/2014/main" id="{E73DC6F9-02E7-C38D-3CA6-8CCFA8AB50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71186" y="8034458"/>
            <a:ext cx="2747985" cy="2402197"/>
          </a:xfrm>
          <a:prstGeom prst="rect">
            <a:avLst/>
          </a:prstGeom>
        </p:spPr>
      </p:pic>
      <p:pic>
        <p:nvPicPr>
          <p:cNvPr id="13" name="Picture 12">
            <a:extLst>
              <a:ext uri="{FF2B5EF4-FFF2-40B4-BE49-F238E27FC236}">
                <a16:creationId xmlns:a16="http://schemas.microsoft.com/office/drawing/2014/main" id="{82710025-0F66-AB33-B51F-64659D4DB7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5760" y="9251142"/>
            <a:ext cx="5199899" cy="832106"/>
          </a:xfrm>
          <a:prstGeom prst="rect">
            <a:avLst/>
          </a:prstGeom>
        </p:spPr>
      </p:pic>
    </p:spTree>
    <p:extLst>
      <p:ext uri="{BB962C8B-B14F-4D97-AF65-F5344CB8AC3E}">
        <p14:creationId xmlns:p14="http://schemas.microsoft.com/office/powerpoint/2010/main" val="1596203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pact of Arizona's Water Management">
            <a:extLst>
              <a:ext uri="{FF2B5EF4-FFF2-40B4-BE49-F238E27FC236}">
                <a16:creationId xmlns:a16="http://schemas.microsoft.com/office/drawing/2014/main" id="{86AD1019-2EE7-D100-1F35-DAFEFD2C4F0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20393" y="1073426"/>
            <a:ext cx="18928785" cy="10614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32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pic>
        <p:nvPicPr>
          <p:cNvPr id="3" name="Picture 2" descr="A water drop with a planet earth in it&#10;&#10;Description automatically generated">
            <a:extLst>
              <a:ext uri="{FF2B5EF4-FFF2-40B4-BE49-F238E27FC236}">
                <a16:creationId xmlns:a16="http://schemas.microsoft.com/office/drawing/2014/main" id="{F092CA65-2EDF-05CF-F6C5-AB206C6939C2}"/>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39519" y="1317356"/>
            <a:ext cx="4872456" cy="6496608"/>
          </a:xfrm>
          <a:prstGeom prst="rect">
            <a:avLst/>
          </a:prstGeom>
        </p:spPr>
      </p:pic>
      <p:sp>
        <p:nvSpPr>
          <p:cNvPr id="2" name="TextBox 1">
            <a:extLst>
              <a:ext uri="{FF2B5EF4-FFF2-40B4-BE49-F238E27FC236}">
                <a16:creationId xmlns:a16="http://schemas.microsoft.com/office/drawing/2014/main" id="{87B40958-FE41-625B-D39B-18D2A5A10361}"/>
              </a:ext>
            </a:extLst>
          </p:cNvPr>
          <p:cNvSpPr txBox="1"/>
          <p:nvPr/>
        </p:nvSpPr>
        <p:spPr>
          <a:xfrm>
            <a:off x="4911110" y="3566647"/>
            <a:ext cx="10847712" cy="4247317"/>
          </a:xfrm>
          <a:prstGeom prst="rect">
            <a:avLst/>
          </a:prstGeom>
          <a:noFill/>
        </p:spPr>
        <p:txBody>
          <a:bodyPr wrap="square" rtlCol="0">
            <a:spAutoFit/>
          </a:bodyPr>
          <a:lstStyle/>
          <a:p>
            <a:r>
              <a:rPr lang="en-US" sz="5400" i="0">
                <a:solidFill>
                  <a:schemeClr val="bg1"/>
                </a:solidFill>
                <a:effectLst/>
                <a:latin typeface="proxima Nova"/>
              </a:rPr>
              <a:t>I PLEDGE to be a water steward, to do my best to make smart choices and take actions that help conserve and keep our water supply clean.</a:t>
            </a:r>
            <a:endParaRPr lang="en-US" sz="5400">
              <a:solidFill>
                <a:schemeClr val="bg1"/>
              </a:solidFill>
              <a:latin typeface="proxima Nova"/>
            </a:endParaRPr>
          </a:p>
        </p:txBody>
      </p:sp>
      <p:sp>
        <p:nvSpPr>
          <p:cNvPr id="8" name="Rectangle 1">
            <a:extLst>
              <a:ext uri="{FF2B5EF4-FFF2-40B4-BE49-F238E27FC236}">
                <a16:creationId xmlns:a16="http://schemas.microsoft.com/office/drawing/2014/main" id="{E3A0D974-460B-FA37-F632-C612E1330B9B}"/>
              </a:ext>
            </a:extLst>
          </p:cNvPr>
          <p:cNvSpPr>
            <a:spLocks noChangeArrowheads="1"/>
          </p:cNvSpPr>
          <p:nvPr/>
        </p:nvSpPr>
        <p:spPr bwMode="auto">
          <a:xfrm>
            <a:off x="4911110" y="1875422"/>
            <a:ext cx="84657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sz="7200" b="1">
                <a:solidFill>
                  <a:srgbClr val="002776"/>
                </a:solidFill>
                <a:latin typeface="proxima Nova"/>
              </a:rPr>
              <a:t>Take the PLEDGE:</a:t>
            </a:r>
            <a:endParaRPr kumimoji="0" lang="en-US" altLang="en-US" sz="7200" b="0" i="0" u="none" strike="noStrike" cap="none" normalizeH="0" baseline="0">
              <a:ln>
                <a:noFill/>
              </a:ln>
              <a:solidFill>
                <a:srgbClr val="002776"/>
              </a:solidFill>
              <a:effectLst/>
              <a:latin typeface="proxima Nova"/>
            </a:endParaRPr>
          </a:p>
        </p:txBody>
      </p:sp>
    </p:spTree>
    <p:extLst>
      <p:ext uri="{BB962C8B-B14F-4D97-AF65-F5344CB8AC3E}">
        <p14:creationId xmlns:p14="http://schemas.microsoft.com/office/powerpoint/2010/main" val="1465791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30C36-D0A1-968B-0822-837763B0DDD0}"/>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DCFBD6CD-C156-7EDF-4A72-4EA931C1C515}"/>
              </a:ext>
            </a:extLst>
          </p:cNvPr>
          <p:cNvSpPr txBox="1">
            <a:spLocks/>
          </p:cNvSpPr>
          <p:nvPr/>
        </p:nvSpPr>
        <p:spPr>
          <a:xfrm>
            <a:off x="658354" y="976134"/>
            <a:ext cx="16507272" cy="1187199"/>
          </a:xfrm>
          <a:prstGeom prst="rect">
            <a:avLst/>
          </a:prstGeom>
        </p:spPr>
        <p:txBody>
          <a:bodyPr lIns="91440" tIns="45720" rIns="91440" bIns="45720" anchor="t">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6600" b="1" kern="0">
                <a:solidFill>
                  <a:srgbClr val="002776"/>
                </a:solidFill>
                <a:latin typeface="proxima Nova"/>
                <a:ea typeface="Calibri"/>
                <a:cs typeface="Calibri"/>
              </a:rPr>
              <a:t>Lesson 2: Wrap Up</a:t>
            </a:r>
            <a:br>
              <a:rPr lang="en-US" sz="6600" b="1" kern="0">
                <a:latin typeface="proxima Nova"/>
                <a:ea typeface="Calibri" panose="020F0502020204030204" pitchFamily="34" charset="0"/>
                <a:cs typeface="Calibri" panose="020F0502020204030204" pitchFamily="34" charset="0"/>
              </a:rPr>
            </a:br>
            <a:r>
              <a:rPr lang="en-US" sz="6600" b="1" kern="0">
                <a:solidFill>
                  <a:srgbClr val="002776"/>
                </a:solidFill>
                <a:latin typeface="proxima Nova"/>
                <a:ea typeface="Calibri"/>
                <a:cs typeface="Calibri"/>
              </a:rPr>
              <a:t>Smart Landscapes</a:t>
            </a:r>
          </a:p>
        </p:txBody>
      </p:sp>
      <p:pic>
        <p:nvPicPr>
          <p:cNvPr id="5" name="Picture 4" descr="Blue waves on a white background with Ofu-Olosega in the background&#10;&#10;AI-generated content may be incorrect.">
            <a:extLst>
              <a:ext uri="{FF2B5EF4-FFF2-40B4-BE49-F238E27FC236}">
                <a16:creationId xmlns:a16="http://schemas.microsoft.com/office/drawing/2014/main" id="{72262179-65D7-0DB6-8F48-0C9B215415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362" y="108255"/>
            <a:ext cx="2502096" cy="1473675"/>
          </a:xfrm>
          <a:prstGeom prst="rect">
            <a:avLst/>
          </a:prstGeom>
          <a:ln>
            <a:noFill/>
          </a:ln>
        </p:spPr>
      </p:pic>
      <p:pic>
        <p:nvPicPr>
          <p:cNvPr id="6" name="Picture 5" descr="Blue waves on a white background with Ofu-Olosega in the background&#10;&#10;AI-generated content may be incorrect.">
            <a:extLst>
              <a:ext uri="{FF2B5EF4-FFF2-40B4-BE49-F238E27FC236}">
                <a16:creationId xmlns:a16="http://schemas.microsoft.com/office/drawing/2014/main" id="{33C6A73C-B72F-4C93-D238-D5EFEB1351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83542" y="108254"/>
            <a:ext cx="2502096" cy="1473675"/>
          </a:xfrm>
          <a:prstGeom prst="rect">
            <a:avLst/>
          </a:prstGeom>
          <a:ln>
            <a:noFill/>
          </a:ln>
        </p:spPr>
      </p:pic>
      <p:sp>
        <p:nvSpPr>
          <p:cNvPr id="4" name="Rectangle 3">
            <a:extLst>
              <a:ext uri="{FF2B5EF4-FFF2-40B4-BE49-F238E27FC236}">
                <a16:creationId xmlns:a16="http://schemas.microsoft.com/office/drawing/2014/main" id="{C7522416-1959-6EE5-7DEC-EF49F90B435F}"/>
              </a:ext>
            </a:extLst>
          </p:cNvPr>
          <p:cNvSpPr>
            <a:spLocks noGrp="1" noRot="1" noMove="1" noResize="1" noEditPoints="1" noAdjustHandles="1" noChangeArrowheads="1" noChangeShapeType="1"/>
          </p:cNvSpPr>
          <p:nvPr/>
        </p:nvSpPr>
        <p:spPr>
          <a:xfrm>
            <a:off x="658354" y="4074695"/>
            <a:ext cx="16907751" cy="596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35D7A12-19FB-940E-0E83-CED8F3217F8F}"/>
              </a:ext>
            </a:extLst>
          </p:cNvPr>
          <p:cNvCxnSpPr/>
          <p:nvPr/>
        </p:nvCxnSpPr>
        <p:spPr>
          <a:xfrm>
            <a:off x="1382821" y="3449052"/>
            <a:ext cx="1515176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 Box 4">
            <a:extLst>
              <a:ext uri="{FF2B5EF4-FFF2-40B4-BE49-F238E27FC236}">
                <a16:creationId xmlns:a16="http://schemas.microsoft.com/office/drawing/2014/main" id="{7DD6A99A-110E-2493-CB55-50474338EEF9}"/>
              </a:ext>
            </a:extLst>
          </p:cNvPr>
          <p:cNvSpPr txBox="1">
            <a:spLocks noChangeArrowheads="1"/>
          </p:cNvSpPr>
          <p:nvPr/>
        </p:nvSpPr>
        <p:spPr bwMode="auto">
          <a:xfrm>
            <a:off x="1536344" y="3931936"/>
            <a:ext cx="15151769" cy="4093428"/>
          </a:xfrm>
          <a:prstGeom prst="rect">
            <a:avLst/>
          </a:prstGeom>
          <a:noFill/>
          <a:ln w="9525">
            <a:noFill/>
            <a:miter lim="800000"/>
            <a:headEnd/>
            <a:tailEnd/>
          </a:ln>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7200" b="1" kern="0" dirty="0">
                <a:solidFill>
                  <a:srgbClr val="AB0520"/>
                </a:solidFill>
                <a:latin typeface="proxima Nova"/>
              </a:rPr>
              <a:t>Investigative Questions </a:t>
            </a:r>
          </a:p>
          <a:p>
            <a:pPr algn="ctr"/>
            <a:r>
              <a:rPr lang="en-US" b="1" kern="0" dirty="0">
                <a:solidFill>
                  <a:sysClr val="windowText" lastClr="000000"/>
                </a:solidFill>
                <a:latin typeface="proxima Nova"/>
              </a:rPr>
              <a:t> </a:t>
            </a:r>
          </a:p>
          <a:p>
            <a:pPr marL="685800" indent="-685800">
              <a:buFont typeface="Arial" panose="020B0604020202020204" pitchFamily="34" charset="0"/>
              <a:buChar char="•"/>
            </a:pPr>
            <a:r>
              <a:rPr lang="en-US" sz="4400" kern="0" dirty="0">
                <a:solidFill>
                  <a:srgbClr val="002776"/>
                </a:solidFill>
                <a:latin typeface="proxima Nova"/>
              </a:rPr>
              <a:t>How can you harvest rainwater to transform an impermeable plot of land on your school grounds into a water-efficient oasis? </a:t>
            </a:r>
            <a:endParaRPr lang="en-US" sz="4400" dirty="0"/>
          </a:p>
          <a:p>
            <a:pPr marL="685835" indent="-685835">
              <a:buFont typeface="Arial" panose="020B0604020202020204" pitchFamily="34" charset="0"/>
              <a:buChar char="•"/>
            </a:pPr>
            <a:endParaRPr lang="en-US" sz="4400" kern="0" dirty="0">
              <a:solidFill>
                <a:srgbClr val="002776"/>
              </a:solidFill>
              <a:latin typeface="proxima Nova"/>
              <a:ea typeface="Calibri"/>
              <a:cs typeface="Calibri"/>
            </a:endParaRPr>
          </a:p>
        </p:txBody>
      </p:sp>
    </p:spTree>
    <p:extLst>
      <p:ext uri="{BB962C8B-B14F-4D97-AF65-F5344CB8AC3E}">
        <p14:creationId xmlns:p14="http://schemas.microsoft.com/office/powerpoint/2010/main" val="2690627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776"/>
        </a:solidFill>
        <a:effectLst/>
      </p:bgPr>
    </p:bg>
    <p:spTree>
      <p:nvGrpSpPr>
        <p:cNvPr id="1" name="">
          <a:extLst>
            <a:ext uri="{FF2B5EF4-FFF2-40B4-BE49-F238E27FC236}">
              <a16:creationId xmlns:a16="http://schemas.microsoft.com/office/drawing/2014/main" id="{55B5AEAC-C049-54F6-FE04-1FD0038E1CD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E84E026-E4BF-52EE-D14F-DBC81AF12779}"/>
              </a:ext>
            </a:extLst>
          </p:cNvPr>
          <p:cNvSpPr txBox="1"/>
          <p:nvPr/>
        </p:nvSpPr>
        <p:spPr>
          <a:xfrm>
            <a:off x="694232" y="1681920"/>
            <a:ext cx="12467771" cy="1015663"/>
          </a:xfrm>
          <a:prstGeom prst="rect">
            <a:avLst/>
          </a:prstGeom>
          <a:noFill/>
        </p:spPr>
        <p:txBody>
          <a:bodyPr wrap="square" rtlCol="0">
            <a:spAutoFit/>
          </a:bodyPr>
          <a:lstStyle/>
          <a:p>
            <a:r>
              <a:rPr lang="en-US" sz="6000" b="1">
                <a:solidFill>
                  <a:schemeClr val="bg1"/>
                </a:solidFill>
                <a:latin typeface="proxima Nova"/>
              </a:rPr>
              <a:t>Lesson 2: Wrap Up:</a:t>
            </a:r>
          </a:p>
        </p:txBody>
      </p:sp>
      <p:sp>
        <p:nvSpPr>
          <p:cNvPr id="2" name="object 7">
            <a:extLst>
              <a:ext uri="{FF2B5EF4-FFF2-40B4-BE49-F238E27FC236}">
                <a16:creationId xmlns:a16="http://schemas.microsoft.com/office/drawing/2014/main" id="{E7C5A1ED-FA93-C17B-8D6C-1FF9373FDB2F}"/>
              </a:ext>
            </a:extLst>
          </p:cNvPr>
          <p:cNvSpPr txBox="1">
            <a:spLocks/>
          </p:cNvSpPr>
          <p:nvPr/>
        </p:nvSpPr>
        <p:spPr>
          <a:xfrm>
            <a:off x="694232" y="70803"/>
            <a:ext cx="17004832" cy="780763"/>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chemeClr val="bg1"/>
                </a:solidFill>
                <a:latin typeface="proxima Nova"/>
              </a:rPr>
              <a:t>Smart Landscape Design: Lesson 2 Wrap Up</a:t>
            </a:r>
          </a:p>
        </p:txBody>
      </p:sp>
      <p:cxnSp>
        <p:nvCxnSpPr>
          <p:cNvPr id="3" name="Straight Connector 2">
            <a:extLst>
              <a:ext uri="{FF2B5EF4-FFF2-40B4-BE49-F238E27FC236}">
                <a16:creationId xmlns:a16="http://schemas.microsoft.com/office/drawing/2014/main" id="{E56AB928-B274-3EAF-DEA3-83BF6B031C19}"/>
              </a:ext>
            </a:extLst>
          </p:cNvPr>
          <p:cNvCxnSpPr>
            <a:cxnSpLocks/>
          </p:cNvCxnSpPr>
          <p:nvPr/>
        </p:nvCxnSpPr>
        <p:spPr>
          <a:xfrm>
            <a:off x="694232" y="1078156"/>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033E4086-25AF-419B-1DAC-CA38EF7DED61}"/>
              </a:ext>
            </a:extLst>
          </p:cNvPr>
          <p:cNvSpPr txBox="1">
            <a:spLocks noChangeArrowheads="1"/>
          </p:cNvSpPr>
          <p:nvPr/>
        </p:nvSpPr>
        <p:spPr>
          <a:xfrm>
            <a:off x="694232" y="2697583"/>
            <a:ext cx="14568407" cy="32004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tx2">
                  <a:lumMod val="75000"/>
                </a:schemeClr>
              </a:buClr>
              <a:buFont typeface="Arial" pitchFamily="34" charset="0"/>
              <a:buChar char="•"/>
              <a:defRPr sz="28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lumMod val="75000"/>
                </a:schemeClr>
              </a:buClr>
              <a:buFont typeface="Arial" pitchFamily="34" charset="0"/>
              <a:buChar char="–"/>
              <a:defRPr sz="24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lumMod val="75000"/>
                </a:schemeClr>
              </a:buClr>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Clr>
                <a:schemeClr val="bg1"/>
              </a:buClr>
            </a:pPr>
            <a:r>
              <a:rPr lang="en-US" sz="4000" dirty="0">
                <a:solidFill>
                  <a:schemeClr val="bg1"/>
                </a:solidFill>
              </a:rPr>
              <a:t>After each group has finished their design discuss answers to calculations of Rainwater Harvesting worksheet</a:t>
            </a:r>
          </a:p>
          <a:p>
            <a:pPr>
              <a:lnSpc>
                <a:spcPct val="90000"/>
              </a:lnSpc>
              <a:buClr>
                <a:schemeClr val="bg1"/>
              </a:buClr>
            </a:pPr>
            <a:r>
              <a:rPr lang="en-US" sz="4000" dirty="0">
                <a:solidFill>
                  <a:schemeClr val="bg1"/>
                </a:solidFill>
              </a:rPr>
              <a:t>Have each group share their design and have the class vote according to rubric </a:t>
            </a:r>
          </a:p>
          <a:p>
            <a:pPr>
              <a:lnSpc>
                <a:spcPct val="90000"/>
              </a:lnSpc>
              <a:buClr>
                <a:schemeClr val="bg1"/>
              </a:buClr>
            </a:pPr>
            <a:r>
              <a:rPr lang="en-US" sz="4000" dirty="0">
                <a:solidFill>
                  <a:schemeClr val="bg1"/>
                </a:solidFill>
              </a:rPr>
              <a:t>Discuss what were some of the challenges presented by different areas the groups chose around the school? Are there concepts that they have learned through doing this activity that they can apply at home?</a:t>
            </a:r>
          </a:p>
          <a:p>
            <a:pPr>
              <a:lnSpc>
                <a:spcPct val="90000"/>
              </a:lnSpc>
              <a:buClr>
                <a:schemeClr val="bg1"/>
              </a:buClr>
            </a:pPr>
            <a:r>
              <a:rPr lang="en-US" sz="4000" dirty="0">
                <a:solidFill>
                  <a:schemeClr val="bg1"/>
                </a:solidFill>
              </a:rPr>
              <a:t>Will you be more likely to notice green infrastructure around your neighborhoods and community now? </a:t>
            </a:r>
          </a:p>
          <a:p>
            <a:pPr>
              <a:lnSpc>
                <a:spcPct val="90000"/>
              </a:lnSpc>
              <a:buClr>
                <a:schemeClr val="bg1"/>
              </a:buClr>
            </a:pPr>
            <a:r>
              <a:rPr lang="en-US" sz="4000" dirty="0">
                <a:solidFill>
                  <a:schemeClr val="bg1"/>
                </a:solidFill>
              </a:rPr>
              <a:t>Send pictures to APW!</a:t>
            </a:r>
          </a:p>
        </p:txBody>
      </p:sp>
    </p:spTree>
    <p:extLst>
      <p:ext uri="{BB962C8B-B14F-4D97-AF65-F5344CB8AC3E}">
        <p14:creationId xmlns:p14="http://schemas.microsoft.com/office/powerpoint/2010/main" val="3839306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1390292" y="2203716"/>
            <a:ext cx="11339456" cy="1107996"/>
          </a:xfrm>
          <a:prstGeom prst="rect">
            <a:avLst/>
          </a:prstGeom>
          <a:noFill/>
        </p:spPr>
        <p:txBody>
          <a:bodyPr wrap="square" rtlCol="0">
            <a:spAutoFit/>
          </a:bodyPr>
          <a:lstStyle/>
          <a:p>
            <a:r>
              <a:rPr lang="en-US" sz="6600" b="1">
                <a:solidFill>
                  <a:srgbClr val="002776"/>
                </a:solidFill>
                <a:latin typeface="proxima Nova"/>
              </a:rPr>
              <a:t>We all have a role:</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864221" y="161628"/>
            <a:ext cx="17051819" cy="867966"/>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a:solidFill>
                  <a:srgbClr val="AB0520"/>
                </a:solidFill>
                <a:latin typeface="proxima Nova"/>
              </a:rPr>
              <a:t>SUSTAINABILITY &amp; STEWARDSHIP: </a:t>
            </a:r>
            <a:endParaRPr lang="en-US" sz="7200" b="1" kern="0">
              <a:solidFill>
                <a:srgbClr val="002776"/>
              </a:solidFill>
              <a:latin typeface="proxima Nova"/>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F6F89BB-9F0F-0911-3B95-A3284B6917BD}"/>
              </a:ext>
            </a:extLst>
          </p:cNvPr>
          <p:cNvSpPr txBox="1"/>
          <p:nvPr/>
        </p:nvSpPr>
        <p:spPr>
          <a:xfrm>
            <a:off x="768260" y="3748206"/>
            <a:ext cx="9813903" cy="4893647"/>
          </a:xfrm>
          <a:prstGeom prst="rect">
            <a:avLst/>
          </a:prstGeom>
          <a:noFill/>
        </p:spPr>
        <p:txBody>
          <a:bodyPr wrap="square" rtlCol="0">
            <a:spAutoFit/>
          </a:bodyPr>
          <a:lstStyle/>
          <a:p>
            <a:pPr marL="571500" indent="-571500">
              <a:buFont typeface="Wingdings" panose="05000000000000000000" pitchFamily="2" charset="2"/>
              <a:buChar char="Ø"/>
            </a:pPr>
            <a:r>
              <a:rPr lang="en-US" sz="3600">
                <a:solidFill>
                  <a:srgbClr val="002776"/>
                </a:solidFill>
                <a:latin typeface="proxima Nova"/>
              </a:rPr>
              <a:t>The quality of water in a river, lake or in our groundwater is influenced by both natural factors and how people use the land around it. </a:t>
            </a:r>
          </a:p>
          <a:p>
            <a:endParaRPr lang="en-US" sz="1200">
              <a:solidFill>
                <a:srgbClr val="002776"/>
              </a:solidFill>
              <a:latin typeface="proxima Nova"/>
            </a:endParaRPr>
          </a:p>
          <a:p>
            <a:pPr marL="571500" indent="-571500">
              <a:buFont typeface="Wingdings" panose="05000000000000000000" pitchFamily="2" charset="2"/>
              <a:buChar char="Ø"/>
            </a:pPr>
            <a:r>
              <a:rPr lang="en-US" sz="3600">
                <a:solidFill>
                  <a:srgbClr val="002776"/>
                </a:solidFill>
                <a:latin typeface="proxima Nova"/>
              </a:rPr>
              <a:t>Everyone is responsible for the health of the watershed and the water systems within it. </a:t>
            </a:r>
          </a:p>
          <a:p>
            <a:endParaRPr lang="en-US" sz="1200">
              <a:solidFill>
                <a:srgbClr val="002776"/>
              </a:solidFill>
              <a:latin typeface="proxima Nova"/>
            </a:endParaRPr>
          </a:p>
          <a:p>
            <a:pPr marL="571500" indent="-571500">
              <a:buFont typeface="Wingdings" panose="05000000000000000000" pitchFamily="2" charset="2"/>
              <a:buChar char="Ø"/>
            </a:pPr>
            <a:r>
              <a:rPr lang="en-US" sz="3600">
                <a:solidFill>
                  <a:srgbClr val="002776"/>
                </a:solidFill>
                <a:latin typeface="proxima Nova"/>
              </a:rPr>
              <a:t>Our actions, good or bad, have an impact on our water supply.</a:t>
            </a:r>
          </a:p>
        </p:txBody>
      </p:sp>
      <p:pic>
        <p:nvPicPr>
          <p:cNvPr id="6" name="Picture 5" descr="A group of hands around a globe&#10;&#10;Description automatically generated">
            <a:extLst>
              <a:ext uri="{FF2B5EF4-FFF2-40B4-BE49-F238E27FC236}">
                <a16:creationId xmlns:a16="http://schemas.microsoft.com/office/drawing/2014/main" id="{17917AC2-0686-2915-A032-DDB89BD12A1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227981" y="1679951"/>
            <a:ext cx="6475280" cy="6475280"/>
          </a:xfrm>
          <a:prstGeom prst="rect">
            <a:avLst/>
          </a:prstGeom>
        </p:spPr>
      </p:pic>
    </p:spTree>
    <p:extLst>
      <p:ext uri="{BB962C8B-B14F-4D97-AF65-F5344CB8AC3E}">
        <p14:creationId xmlns:p14="http://schemas.microsoft.com/office/powerpoint/2010/main" val="2998740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702E098-9126-1E27-B64A-48AB10AAD8CD}"/>
              </a:ext>
            </a:extLst>
          </p:cNvPr>
          <p:cNvSpPr txBox="1">
            <a:spLocks/>
          </p:cNvSpPr>
          <p:nvPr/>
        </p:nvSpPr>
        <p:spPr>
          <a:xfrm>
            <a:off x="1098884" y="2123481"/>
            <a:ext cx="16090232" cy="1171754"/>
          </a:xfrm>
          <a:prstGeom prst="rect">
            <a:avLst/>
          </a:prstGeom>
        </p:spPr>
        <p:txBody>
          <a:bodyPr>
            <a:noAutofit/>
          </a:bodyPr>
          <a:lstStyle>
            <a:lvl1pPr eaLnBrk="1" hangingPunct="1">
              <a:defRPr>
                <a:latin typeface="+mj-lt"/>
                <a:ea typeface="+mj-ea"/>
                <a:cs typeface="+mj-cs"/>
              </a:defRPr>
            </a:lvl1pPr>
          </a:lstStyle>
          <a:p>
            <a:pPr algn="ctr"/>
            <a:r>
              <a:rPr lang="en-US" sz="6600" b="1" i="1" kern="0">
                <a:solidFill>
                  <a:srgbClr val="002776"/>
                </a:solidFill>
                <a:latin typeface="proxima Nova"/>
                <a:ea typeface="Calibri" panose="020F0502020204030204" pitchFamily="34" charset="0"/>
                <a:cs typeface="Calibri" panose="020F0502020204030204" pitchFamily="34" charset="0"/>
              </a:rPr>
              <a:t>My Water Footprint</a:t>
            </a:r>
          </a:p>
          <a:p>
            <a:pPr algn="ctr"/>
            <a:endParaRPr lang="en-US" sz="6600" kern="0">
              <a:solidFill>
                <a:srgbClr val="002776"/>
              </a:solidFill>
              <a:latin typeface="proxima Nova"/>
              <a:ea typeface="Calibri" panose="020F0502020204030204" pitchFamily="34" charset="0"/>
              <a:cs typeface="Calibri" panose="020F0502020204030204" pitchFamily="34" charset="0"/>
            </a:endParaRPr>
          </a:p>
          <a:p>
            <a:pPr algn="ctr"/>
            <a:br>
              <a:rPr lang="en-US" sz="6600" b="1" kern="0">
                <a:solidFill>
                  <a:srgbClr val="002776"/>
                </a:solidFill>
                <a:latin typeface="proxima Nova"/>
                <a:ea typeface="Calibri" panose="020F0502020204030204" pitchFamily="34" charset="0"/>
                <a:cs typeface="Calibri" panose="020F0502020204030204" pitchFamily="34" charset="0"/>
              </a:rPr>
            </a:br>
            <a:endParaRPr lang="en-US" sz="6600" b="1" kern="0">
              <a:solidFill>
                <a:srgbClr val="002776"/>
              </a:solidFill>
              <a:latin typeface="proxima Nova"/>
              <a:ea typeface="Calibri" panose="020F0502020204030204" pitchFamily="34" charset="0"/>
              <a:cs typeface="Calibri" panose="020F0502020204030204" pitchFamily="34" charset="0"/>
            </a:endParaRPr>
          </a:p>
        </p:txBody>
      </p:sp>
      <p:sp>
        <p:nvSpPr>
          <p:cNvPr id="3" name="Text Box 4">
            <a:extLst>
              <a:ext uri="{FF2B5EF4-FFF2-40B4-BE49-F238E27FC236}">
                <a16:creationId xmlns:a16="http://schemas.microsoft.com/office/drawing/2014/main" id="{E46B22AD-E9EF-3724-9733-EF7B2B4F9D01}"/>
              </a:ext>
            </a:extLst>
          </p:cNvPr>
          <p:cNvSpPr txBox="1">
            <a:spLocks noChangeArrowheads="1"/>
          </p:cNvSpPr>
          <p:nvPr/>
        </p:nvSpPr>
        <p:spPr bwMode="auto">
          <a:xfrm>
            <a:off x="1431944" y="4696029"/>
            <a:ext cx="15424112" cy="3631763"/>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6600" b="1" kern="0">
                <a:solidFill>
                  <a:srgbClr val="AB0520"/>
                </a:solidFill>
                <a:latin typeface="proxima Nova"/>
              </a:rPr>
              <a:t>Investigative Questions</a:t>
            </a:r>
          </a:p>
          <a:p>
            <a:pPr algn="ctr"/>
            <a:r>
              <a:rPr lang="en-US" sz="2000" b="1" kern="0">
                <a:solidFill>
                  <a:srgbClr val="AB0520"/>
                </a:solidFill>
                <a:latin typeface="proxima Nova"/>
              </a:rPr>
              <a:t> </a:t>
            </a:r>
            <a:r>
              <a:rPr lang="en-US" sz="2000" b="1" kern="0">
                <a:solidFill>
                  <a:sysClr val="windowText" lastClr="000000"/>
                </a:solidFill>
                <a:latin typeface="proxima Nova"/>
              </a:rPr>
              <a:t> </a:t>
            </a:r>
          </a:p>
          <a:p>
            <a:pPr marL="857250" indent="-857250">
              <a:buFont typeface="Arial" panose="020B0604020202020204" pitchFamily="34" charset="0"/>
              <a:buChar char="•"/>
            </a:pPr>
            <a:r>
              <a:rPr lang="en-US" sz="4800">
                <a:solidFill>
                  <a:srgbClr val="002776"/>
                </a:solidFill>
                <a:latin typeface="proxima Nova"/>
              </a:rPr>
              <a:t>How much water do I use daily?</a:t>
            </a:r>
          </a:p>
          <a:p>
            <a:pPr marL="857250" indent="-857250">
              <a:buFont typeface="Arial" panose="020B0604020202020204" pitchFamily="34" charset="0"/>
              <a:buChar char="•"/>
            </a:pPr>
            <a:r>
              <a:rPr lang="en-US" sz="4800">
                <a:solidFill>
                  <a:srgbClr val="002776"/>
                </a:solidFill>
                <a:latin typeface="proxima Nova"/>
              </a:rPr>
              <a:t>Why is water use called a water footprint?</a:t>
            </a:r>
          </a:p>
          <a:p>
            <a:pPr marL="857250" indent="-857250">
              <a:buFont typeface="Arial" panose="020B0604020202020204" pitchFamily="34" charset="0"/>
              <a:buChar char="•"/>
            </a:pPr>
            <a:r>
              <a:rPr lang="en-US" sz="4800">
                <a:solidFill>
                  <a:srgbClr val="002776"/>
                </a:solidFill>
                <a:latin typeface="proxima Nova"/>
              </a:rPr>
              <a:t>How can I be a better water steward?</a:t>
            </a:r>
          </a:p>
        </p:txBody>
      </p:sp>
      <p:sp>
        <p:nvSpPr>
          <p:cNvPr id="4" name="object 7">
            <a:extLst>
              <a:ext uri="{FF2B5EF4-FFF2-40B4-BE49-F238E27FC236}">
                <a16:creationId xmlns:a16="http://schemas.microsoft.com/office/drawing/2014/main" id="{15D739D0-8CE6-F9B0-395E-96E3BB1DC039}"/>
              </a:ext>
            </a:extLst>
          </p:cNvPr>
          <p:cNvSpPr txBox="1">
            <a:spLocks/>
          </p:cNvSpPr>
          <p:nvPr/>
        </p:nvSpPr>
        <p:spPr>
          <a:xfrm>
            <a:off x="630305" y="1"/>
            <a:ext cx="17921165" cy="722686"/>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a:solidFill>
                  <a:srgbClr val="AB0520"/>
                </a:solidFill>
                <a:latin typeface="proxima Nova"/>
              </a:rPr>
              <a:t>SUSTAINABILITY &amp; STEWARDSHIP:</a:t>
            </a:r>
          </a:p>
        </p:txBody>
      </p:sp>
      <p:cxnSp>
        <p:nvCxnSpPr>
          <p:cNvPr id="5" name="Straight Connector 4">
            <a:extLst>
              <a:ext uri="{FF2B5EF4-FFF2-40B4-BE49-F238E27FC236}">
                <a16:creationId xmlns:a16="http://schemas.microsoft.com/office/drawing/2014/main" id="{AF36EE5F-E8E0-836C-1BEE-4236D1B7BBA5}"/>
              </a:ext>
            </a:extLst>
          </p:cNvPr>
          <p:cNvCxnSpPr>
            <a:cxnSpLocks/>
          </p:cNvCxnSpPr>
          <p:nvPr/>
        </p:nvCxnSpPr>
        <p:spPr>
          <a:xfrm>
            <a:off x="630305" y="1305995"/>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4077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ashing their hands&#10;&#10;Description automatically generated">
            <a:extLst>
              <a:ext uri="{FF2B5EF4-FFF2-40B4-BE49-F238E27FC236}">
                <a16:creationId xmlns:a16="http://schemas.microsoft.com/office/drawing/2014/main" id="{FABC6757-AB82-C77E-BB88-5FA83019D958}"/>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351928" y="3960768"/>
            <a:ext cx="5266606" cy="3565001"/>
          </a:xfrm>
          <a:prstGeom prst="rect">
            <a:avLst/>
          </a:prstGeom>
        </p:spPr>
      </p:pic>
      <p:pic>
        <p:nvPicPr>
          <p:cNvPr id="5" name="Picture 6" descr="Bucatini all'Amatriciana">
            <a:extLst>
              <a:ext uri="{FF2B5EF4-FFF2-40B4-BE49-F238E27FC236}">
                <a16:creationId xmlns:a16="http://schemas.microsoft.com/office/drawing/2014/main" id="{552A7264-E95C-4026-F96F-42C89435DC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79452" y="4002667"/>
            <a:ext cx="4708548" cy="35314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Water supply may hinder microchip ...">
            <a:extLst>
              <a:ext uri="{FF2B5EF4-FFF2-40B4-BE49-F238E27FC236}">
                <a16:creationId xmlns:a16="http://schemas.microsoft.com/office/drawing/2014/main" id="{86F919B4-DB78-4A6E-9890-C4AD88A9FE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9949" y="-13651"/>
            <a:ext cx="2941438" cy="164720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CE0F797-5A89-2900-A140-D666FE172A45}"/>
              </a:ext>
            </a:extLst>
          </p:cNvPr>
          <p:cNvSpPr/>
          <p:nvPr/>
        </p:nvSpPr>
        <p:spPr>
          <a:xfrm>
            <a:off x="8395289" y="-13651"/>
            <a:ext cx="9892712" cy="4014149"/>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hild brushing her teeth with a toothbrush&#10;&#10;Description automatically generated">
            <a:extLst>
              <a:ext uri="{FF2B5EF4-FFF2-40B4-BE49-F238E27FC236}">
                <a16:creationId xmlns:a16="http://schemas.microsoft.com/office/drawing/2014/main" id="{00E176F3-C146-75A9-7262-4141FC91A5C4}"/>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351928" y="7446061"/>
            <a:ext cx="5121232" cy="2902019"/>
          </a:xfrm>
          <a:prstGeom prst="rect">
            <a:avLst/>
          </a:prstGeom>
        </p:spPr>
      </p:pic>
      <p:pic>
        <p:nvPicPr>
          <p:cNvPr id="4" name="Picture 4" descr="Safe Drinking Water | NRDC">
            <a:extLst>
              <a:ext uri="{FF2B5EF4-FFF2-40B4-BE49-F238E27FC236}">
                <a16:creationId xmlns:a16="http://schemas.microsoft.com/office/drawing/2014/main" id="{20CECAA3-9E03-0D72-936B-B627968554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59722" y="7487961"/>
            <a:ext cx="4855401" cy="28182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317D4D4-B866-A25B-3B0A-48DF3F7FABC0}"/>
              </a:ext>
            </a:extLst>
          </p:cNvPr>
          <p:cNvSpPr/>
          <p:nvPr/>
        </p:nvSpPr>
        <p:spPr>
          <a:xfrm>
            <a:off x="-43361" y="6216101"/>
            <a:ext cx="8395288" cy="4113119"/>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7">
            <a:extLst>
              <a:ext uri="{FF2B5EF4-FFF2-40B4-BE49-F238E27FC236}">
                <a16:creationId xmlns:a16="http://schemas.microsoft.com/office/drawing/2014/main" id="{E8D2A93B-1924-DA8D-F67F-6F02EDE3F5E2}"/>
              </a:ext>
            </a:extLst>
          </p:cNvPr>
          <p:cNvSpPr txBox="1">
            <a:spLocks/>
          </p:cNvSpPr>
          <p:nvPr/>
        </p:nvSpPr>
        <p:spPr>
          <a:xfrm>
            <a:off x="471283" y="6326018"/>
            <a:ext cx="7366000" cy="997103"/>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600" b="1" kern="0">
                <a:solidFill>
                  <a:schemeClr val="bg1"/>
                </a:solidFill>
                <a:latin typeface="proxima Nova"/>
              </a:rPr>
              <a:t>Direct Water Use</a:t>
            </a:r>
          </a:p>
        </p:txBody>
      </p:sp>
      <p:sp>
        <p:nvSpPr>
          <p:cNvPr id="8" name="object 8">
            <a:extLst>
              <a:ext uri="{FF2B5EF4-FFF2-40B4-BE49-F238E27FC236}">
                <a16:creationId xmlns:a16="http://schemas.microsoft.com/office/drawing/2014/main" id="{231469FC-A4BD-4A99-70F8-D4444C0A479E}"/>
              </a:ext>
            </a:extLst>
          </p:cNvPr>
          <p:cNvSpPr txBox="1"/>
          <p:nvPr/>
        </p:nvSpPr>
        <p:spPr>
          <a:xfrm>
            <a:off x="246771" y="7752137"/>
            <a:ext cx="7630051" cy="2046586"/>
          </a:xfrm>
          <a:prstGeom prst="rect">
            <a:avLst/>
          </a:prstGeom>
        </p:spPr>
        <p:txBody>
          <a:bodyPr vert="horz" wrap="square" lIns="0" tIns="0" rIns="0" bIns="0" rtlCol="0" anchor="t">
            <a:noAutofit/>
          </a:bodyPr>
          <a:lstStyle/>
          <a:p>
            <a:pPr marL="12700" marR="5080" algn="ctr">
              <a:lnSpc>
                <a:spcPct val="120000"/>
              </a:lnSpc>
              <a:spcBef>
                <a:spcPts val="100"/>
              </a:spcBef>
            </a:pPr>
            <a:r>
              <a:rPr lang="en-US" sz="3200">
                <a:solidFill>
                  <a:schemeClr val="bg1"/>
                </a:solidFill>
                <a:latin typeface="proxima Nova"/>
              </a:rPr>
              <a:t>Water you use directly to do something immediately. Water that is seen, felt and used at that given time, when you turn on your faucet or hose for water. </a:t>
            </a:r>
            <a:endParaRPr sz="3200">
              <a:solidFill>
                <a:schemeClr val="bg1"/>
              </a:solidFill>
              <a:latin typeface="proxima Nova"/>
              <a:cs typeface="Calibri" panose="020F0502020204030204" pitchFamily="34" charset="0"/>
            </a:endParaRPr>
          </a:p>
        </p:txBody>
      </p:sp>
      <p:cxnSp>
        <p:nvCxnSpPr>
          <p:cNvPr id="9" name="Straight Connector 8">
            <a:extLst>
              <a:ext uri="{FF2B5EF4-FFF2-40B4-BE49-F238E27FC236}">
                <a16:creationId xmlns:a16="http://schemas.microsoft.com/office/drawing/2014/main" id="{2E3EF0B0-4C47-198A-37E9-49F319E16394}"/>
              </a:ext>
            </a:extLst>
          </p:cNvPr>
          <p:cNvCxnSpPr/>
          <p:nvPr/>
        </p:nvCxnSpPr>
        <p:spPr>
          <a:xfrm>
            <a:off x="545872" y="7534078"/>
            <a:ext cx="7366000"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sp>
        <p:nvSpPr>
          <p:cNvPr id="12" name="object 9">
            <a:extLst>
              <a:ext uri="{FF2B5EF4-FFF2-40B4-BE49-F238E27FC236}">
                <a16:creationId xmlns:a16="http://schemas.microsoft.com/office/drawing/2014/main" id="{23F28F84-A6F7-F69C-4509-3772DE154D93}"/>
              </a:ext>
            </a:extLst>
          </p:cNvPr>
          <p:cNvSpPr txBox="1"/>
          <p:nvPr/>
        </p:nvSpPr>
        <p:spPr>
          <a:xfrm>
            <a:off x="9334845" y="265970"/>
            <a:ext cx="8489214" cy="737931"/>
          </a:xfrm>
          <a:prstGeom prst="rect">
            <a:avLst/>
          </a:prstGeom>
        </p:spPr>
        <p:txBody>
          <a:bodyPr vert="horz" wrap="square" lIns="0" tIns="0" rIns="0" bIns="0" rtlCol="0">
            <a:noAutofit/>
          </a:bodyPr>
          <a:lstStyle/>
          <a:p>
            <a:pPr marL="12700">
              <a:lnSpc>
                <a:spcPct val="100000"/>
              </a:lnSpc>
              <a:spcBef>
                <a:spcPts val="125"/>
              </a:spcBef>
              <a:tabLst>
                <a:tab pos="1984375" algn="l"/>
              </a:tabLst>
            </a:pPr>
            <a:r>
              <a:rPr lang="en-US" sz="6600" b="1">
                <a:solidFill>
                  <a:schemeClr val="bg1"/>
                </a:solidFill>
                <a:latin typeface="proxima Nova"/>
                <a:cs typeface="Calibri" panose="020F0502020204030204" pitchFamily="34" charset="0"/>
              </a:rPr>
              <a:t>Indirect Water Use</a:t>
            </a:r>
            <a:endParaRPr sz="6600" b="1">
              <a:solidFill>
                <a:schemeClr val="bg1"/>
              </a:solidFill>
              <a:latin typeface="proxima Nova"/>
              <a:cs typeface="Calibri" panose="020F0502020204030204" pitchFamily="34" charset="0"/>
            </a:endParaRPr>
          </a:p>
        </p:txBody>
      </p:sp>
      <p:sp>
        <p:nvSpPr>
          <p:cNvPr id="13" name="object 10">
            <a:extLst>
              <a:ext uri="{FF2B5EF4-FFF2-40B4-BE49-F238E27FC236}">
                <a16:creationId xmlns:a16="http://schemas.microsoft.com/office/drawing/2014/main" id="{E7F6EEC1-D5D1-543D-3954-290631BF8506}"/>
              </a:ext>
            </a:extLst>
          </p:cNvPr>
          <p:cNvSpPr txBox="1"/>
          <p:nvPr/>
        </p:nvSpPr>
        <p:spPr>
          <a:xfrm>
            <a:off x="9094277" y="1481466"/>
            <a:ext cx="8489215" cy="1756058"/>
          </a:xfrm>
          <a:prstGeom prst="rect">
            <a:avLst/>
          </a:prstGeom>
        </p:spPr>
        <p:txBody>
          <a:bodyPr vert="horz" wrap="square" lIns="0" tIns="0" rIns="0" bIns="0" rtlCol="0">
            <a:noAutofit/>
          </a:bodyPr>
          <a:lstStyle/>
          <a:p>
            <a:pPr marL="12700" marR="5080" algn="ctr">
              <a:lnSpc>
                <a:spcPct val="120000"/>
              </a:lnSpc>
              <a:spcBef>
                <a:spcPts val="100"/>
              </a:spcBef>
            </a:pPr>
            <a:r>
              <a:rPr lang="en-US" sz="3200">
                <a:solidFill>
                  <a:schemeClr val="bg1"/>
                </a:solidFill>
                <a:latin typeface="proxima Nova"/>
              </a:rPr>
              <a:t>The water used to produce the goods and services we all enjoy. It is the water hidden or not seen by the end-user during the process or manufacturing of a good or service. </a:t>
            </a:r>
            <a:endParaRPr lang="en-US" sz="3200">
              <a:solidFill>
                <a:schemeClr val="bg1"/>
              </a:solidFill>
              <a:latin typeface="proxima Nova"/>
              <a:cs typeface="Calibri" panose="020F0502020204030204" pitchFamily="34" charset="0"/>
            </a:endParaRPr>
          </a:p>
        </p:txBody>
      </p:sp>
      <p:pic>
        <p:nvPicPr>
          <p:cNvPr id="14" name="Picture 8" descr="The Water Economy: An Excerpt from ...">
            <a:extLst>
              <a:ext uri="{FF2B5EF4-FFF2-40B4-BE49-F238E27FC236}">
                <a16:creationId xmlns:a16="http://schemas.microsoft.com/office/drawing/2014/main" id="{5D15276A-B16F-5809-21DB-332850F159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916" y="-124552"/>
            <a:ext cx="6084729" cy="32399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How 5 manufacturers reduce water use">
            <a:extLst>
              <a:ext uri="{FF2B5EF4-FFF2-40B4-BE49-F238E27FC236}">
                <a16:creationId xmlns:a16="http://schemas.microsoft.com/office/drawing/2014/main" id="{D79B9BDB-C4A0-DDA3-2BD7-A3C02D2904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3100733"/>
            <a:ext cx="3832114" cy="18064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Reduce Water Usage ...">
            <a:extLst>
              <a:ext uri="{FF2B5EF4-FFF2-40B4-BE49-F238E27FC236}">
                <a16:creationId xmlns:a16="http://schemas.microsoft.com/office/drawing/2014/main" id="{A6F6FDB9-28F4-8C92-25E0-E1063E1985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05304" y="3151278"/>
            <a:ext cx="4689983" cy="31209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The Pros and Cons of Nuclear Energy in 2024">
            <a:extLst>
              <a:ext uri="{FF2B5EF4-FFF2-40B4-BE49-F238E27FC236}">
                <a16:creationId xmlns:a16="http://schemas.microsoft.com/office/drawing/2014/main" id="{6D64797C-F8E9-4908-E595-57E4C51A3C8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09187" y="1638994"/>
            <a:ext cx="3086100"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World's biggest hydroelectric power plants">
            <a:extLst>
              <a:ext uri="{FF2B5EF4-FFF2-40B4-BE49-F238E27FC236}">
                <a16:creationId xmlns:a16="http://schemas.microsoft.com/office/drawing/2014/main" id="{CB1D5BF2-34DE-45F4-3A74-1B4A1665B4D0}"/>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0175" t="28290" r="989" b="5454"/>
          <a:stretch/>
        </p:blipFill>
        <p:spPr bwMode="auto">
          <a:xfrm>
            <a:off x="-27123" y="4633534"/>
            <a:ext cx="3752944" cy="167046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2" descr="The Best Fruits &amp; Vegetables to Keep ...">
            <a:extLst>
              <a:ext uri="{FF2B5EF4-FFF2-40B4-BE49-F238E27FC236}">
                <a16:creationId xmlns:a16="http://schemas.microsoft.com/office/drawing/2014/main" id="{2F2C81A8-2B82-DB8D-78A3-42FB3FD7A13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 y="1940059"/>
            <a:ext cx="2065724" cy="1160674"/>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B295EA9F-C6A6-A83C-B91A-474A7492DAC0}"/>
              </a:ext>
            </a:extLst>
          </p:cNvPr>
          <p:cNvCxnSpPr/>
          <p:nvPr/>
        </p:nvCxnSpPr>
        <p:spPr>
          <a:xfrm>
            <a:off x="9456960" y="1283521"/>
            <a:ext cx="7366000"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96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heel(1)">
                                      <p:cBhvr>
                                        <p:cTn id="40" dur="2000"/>
                                        <p:tgtEl>
                                          <p:spTgt spid="14"/>
                                        </p:tgtEl>
                                      </p:cBhvr>
                                    </p:animEffect>
                                  </p:childTnLst>
                                </p:cTn>
                              </p:par>
                              <p:par>
                                <p:cTn id="41" presetID="21" presetClass="entr" presetSubtype="1"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heel(1)">
                                      <p:cBhvr>
                                        <p:cTn id="43" dur="20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down)">
                                      <p:cBhvr>
                                        <p:cTn id="48" dur="580">
                                          <p:stCondLst>
                                            <p:cond delay="0"/>
                                          </p:stCondLst>
                                        </p:cTn>
                                        <p:tgtEl>
                                          <p:spTgt spid="19"/>
                                        </p:tgtEl>
                                      </p:cBhvr>
                                    </p:animEffect>
                                    <p:anim calcmode="lin" valueType="num">
                                      <p:cBhvr>
                                        <p:cTn id="49"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4" dur="26">
                                          <p:stCondLst>
                                            <p:cond delay="650"/>
                                          </p:stCondLst>
                                        </p:cTn>
                                        <p:tgtEl>
                                          <p:spTgt spid="19"/>
                                        </p:tgtEl>
                                      </p:cBhvr>
                                      <p:to x="100000" y="60000"/>
                                    </p:animScale>
                                    <p:animScale>
                                      <p:cBhvr>
                                        <p:cTn id="55" dur="166" decel="50000">
                                          <p:stCondLst>
                                            <p:cond delay="676"/>
                                          </p:stCondLst>
                                        </p:cTn>
                                        <p:tgtEl>
                                          <p:spTgt spid="19"/>
                                        </p:tgtEl>
                                      </p:cBhvr>
                                      <p:to x="100000" y="100000"/>
                                    </p:animScale>
                                    <p:animScale>
                                      <p:cBhvr>
                                        <p:cTn id="56" dur="26">
                                          <p:stCondLst>
                                            <p:cond delay="1312"/>
                                          </p:stCondLst>
                                        </p:cTn>
                                        <p:tgtEl>
                                          <p:spTgt spid="19"/>
                                        </p:tgtEl>
                                      </p:cBhvr>
                                      <p:to x="100000" y="80000"/>
                                    </p:animScale>
                                    <p:animScale>
                                      <p:cBhvr>
                                        <p:cTn id="57" dur="166" decel="50000">
                                          <p:stCondLst>
                                            <p:cond delay="1338"/>
                                          </p:stCondLst>
                                        </p:cTn>
                                        <p:tgtEl>
                                          <p:spTgt spid="19"/>
                                        </p:tgtEl>
                                      </p:cBhvr>
                                      <p:to x="100000" y="100000"/>
                                    </p:animScale>
                                    <p:animScale>
                                      <p:cBhvr>
                                        <p:cTn id="58" dur="26">
                                          <p:stCondLst>
                                            <p:cond delay="1642"/>
                                          </p:stCondLst>
                                        </p:cTn>
                                        <p:tgtEl>
                                          <p:spTgt spid="19"/>
                                        </p:tgtEl>
                                      </p:cBhvr>
                                      <p:to x="100000" y="90000"/>
                                    </p:animScale>
                                    <p:animScale>
                                      <p:cBhvr>
                                        <p:cTn id="59" dur="166" decel="50000">
                                          <p:stCondLst>
                                            <p:cond delay="1668"/>
                                          </p:stCondLst>
                                        </p:cTn>
                                        <p:tgtEl>
                                          <p:spTgt spid="19"/>
                                        </p:tgtEl>
                                      </p:cBhvr>
                                      <p:to x="100000" y="100000"/>
                                    </p:animScale>
                                    <p:animScale>
                                      <p:cBhvr>
                                        <p:cTn id="60" dur="26">
                                          <p:stCondLst>
                                            <p:cond delay="1808"/>
                                          </p:stCondLst>
                                        </p:cTn>
                                        <p:tgtEl>
                                          <p:spTgt spid="19"/>
                                        </p:tgtEl>
                                      </p:cBhvr>
                                      <p:to x="100000" y="95000"/>
                                    </p:animScale>
                                    <p:animScale>
                                      <p:cBhvr>
                                        <p:cTn id="61" dur="166" decel="50000">
                                          <p:stCondLst>
                                            <p:cond delay="1834"/>
                                          </p:stCondLst>
                                        </p:cTn>
                                        <p:tgtEl>
                                          <p:spTgt spid="19"/>
                                        </p:tgtEl>
                                      </p:cBhvr>
                                      <p:to x="100000" y="100000"/>
                                    </p:animScale>
                                  </p:childTnLst>
                                </p:cTn>
                              </p:par>
                              <p:par>
                                <p:cTn id="62" presetID="26"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down)">
                                      <p:cBhvr>
                                        <p:cTn id="64" dur="580">
                                          <p:stCondLst>
                                            <p:cond delay="0"/>
                                          </p:stCondLst>
                                        </p:cTn>
                                        <p:tgtEl>
                                          <p:spTgt spid="17"/>
                                        </p:tgtEl>
                                      </p:cBhvr>
                                    </p:animEffect>
                                    <p:anim calcmode="lin" valueType="num">
                                      <p:cBhvr>
                                        <p:cTn id="65"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0" dur="26">
                                          <p:stCondLst>
                                            <p:cond delay="650"/>
                                          </p:stCondLst>
                                        </p:cTn>
                                        <p:tgtEl>
                                          <p:spTgt spid="17"/>
                                        </p:tgtEl>
                                      </p:cBhvr>
                                      <p:to x="100000" y="60000"/>
                                    </p:animScale>
                                    <p:animScale>
                                      <p:cBhvr>
                                        <p:cTn id="71" dur="166" decel="50000">
                                          <p:stCondLst>
                                            <p:cond delay="676"/>
                                          </p:stCondLst>
                                        </p:cTn>
                                        <p:tgtEl>
                                          <p:spTgt spid="17"/>
                                        </p:tgtEl>
                                      </p:cBhvr>
                                      <p:to x="100000" y="100000"/>
                                    </p:animScale>
                                    <p:animScale>
                                      <p:cBhvr>
                                        <p:cTn id="72" dur="26">
                                          <p:stCondLst>
                                            <p:cond delay="1312"/>
                                          </p:stCondLst>
                                        </p:cTn>
                                        <p:tgtEl>
                                          <p:spTgt spid="17"/>
                                        </p:tgtEl>
                                      </p:cBhvr>
                                      <p:to x="100000" y="80000"/>
                                    </p:animScale>
                                    <p:animScale>
                                      <p:cBhvr>
                                        <p:cTn id="73" dur="166" decel="50000">
                                          <p:stCondLst>
                                            <p:cond delay="1338"/>
                                          </p:stCondLst>
                                        </p:cTn>
                                        <p:tgtEl>
                                          <p:spTgt spid="17"/>
                                        </p:tgtEl>
                                      </p:cBhvr>
                                      <p:to x="100000" y="100000"/>
                                    </p:animScale>
                                    <p:animScale>
                                      <p:cBhvr>
                                        <p:cTn id="74" dur="26">
                                          <p:stCondLst>
                                            <p:cond delay="1642"/>
                                          </p:stCondLst>
                                        </p:cTn>
                                        <p:tgtEl>
                                          <p:spTgt spid="17"/>
                                        </p:tgtEl>
                                      </p:cBhvr>
                                      <p:to x="100000" y="90000"/>
                                    </p:animScale>
                                    <p:animScale>
                                      <p:cBhvr>
                                        <p:cTn id="75" dur="166" decel="50000">
                                          <p:stCondLst>
                                            <p:cond delay="1668"/>
                                          </p:stCondLst>
                                        </p:cTn>
                                        <p:tgtEl>
                                          <p:spTgt spid="17"/>
                                        </p:tgtEl>
                                      </p:cBhvr>
                                      <p:to x="100000" y="100000"/>
                                    </p:animScale>
                                    <p:animScale>
                                      <p:cBhvr>
                                        <p:cTn id="76" dur="26">
                                          <p:stCondLst>
                                            <p:cond delay="1808"/>
                                          </p:stCondLst>
                                        </p:cTn>
                                        <p:tgtEl>
                                          <p:spTgt spid="17"/>
                                        </p:tgtEl>
                                      </p:cBhvr>
                                      <p:to x="100000" y="95000"/>
                                    </p:animScale>
                                    <p:animScale>
                                      <p:cBhvr>
                                        <p:cTn id="77" dur="166" decel="50000">
                                          <p:stCondLst>
                                            <p:cond delay="1834"/>
                                          </p:stCondLst>
                                        </p:cTn>
                                        <p:tgtEl>
                                          <p:spTgt spid="17"/>
                                        </p:tgtEl>
                                      </p:cBhvr>
                                      <p:to x="100000" y="100000"/>
                                    </p:animScale>
                                  </p:childTnLst>
                                </p:cTn>
                              </p:par>
                              <p:par>
                                <p:cTn id="78" presetID="26" presetClass="entr" presetSubtype="0" fill="hold"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down)">
                                      <p:cBhvr>
                                        <p:cTn id="80" dur="580">
                                          <p:stCondLst>
                                            <p:cond delay="0"/>
                                          </p:stCondLst>
                                        </p:cTn>
                                        <p:tgtEl>
                                          <p:spTgt spid="15"/>
                                        </p:tgtEl>
                                      </p:cBhvr>
                                    </p:animEffect>
                                    <p:anim calcmode="lin" valueType="num">
                                      <p:cBhvr>
                                        <p:cTn id="8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6" dur="26">
                                          <p:stCondLst>
                                            <p:cond delay="650"/>
                                          </p:stCondLst>
                                        </p:cTn>
                                        <p:tgtEl>
                                          <p:spTgt spid="15"/>
                                        </p:tgtEl>
                                      </p:cBhvr>
                                      <p:to x="100000" y="60000"/>
                                    </p:animScale>
                                    <p:animScale>
                                      <p:cBhvr>
                                        <p:cTn id="87" dur="166" decel="50000">
                                          <p:stCondLst>
                                            <p:cond delay="676"/>
                                          </p:stCondLst>
                                        </p:cTn>
                                        <p:tgtEl>
                                          <p:spTgt spid="15"/>
                                        </p:tgtEl>
                                      </p:cBhvr>
                                      <p:to x="100000" y="100000"/>
                                    </p:animScale>
                                    <p:animScale>
                                      <p:cBhvr>
                                        <p:cTn id="88" dur="26">
                                          <p:stCondLst>
                                            <p:cond delay="1312"/>
                                          </p:stCondLst>
                                        </p:cTn>
                                        <p:tgtEl>
                                          <p:spTgt spid="15"/>
                                        </p:tgtEl>
                                      </p:cBhvr>
                                      <p:to x="100000" y="80000"/>
                                    </p:animScale>
                                    <p:animScale>
                                      <p:cBhvr>
                                        <p:cTn id="89" dur="166" decel="50000">
                                          <p:stCondLst>
                                            <p:cond delay="1338"/>
                                          </p:stCondLst>
                                        </p:cTn>
                                        <p:tgtEl>
                                          <p:spTgt spid="15"/>
                                        </p:tgtEl>
                                      </p:cBhvr>
                                      <p:to x="100000" y="100000"/>
                                    </p:animScale>
                                    <p:animScale>
                                      <p:cBhvr>
                                        <p:cTn id="90" dur="26">
                                          <p:stCondLst>
                                            <p:cond delay="1642"/>
                                          </p:stCondLst>
                                        </p:cTn>
                                        <p:tgtEl>
                                          <p:spTgt spid="15"/>
                                        </p:tgtEl>
                                      </p:cBhvr>
                                      <p:to x="100000" y="90000"/>
                                    </p:animScale>
                                    <p:animScale>
                                      <p:cBhvr>
                                        <p:cTn id="91" dur="166" decel="50000">
                                          <p:stCondLst>
                                            <p:cond delay="1668"/>
                                          </p:stCondLst>
                                        </p:cTn>
                                        <p:tgtEl>
                                          <p:spTgt spid="15"/>
                                        </p:tgtEl>
                                      </p:cBhvr>
                                      <p:to x="100000" y="100000"/>
                                    </p:animScale>
                                    <p:animScale>
                                      <p:cBhvr>
                                        <p:cTn id="92" dur="26">
                                          <p:stCondLst>
                                            <p:cond delay="1808"/>
                                          </p:stCondLst>
                                        </p:cTn>
                                        <p:tgtEl>
                                          <p:spTgt spid="15"/>
                                        </p:tgtEl>
                                      </p:cBhvr>
                                      <p:to x="100000" y="95000"/>
                                    </p:animScale>
                                    <p:animScale>
                                      <p:cBhvr>
                                        <p:cTn id="93" dur="166" decel="50000">
                                          <p:stCondLst>
                                            <p:cond delay="1834"/>
                                          </p:stCondLst>
                                        </p:cTn>
                                        <p:tgtEl>
                                          <p:spTgt spid="15"/>
                                        </p:tgtEl>
                                      </p:cBhvr>
                                      <p:to x="100000" y="100000"/>
                                    </p:animScale>
                                  </p:childTnLst>
                                </p:cTn>
                              </p:par>
                              <p:par>
                                <p:cTn id="94" presetID="26" presetClass="entr" presetSubtype="0" fill="hold" nodeType="with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wipe(down)">
                                      <p:cBhvr>
                                        <p:cTn id="96" dur="580">
                                          <p:stCondLst>
                                            <p:cond delay="0"/>
                                          </p:stCondLst>
                                        </p:cTn>
                                        <p:tgtEl>
                                          <p:spTgt spid="16"/>
                                        </p:tgtEl>
                                      </p:cBhvr>
                                    </p:animEffect>
                                    <p:anim calcmode="lin" valueType="num">
                                      <p:cBhvr>
                                        <p:cTn id="9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02" dur="26">
                                          <p:stCondLst>
                                            <p:cond delay="650"/>
                                          </p:stCondLst>
                                        </p:cTn>
                                        <p:tgtEl>
                                          <p:spTgt spid="16"/>
                                        </p:tgtEl>
                                      </p:cBhvr>
                                      <p:to x="100000" y="60000"/>
                                    </p:animScale>
                                    <p:animScale>
                                      <p:cBhvr>
                                        <p:cTn id="103" dur="166" decel="50000">
                                          <p:stCondLst>
                                            <p:cond delay="676"/>
                                          </p:stCondLst>
                                        </p:cTn>
                                        <p:tgtEl>
                                          <p:spTgt spid="16"/>
                                        </p:tgtEl>
                                      </p:cBhvr>
                                      <p:to x="100000" y="100000"/>
                                    </p:animScale>
                                    <p:animScale>
                                      <p:cBhvr>
                                        <p:cTn id="104" dur="26">
                                          <p:stCondLst>
                                            <p:cond delay="1312"/>
                                          </p:stCondLst>
                                        </p:cTn>
                                        <p:tgtEl>
                                          <p:spTgt spid="16"/>
                                        </p:tgtEl>
                                      </p:cBhvr>
                                      <p:to x="100000" y="80000"/>
                                    </p:animScale>
                                    <p:animScale>
                                      <p:cBhvr>
                                        <p:cTn id="105" dur="166" decel="50000">
                                          <p:stCondLst>
                                            <p:cond delay="1338"/>
                                          </p:stCondLst>
                                        </p:cTn>
                                        <p:tgtEl>
                                          <p:spTgt spid="16"/>
                                        </p:tgtEl>
                                      </p:cBhvr>
                                      <p:to x="100000" y="100000"/>
                                    </p:animScale>
                                    <p:animScale>
                                      <p:cBhvr>
                                        <p:cTn id="106" dur="26">
                                          <p:stCondLst>
                                            <p:cond delay="1642"/>
                                          </p:stCondLst>
                                        </p:cTn>
                                        <p:tgtEl>
                                          <p:spTgt spid="16"/>
                                        </p:tgtEl>
                                      </p:cBhvr>
                                      <p:to x="100000" y="90000"/>
                                    </p:animScale>
                                    <p:animScale>
                                      <p:cBhvr>
                                        <p:cTn id="107" dur="166" decel="50000">
                                          <p:stCondLst>
                                            <p:cond delay="1668"/>
                                          </p:stCondLst>
                                        </p:cTn>
                                        <p:tgtEl>
                                          <p:spTgt spid="16"/>
                                        </p:tgtEl>
                                      </p:cBhvr>
                                      <p:to x="100000" y="100000"/>
                                    </p:animScale>
                                    <p:animScale>
                                      <p:cBhvr>
                                        <p:cTn id="108" dur="26">
                                          <p:stCondLst>
                                            <p:cond delay="1808"/>
                                          </p:stCondLst>
                                        </p:cTn>
                                        <p:tgtEl>
                                          <p:spTgt spid="16"/>
                                        </p:tgtEl>
                                      </p:cBhvr>
                                      <p:to x="100000" y="95000"/>
                                    </p:animScale>
                                    <p:animScale>
                                      <p:cBhvr>
                                        <p:cTn id="109" dur="166" decel="50000">
                                          <p:stCondLst>
                                            <p:cond delay="1834"/>
                                          </p:stCondLst>
                                        </p:cTn>
                                        <p:tgtEl>
                                          <p:spTgt spid="16"/>
                                        </p:tgtEl>
                                      </p:cBhvr>
                                      <p:to x="100000" y="100000"/>
                                    </p:animScale>
                                  </p:childTnLst>
                                </p:cTn>
                              </p:par>
                              <p:par>
                                <p:cTn id="110" presetID="26" presetClass="entr" presetSubtype="0" fill="hold" nodeType="withEffect">
                                  <p:stCondLst>
                                    <p:cond delay="0"/>
                                  </p:stCondLst>
                                  <p:childTnLst>
                                    <p:set>
                                      <p:cBhvr>
                                        <p:cTn id="111" dur="1" fill="hold">
                                          <p:stCondLst>
                                            <p:cond delay="0"/>
                                          </p:stCondLst>
                                        </p:cTn>
                                        <p:tgtEl>
                                          <p:spTgt spid="18"/>
                                        </p:tgtEl>
                                        <p:attrNameLst>
                                          <p:attrName>style.visibility</p:attrName>
                                        </p:attrNameLst>
                                      </p:cBhvr>
                                      <p:to>
                                        <p:strVal val="visible"/>
                                      </p:to>
                                    </p:set>
                                    <p:animEffect transition="in" filter="wipe(down)">
                                      <p:cBhvr>
                                        <p:cTn id="112" dur="580">
                                          <p:stCondLst>
                                            <p:cond delay="0"/>
                                          </p:stCondLst>
                                        </p:cTn>
                                        <p:tgtEl>
                                          <p:spTgt spid="18"/>
                                        </p:tgtEl>
                                      </p:cBhvr>
                                    </p:animEffect>
                                    <p:anim calcmode="lin" valueType="num">
                                      <p:cBhvr>
                                        <p:cTn id="1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18" dur="26">
                                          <p:stCondLst>
                                            <p:cond delay="650"/>
                                          </p:stCondLst>
                                        </p:cTn>
                                        <p:tgtEl>
                                          <p:spTgt spid="18"/>
                                        </p:tgtEl>
                                      </p:cBhvr>
                                      <p:to x="100000" y="60000"/>
                                    </p:animScale>
                                    <p:animScale>
                                      <p:cBhvr>
                                        <p:cTn id="119" dur="166" decel="50000">
                                          <p:stCondLst>
                                            <p:cond delay="676"/>
                                          </p:stCondLst>
                                        </p:cTn>
                                        <p:tgtEl>
                                          <p:spTgt spid="18"/>
                                        </p:tgtEl>
                                      </p:cBhvr>
                                      <p:to x="100000" y="100000"/>
                                    </p:animScale>
                                    <p:animScale>
                                      <p:cBhvr>
                                        <p:cTn id="120" dur="26">
                                          <p:stCondLst>
                                            <p:cond delay="1312"/>
                                          </p:stCondLst>
                                        </p:cTn>
                                        <p:tgtEl>
                                          <p:spTgt spid="18"/>
                                        </p:tgtEl>
                                      </p:cBhvr>
                                      <p:to x="100000" y="80000"/>
                                    </p:animScale>
                                    <p:animScale>
                                      <p:cBhvr>
                                        <p:cTn id="121" dur="166" decel="50000">
                                          <p:stCondLst>
                                            <p:cond delay="1338"/>
                                          </p:stCondLst>
                                        </p:cTn>
                                        <p:tgtEl>
                                          <p:spTgt spid="18"/>
                                        </p:tgtEl>
                                      </p:cBhvr>
                                      <p:to x="100000" y="100000"/>
                                    </p:animScale>
                                    <p:animScale>
                                      <p:cBhvr>
                                        <p:cTn id="122" dur="26">
                                          <p:stCondLst>
                                            <p:cond delay="1642"/>
                                          </p:stCondLst>
                                        </p:cTn>
                                        <p:tgtEl>
                                          <p:spTgt spid="18"/>
                                        </p:tgtEl>
                                      </p:cBhvr>
                                      <p:to x="100000" y="90000"/>
                                    </p:animScale>
                                    <p:animScale>
                                      <p:cBhvr>
                                        <p:cTn id="123" dur="166" decel="50000">
                                          <p:stCondLst>
                                            <p:cond delay="1668"/>
                                          </p:stCondLst>
                                        </p:cTn>
                                        <p:tgtEl>
                                          <p:spTgt spid="18"/>
                                        </p:tgtEl>
                                      </p:cBhvr>
                                      <p:to x="100000" y="100000"/>
                                    </p:animScale>
                                    <p:animScale>
                                      <p:cBhvr>
                                        <p:cTn id="124" dur="26">
                                          <p:stCondLst>
                                            <p:cond delay="1808"/>
                                          </p:stCondLst>
                                        </p:cTn>
                                        <p:tgtEl>
                                          <p:spTgt spid="18"/>
                                        </p:tgtEl>
                                      </p:cBhvr>
                                      <p:to x="100000" y="95000"/>
                                    </p:animScale>
                                    <p:animScale>
                                      <p:cBhvr>
                                        <p:cTn id="125" dur="166" decel="50000">
                                          <p:stCondLst>
                                            <p:cond delay="1834"/>
                                          </p:stCondLst>
                                        </p:cTn>
                                        <p:tgtEl>
                                          <p:spTgt spid="18"/>
                                        </p:tgtEl>
                                      </p:cBhvr>
                                      <p:to x="100000" y="100000"/>
                                    </p:animScale>
                                  </p:childTnLst>
                                </p:cTn>
                              </p:par>
                            </p:childTnLst>
                          </p:cTn>
                        </p:par>
                      </p:childTnLst>
                    </p:cTn>
                  </p:par>
                  <p:par>
                    <p:cTn id="126" fill="hold">
                      <p:stCondLst>
                        <p:cond delay="indefinite"/>
                      </p:stCondLst>
                      <p:childTnLst>
                        <p:par>
                          <p:cTn id="127" fill="hold">
                            <p:stCondLst>
                              <p:cond delay="0"/>
                            </p:stCondLst>
                            <p:childTnLst>
                              <p:par>
                                <p:cTn id="128" presetID="47" presetClass="entr" presetSubtype="0" fill="hold" grpId="0" nodeType="clickEffect">
                                  <p:stCondLst>
                                    <p:cond delay="0"/>
                                  </p:stCondLst>
                                  <p:childTnLst>
                                    <p:set>
                                      <p:cBhvr>
                                        <p:cTn id="129" dur="1" fill="hold">
                                          <p:stCondLst>
                                            <p:cond delay="0"/>
                                          </p:stCondLst>
                                        </p:cTn>
                                        <p:tgtEl>
                                          <p:spTgt spid="13"/>
                                        </p:tgtEl>
                                        <p:attrNameLst>
                                          <p:attrName>style.visibility</p:attrName>
                                        </p:attrNameLst>
                                      </p:cBhvr>
                                      <p:to>
                                        <p:strVal val="visible"/>
                                      </p:to>
                                    </p:set>
                                    <p:animEffect transition="in" filter="fade">
                                      <p:cBhvr>
                                        <p:cTn id="130" dur="1000"/>
                                        <p:tgtEl>
                                          <p:spTgt spid="13"/>
                                        </p:tgtEl>
                                      </p:cBhvr>
                                    </p:animEffect>
                                    <p:anim calcmode="lin" valueType="num">
                                      <p:cBhvr>
                                        <p:cTn id="131" dur="1000" fill="hold"/>
                                        <p:tgtEl>
                                          <p:spTgt spid="13"/>
                                        </p:tgtEl>
                                        <p:attrNameLst>
                                          <p:attrName>ppt_x</p:attrName>
                                        </p:attrNameLst>
                                      </p:cBhvr>
                                      <p:tavLst>
                                        <p:tav tm="0">
                                          <p:val>
                                            <p:strVal val="#ppt_x"/>
                                          </p:val>
                                        </p:tav>
                                        <p:tav tm="100000">
                                          <p:val>
                                            <p:strVal val="#ppt_x"/>
                                          </p:val>
                                        </p:tav>
                                      </p:tavLst>
                                    </p:anim>
                                    <p:anim calcmode="lin" valueType="num">
                                      <p:cBhvr>
                                        <p:cTn id="1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4A78A99-CAD4-3BB0-E784-70ECDA29D4C9}"/>
              </a:ext>
            </a:extLst>
          </p:cNvPr>
          <p:cNvSpPr txBox="1"/>
          <p:nvPr/>
        </p:nvSpPr>
        <p:spPr>
          <a:xfrm>
            <a:off x="864222" y="2757025"/>
            <a:ext cx="10929988" cy="6740307"/>
          </a:xfrm>
          <a:prstGeom prst="rect">
            <a:avLst/>
          </a:prstGeom>
          <a:noFill/>
        </p:spPr>
        <p:txBody>
          <a:bodyPr wrap="square">
            <a:spAutoFit/>
          </a:bodyPr>
          <a:lstStyle/>
          <a:p>
            <a:pPr marL="571500" indent="-571500">
              <a:buFont typeface="Wingdings" panose="05000000000000000000" pitchFamily="2" charset="2"/>
              <a:buChar char="Ø"/>
            </a:pPr>
            <a:r>
              <a:rPr lang="en-US" sz="3600">
                <a:solidFill>
                  <a:schemeClr val="bg1"/>
                </a:solidFill>
                <a:latin typeface="proxima Nova"/>
              </a:rPr>
              <a:t>It reveals water use patterns, from the individual level all the way to the national level.</a:t>
            </a:r>
          </a:p>
          <a:p>
            <a:endParaRPr lang="en-US" sz="3600">
              <a:solidFill>
                <a:schemeClr val="bg1"/>
              </a:solidFill>
              <a:latin typeface="proxima Nova"/>
            </a:endParaRPr>
          </a:p>
          <a:p>
            <a:pPr marL="571500" indent="-571500">
              <a:buFont typeface="Wingdings" panose="05000000000000000000" pitchFamily="2" charset="2"/>
              <a:buChar char="Ø"/>
            </a:pPr>
            <a:r>
              <a:rPr lang="en-US" sz="3600">
                <a:solidFill>
                  <a:schemeClr val="bg1"/>
                </a:solidFill>
                <a:latin typeface="proxima Nova"/>
              </a:rPr>
              <a:t>It shines a light on the water used in all the processes involved in manufacturing and producing our goods. It also accounts for water contaminated during manufacturing and production. </a:t>
            </a:r>
          </a:p>
          <a:p>
            <a:endParaRPr lang="en-US" sz="3600">
              <a:solidFill>
                <a:schemeClr val="bg1"/>
              </a:solidFill>
              <a:latin typeface="proxima Nova"/>
            </a:endParaRPr>
          </a:p>
          <a:p>
            <a:pPr marL="571500" indent="-571500">
              <a:buFont typeface="Wingdings" panose="05000000000000000000" pitchFamily="2" charset="2"/>
              <a:buChar char="Ø"/>
            </a:pPr>
            <a:r>
              <a:rPr lang="en-US" sz="3600">
                <a:solidFill>
                  <a:schemeClr val="bg1"/>
                </a:solidFill>
                <a:latin typeface="proxima Nova"/>
              </a:rPr>
              <a:t>A water footprint is measured in terms of the volume of water consumed, evaporated and polluted. </a:t>
            </a:r>
            <a:endParaRPr lang="en-US" sz="3600" i="0">
              <a:solidFill>
                <a:schemeClr val="bg1"/>
              </a:solidFill>
              <a:effectLst/>
              <a:latin typeface="proxima Nova"/>
            </a:endParaRPr>
          </a:p>
        </p:txBody>
      </p:sp>
      <p:sp>
        <p:nvSpPr>
          <p:cNvPr id="5" name="object 7">
            <a:extLst>
              <a:ext uri="{FF2B5EF4-FFF2-40B4-BE49-F238E27FC236}">
                <a16:creationId xmlns:a16="http://schemas.microsoft.com/office/drawing/2014/main" id="{D759EF20-7B8B-3313-C4CF-36D23BE7E742}"/>
              </a:ext>
            </a:extLst>
          </p:cNvPr>
          <p:cNvSpPr txBox="1">
            <a:spLocks/>
          </p:cNvSpPr>
          <p:nvPr/>
        </p:nvSpPr>
        <p:spPr>
          <a:xfrm>
            <a:off x="864221" y="193937"/>
            <a:ext cx="17919725" cy="1065451"/>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a:solidFill>
                  <a:srgbClr val="AB0520"/>
                </a:solidFill>
                <a:latin typeface="proxima Nova"/>
              </a:rPr>
              <a:t> SUSTAINABILITY &amp; STEWARDSHIP: </a:t>
            </a:r>
          </a:p>
        </p:txBody>
      </p:sp>
      <p:sp>
        <p:nvSpPr>
          <p:cNvPr id="4" name="Title 1">
            <a:extLst>
              <a:ext uri="{FF2B5EF4-FFF2-40B4-BE49-F238E27FC236}">
                <a16:creationId xmlns:a16="http://schemas.microsoft.com/office/drawing/2014/main" id="{3A0366D7-DE4B-6075-BE3E-B6D54899F3C7}"/>
              </a:ext>
            </a:extLst>
          </p:cNvPr>
          <p:cNvSpPr txBox="1">
            <a:spLocks/>
          </p:cNvSpPr>
          <p:nvPr/>
        </p:nvSpPr>
        <p:spPr>
          <a:xfrm>
            <a:off x="0" y="1523202"/>
            <a:ext cx="11950995" cy="1143000"/>
          </a:xfrm>
          <a:prstGeom prst="rect">
            <a:avLst/>
          </a:prstGeom>
        </p:spPr>
        <p:txBody>
          <a:bodyPr/>
          <a:lstStyle>
            <a:lvl1pPr eaLnBrk="1" hangingPunct="1">
              <a:defRPr>
                <a:latin typeface="+mj-lt"/>
                <a:ea typeface="+mj-ea"/>
                <a:cs typeface="+mj-cs"/>
              </a:defRPr>
            </a:lvl1pPr>
          </a:lstStyle>
          <a:p>
            <a:pPr algn="ctr"/>
            <a:r>
              <a:rPr lang="en-US" sz="6600" b="1" kern="0">
                <a:solidFill>
                  <a:schemeClr val="bg1"/>
                </a:solidFill>
                <a:latin typeface="proxima Nova"/>
              </a:rPr>
              <a:t>What is a Water Footprint?</a:t>
            </a:r>
          </a:p>
        </p:txBody>
      </p:sp>
      <p:pic>
        <p:nvPicPr>
          <p:cNvPr id="2" name="Picture 1" descr="Water drops on a blue surface&#10;&#10;Description automatically generated">
            <a:extLst>
              <a:ext uri="{FF2B5EF4-FFF2-40B4-BE49-F238E27FC236}">
                <a16:creationId xmlns:a16="http://schemas.microsoft.com/office/drawing/2014/main" id="{38654A6B-BD83-762F-3C89-1F4AE0325B0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084760" y="1907379"/>
            <a:ext cx="5992393" cy="4488511"/>
          </a:xfrm>
          <a:prstGeom prst="rect">
            <a:avLst/>
          </a:prstGeom>
        </p:spPr>
      </p:pic>
      <p:sp>
        <p:nvSpPr>
          <p:cNvPr id="10" name="TextBox 9">
            <a:extLst>
              <a:ext uri="{FF2B5EF4-FFF2-40B4-BE49-F238E27FC236}">
                <a16:creationId xmlns:a16="http://schemas.microsoft.com/office/drawing/2014/main" id="{92053253-EE0B-4E84-1245-6F33C742E30C}"/>
              </a:ext>
            </a:extLst>
          </p:cNvPr>
          <p:cNvSpPr txBox="1"/>
          <p:nvPr/>
        </p:nvSpPr>
        <p:spPr>
          <a:xfrm>
            <a:off x="5210720" y="9204944"/>
            <a:ext cx="9214362" cy="584775"/>
          </a:xfrm>
          <a:prstGeom prst="rect">
            <a:avLst/>
          </a:prstGeom>
          <a:noFill/>
          <a:ln>
            <a:solidFill>
              <a:srgbClr val="002776"/>
            </a:solidFill>
          </a:ln>
        </p:spPr>
        <p:txBody>
          <a:bodyPr wrap="square" lIns="91440" tIns="45720" rIns="91440" bIns="45720" anchor="t">
            <a:spAutoFit/>
          </a:bodyPr>
          <a:lstStyle/>
          <a:p>
            <a:pPr algn="l"/>
            <a:r>
              <a:rPr lang="en-US" sz="3200" b="1" i="0" u="sng">
                <a:solidFill>
                  <a:srgbClr val="002776"/>
                </a:solidFill>
                <a:effectLst/>
                <a:latin typeface="proxima-nova"/>
                <a:hlinkClick r:id="rId5">
                  <a:extLst>
                    <a:ext uri="{A12FA001-AC4F-418D-AE19-62706E023703}">
                      <ahyp:hlinkClr xmlns:ahyp="http://schemas.microsoft.com/office/drawing/2018/hyperlinkcolor" val="tx"/>
                    </a:ext>
                  </a:extLst>
                </a:hlinkClick>
              </a:rPr>
              <a:t>What's Your Water Footprint - Water</a:t>
            </a:r>
            <a:r>
              <a:rPr lang="en-US" sz="3200" b="1" i="0" u="sng">
                <a:solidFill>
                  <a:srgbClr val="0000FF"/>
                </a:solidFill>
                <a:effectLst/>
                <a:latin typeface="proxima-nova"/>
                <a:hlinkClick r:id="rId5">
                  <a:extLst>
                    <a:ext uri="{A12FA001-AC4F-418D-AE19-62706E023703}">
                      <ahyp:hlinkClr xmlns:ahyp="http://schemas.microsoft.com/office/drawing/2018/hyperlinkcolor" val="tx"/>
                    </a:ext>
                  </a:extLst>
                </a:hlinkClick>
              </a:rPr>
              <a:t> </a:t>
            </a:r>
            <a:r>
              <a:rPr lang="en-US" sz="3200" b="1" i="0" u="sng">
                <a:solidFill>
                  <a:srgbClr val="002776"/>
                </a:solidFill>
                <a:effectLst/>
                <a:latin typeface="proxima-nova"/>
                <a:hlinkClick r:id="rId5">
                  <a:extLst>
                    <a:ext uri="{A12FA001-AC4F-418D-AE19-62706E023703}">
                      <ahyp:hlinkClr xmlns:ahyp="http://schemas.microsoft.com/office/drawing/2018/hyperlinkcolor" val="tx"/>
                    </a:ext>
                  </a:extLst>
                </a:hlinkClick>
              </a:rPr>
              <a:t>Calculator</a:t>
            </a:r>
            <a:endParaRPr lang="en-US" sz="3200" b="0" i="0">
              <a:solidFill>
                <a:srgbClr val="002776"/>
              </a:solidFill>
              <a:effectLst/>
              <a:latin typeface="proxima-nova"/>
            </a:endParaRPr>
          </a:p>
        </p:txBody>
      </p:sp>
    </p:spTree>
    <p:extLst>
      <p:ext uri="{BB962C8B-B14F-4D97-AF65-F5344CB8AC3E}">
        <p14:creationId xmlns:p14="http://schemas.microsoft.com/office/powerpoint/2010/main" val="1000239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776"/>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5" name="object 7">
            <a:extLst>
              <a:ext uri="{FF2B5EF4-FFF2-40B4-BE49-F238E27FC236}">
                <a16:creationId xmlns:a16="http://schemas.microsoft.com/office/drawing/2014/main" id="{D759EF20-7B8B-3313-C4CF-36D23BE7E742}"/>
              </a:ext>
            </a:extLst>
          </p:cNvPr>
          <p:cNvSpPr txBox="1">
            <a:spLocks/>
          </p:cNvSpPr>
          <p:nvPr/>
        </p:nvSpPr>
        <p:spPr>
          <a:xfrm>
            <a:off x="864221" y="193937"/>
            <a:ext cx="16785825" cy="1065451"/>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dirty="0">
                <a:solidFill>
                  <a:schemeClr val="bg1"/>
                </a:solidFill>
                <a:latin typeface="proxima Nova"/>
              </a:rPr>
              <a:t>SUSTAINABILITY &amp; STEWARDSHIP: </a:t>
            </a:r>
          </a:p>
        </p:txBody>
      </p:sp>
      <p:sp>
        <p:nvSpPr>
          <p:cNvPr id="2" name="TextBox 1">
            <a:extLst>
              <a:ext uri="{FF2B5EF4-FFF2-40B4-BE49-F238E27FC236}">
                <a16:creationId xmlns:a16="http://schemas.microsoft.com/office/drawing/2014/main" id="{9C4C8F88-43A7-1029-CF59-65ACE06A4D50}"/>
              </a:ext>
            </a:extLst>
          </p:cNvPr>
          <p:cNvSpPr txBox="1"/>
          <p:nvPr/>
        </p:nvSpPr>
        <p:spPr>
          <a:xfrm>
            <a:off x="747406" y="2886355"/>
            <a:ext cx="16126321" cy="1754326"/>
          </a:xfrm>
          <a:prstGeom prst="rect">
            <a:avLst/>
          </a:prstGeom>
          <a:noFill/>
        </p:spPr>
        <p:txBody>
          <a:bodyPr wrap="square" rtlCol="0">
            <a:spAutoFit/>
          </a:bodyPr>
          <a:lstStyle/>
          <a:p>
            <a:pPr algn="ctr"/>
            <a:r>
              <a:rPr lang="en-US" sz="5400" b="1">
                <a:solidFill>
                  <a:schemeClr val="bg1"/>
                </a:solidFill>
                <a:latin typeface="proxima Nova"/>
              </a:rPr>
              <a:t>Your daily choices and actions can add up to make a positive difference. </a:t>
            </a:r>
          </a:p>
        </p:txBody>
      </p:sp>
      <p:sp>
        <p:nvSpPr>
          <p:cNvPr id="7" name="TextBox 6">
            <a:extLst>
              <a:ext uri="{FF2B5EF4-FFF2-40B4-BE49-F238E27FC236}">
                <a16:creationId xmlns:a16="http://schemas.microsoft.com/office/drawing/2014/main" id="{387823EC-002B-62DB-2AAB-F2082FE64358}"/>
              </a:ext>
            </a:extLst>
          </p:cNvPr>
          <p:cNvSpPr txBox="1"/>
          <p:nvPr/>
        </p:nvSpPr>
        <p:spPr>
          <a:xfrm>
            <a:off x="670419" y="1605369"/>
            <a:ext cx="16280296" cy="1107996"/>
          </a:xfrm>
          <a:prstGeom prst="rect">
            <a:avLst/>
          </a:prstGeom>
          <a:noFill/>
        </p:spPr>
        <p:txBody>
          <a:bodyPr wrap="square" rtlCol="0">
            <a:spAutoFit/>
          </a:bodyPr>
          <a:lstStyle/>
          <a:p>
            <a:pPr algn="ctr"/>
            <a:r>
              <a:rPr lang="en-US" sz="6600" b="1" dirty="0">
                <a:solidFill>
                  <a:schemeClr val="bg1"/>
                </a:solidFill>
                <a:latin typeface="proxima Nova"/>
              </a:rPr>
              <a:t>BE THE TIDAL WAVE OF </a:t>
            </a:r>
            <a:r>
              <a:rPr lang="en-US" sz="6600" b="1" dirty="0">
                <a:solidFill>
                  <a:srgbClr val="FF0000"/>
                </a:solidFill>
                <a:latin typeface="proxima Nova"/>
              </a:rPr>
              <a:t>CHANGE</a:t>
            </a:r>
            <a:r>
              <a:rPr lang="en-US" sz="6600" b="1" dirty="0">
                <a:solidFill>
                  <a:schemeClr val="bg1"/>
                </a:solidFill>
                <a:latin typeface="proxima Nova"/>
              </a:rPr>
              <a:t>!</a:t>
            </a:r>
          </a:p>
        </p:txBody>
      </p:sp>
      <p:pic>
        <p:nvPicPr>
          <p:cNvPr id="18" name="Picture 17">
            <a:extLst>
              <a:ext uri="{FF2B5EF4-FFF2-40B4-BE49-F238E27FC236}">
                <a16:creationId xmlns:a16="http://schemas.microsoft.com/office/drawing/2014/main" id="{2B6F72ED-312C-5E8D-81EE-44E0C425D6A5}"/>
              </a:ext>
            </a:extLst>
          </p:cNvPr>
          <p:cNvPicPr>
            <a:picLocks noChangeAspect="1"/>
          </p:cNvPicPr>
          <p:nvPr/>
        </p:nvPicPr>
        <p:blipFill rotWithShape="1">
          <a:blip r:embed="rId3"/>
          <a:srcRect l="74758" t="15606" r="15660" b="61932"/>
          <a:stretch/>
        </p:blipFill>
        <p:spPr>
          <a:xfrm>
            <a:off x="8515626" y="5113696"/>
            <a:ext cx="3135878" cy="4135019"/>
          </a:xfrm>
          <a:prstGeom prst="rect">
            <a:avLst/>
          </a:prstGeom>
        </p:spPr>
      </p:pic>
      <p:pic>
        <p:nvPicPr>
          <p:cNvPr id="22" name="Picture 21">
            <a:extLst>
              <a:ext uri="{FF2B5EF4-FFF2-40B4-BE49-F238E27FC236}">
                <a16:creationId xmlns:a16="http://schemas.microsoft.com/office/drawing/2014/main" id="{F79E1B19-BBF2-F616-6C24-ABE429710648}"/>
              </a:ext>
            </a:extLst>
          </p:cNvPr>
          <p:cNvPicPr>
            <a:picLocks noChangeAspect="1"/>
          </p:cNvPicPr>
          <p:nvPr/>
        </p:nvPicPr>
        <p:blipFill rotWithShape="1">
          <a:blip r:embed="rId4"/>
          <a:srcRect l="74502" t="11930" r="15875" b="65842"/>
          <a:stretch/>
        </p:blipFill>
        <p:spPr>
          <a:xfrm>
            <a:off x="4919753" y="5143500"/>
            <a:ext cx="3206267" cy="4166362"/>
          </a:xfrm>
          <a:prstGeom prst="rect">
            <a:avLst/>
          </a:prstGeom>
        </p:spPr>
      </p:pic>
      <p:pic>
        <p:nvPicPr>
          <p:cNvPr id="6" name="Picture 5">
            <a:extLst>
              <a:ext uri="{FF2B5EF4-FFF2-40B4-BE49-F238E27FC236}">
                <a16:creationId xmlns:a16="http://schemas.microsoft.com/office/drawing/2014/main" id="{E2F83F12-F881-954A-8D0D-8DF453900C26}"/>
              </a:ext>
            </a:extLst>
          </p:cNvPr>
          <p:cNvPicPr>
            <a:picLocks noChangeAspect="1"/>
          </p:cNvPicPr>
          <p:nvPr/>
        </p:nvPicPr>
        <p:blipFill>
          <a:blip r:embed="rId5"/>
          <a:stretch>
            <a:fillRect/>
          </a:stretch>
        </p:blipFill>
        <p:spPr>
          <a:xfrm>
            <a:off x="12041110" y="5113696"/>
            <a:ext cx="3199355" cy="4166362"/>
          </a:xfrm>
          <a:prstGeom prst="rect">
            <a:avLst/>
          </a:prstGeom>
        </p:spPr>
      </p:pic>
      <p:pic>
        <p:nvPicPr>
          <p:cNvPr id="9" name="Picture 8">
            <a:extLst>
              <a:ext uri="{FF2B5EF4-FFF2-40B4-BE49-F238E27FC236}">
                <a16:creationId xmlns:a16="http://schemas.microsoft.com/office/drawing/2014/main" id="{5D61AD92-95F7-79BF-1A34-B9EC88E64477}"/>
              </a:ext>
            </a:extLst>
          </p:cNvPr>
          <p:cNvPicPr>
            <a:picLocks noChangeAspect="1"/>
          </p:cNvPicPr>
          <p:nvPr/>
        </p:nvPicPr>
        <p:blipFill>
          <a:blip r:embed="rId6"/>
          <a:stretch>
            <a:fillRect/>
          </a:stretch>
        </p:blipFill>
        <p:spPr>
          <a:xfrm>
            <a:off x="1314914" y="5143500"/>
            <a:ext cx="3215233" cy="4166363"/>
          </a:xfrm>
          <a:prstGeom prst="rect">
            <a:avLst/>
          </a:prstGeom>
        </p:spPr>
      </p:pic>
    </p:spTree>
    <p:extLst>
      <p:ext uri="{BB962C8B-B14F-4D97-AF65-F5344CB8AC3E}">
        <p14:creationId xmlns:p14="http://schemas.microsoft.com/office/powerpoint/2010/main" val="593719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412A1-5E88-25AC-130A-AC7C1E34A39F}"/>
              </a:ext>
            </a:extLst>
          </p:cNvPr>
          <p:cNvSpPr/>
          <p:nvPr/>
        </p:nvSpPr>
        <p:spPr>
          <a:xfrm>
            <a:off x="-216569" y="-63054"/>
            <a:ext cx="18721137" cy="2438400"/>
          </a:xfrm>
          <a:prstGeom prst="rect">
            <a:avLst/>
          </a:prstGeom>
          <a:solidFill>
            <a:srgbClr val="33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F0BA5E5-C39E-5FF2-954D-8B01784C6160}"/>
              </a:ext>
            </a:extLst>
          </p:cNvPr>
          <p:cNvCxnSpPr/>
          <p:nvPr/>
        </p:nvCxnSpPr>
        <p:spPr>
          <a:xfrm>
            <a:off x="-216573" y="2406306"/>
            <a:ext cx="18721137" cy="0"/>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864C4ABE-D63A-13C3-0CDF-0336BD2F370F}"/>
              </a:ext>
            </a:extLst>
          </p:cNvPr>
          <p:cNvSpPr txBox="1"/>
          <p:nvPr/>
        </p:nvSpPr>
        <p:spPr>
          <a:xfrm>
            <a:off x="120312" y="1984"/>
            <a:ext cx="18047365" cy="2308324"/>
          </a:xfrm>
          <a:prstGeom prst="rect">
            <a:avLst/>
          </a:prstGeom>
          <a:noFill/>
        </p:spPr>
        <p:txBody>
          <a:bodyPr wrap="square" lIns="91440" tIns="45720" rIns="91440" bIns="45720" rtlCol="0" anchor="t">
            <a:spAutoFit/>
          </a:bodyPr>
          <a:lstStyle/>
          <a:p>
            <a:pPr algn="ctr"/>
            <a:r>
              <a:rPr lang="en-US" sz="7200" b="1" dirty="0">
                <a:solidFill>
                  <a:schemeClr val="bg1"/>
                </a:solidFill>
                <a:latin typeface="proxima Nova"/>
              </a:rPr>
              <a:t>Splashing into Solutions</a:t>
            </a:r>
          </a:p>
          <a:p>
            <a:pPr algn="ctr"/>
            <a:r>
              <a:rPr lang="en-US" sz="7200" b="1" dirty="0">
                <a:solidFill>
                  <a:srgbClr val="C00000"/>
                </a:solidFill>
                <a:latin typeface="proxima Nova"/>
              </a:rPr>
              <a:t>You Have the Power!</a:t>
            </a:r>
          </a:p>
        </p:txBody>
      </p:sp>
      <p:sp>
        <p:nvSpPr>
          <p:cNvPr id="28" name="Text Box 4">
            <a:extLst>
              <a:ext uri="{FF2B5EF4-FFF2-40B4-BE49-F238E27FC236}">
                <a16:creationId xmlns:a16="http://schemas.microsoft.com/office/drawing/2014/main" id="{1EB5390B-4444-BEF5-9022-3B3D57886CA6}"/>
              </a:ext>
            </a:extLst>
          </p:cNvPr>
          <p:cNvSpPr txBox="1">
            <a:spLocks noChangeArrowheads="1"/>
          </p:cNvSpPr>
          <p:nvPr/>
        </p:nvSpPr>
        <p:spPr bwMode="auto">
          <a:xfrm>
            <a:off x="710560" y="2809716"/>
            <a:ext cx="16866875" cy="4154984"/>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6600" b="1" kern="0" dirty="0">
                <a:solidFill>
                  <a:srgbClr val="002776"/>
                </a:solidFill>
                <a:latin typeface="proxima Nova"/>
              </a:rPr>
              <a:t>What is Water Conservation?</a:t>
            </a:r>
          </a:p>
          <a:p>
            <a:endParaRPr lang="en-US" sz="6600" b="1" kern="0" dirty="0">
              <a:solidFill>
                <a:srgbClr val="002776"/>
              </a:solidFill>
              <a:latin typeface="proxima Nova"/>
            </a:endParaRPr>
          </a:p>
          <a:p>
            <a:pPr marL="685800" indent="-685800">
              <a:buFont typeface="Wingdings" panose="05000000000000000000" pitchFamily="2" charset="2"/>
              <a:buChar char="Ø"/>
            </a:pPr>
            <a:endParaRPr lang="en-US" sz="6600" b="1" dirty="0">
              <a:solidFill>
                <a:srgbClr val="002776"/>
              </a:solidFill>
              <a:latin typeface="proxima Nova"/>
              <a:cs typeface="Arial" pitchFamily="34" charset="0"/>
            </a:endParaRPr>
          </a:p>
          <a:p>
            <a:r>
              <a:rPr lang="en-US" sz="6600" b="1" kern="0" dirty="0">
                <a:solidFill>
                  <a:srgbClr val="002776"/>
                </a:solidFill>
                <a:latin typeface="proxima Nova"/>
              </a:rPr>
              <a:t>What is Water Efficiency?</a:t>
            </a:r>
          </a:p>
        </p:txBody>
      </p:sp>
      <p:sp>
        <p:nvSpPr>
          <p:cNvPr id="7" name="TextBox 6">
            <a:extLst>
              <a:ext uri="{FF2B5EF4-FFF2-40B4-BE49-F238E27FC236}">
                <a16:creationId xmlns:a16="http://schemas.microsoft.com/office/drawing/2014/main" id="{B9BD920B-6BF6-7FE7-A1EC-41492C91B73C}"/>
              </a:ext>
            </a:extLst>
          </p:cNvPr>
          <p:cNvSpPr txBox="1"/>
          <p:nvPr/>
        </p:nvSpPr>
        <p:spPr>
          <a:xfrm>
            <a:off x="710560" y="3841234"/>
            <a:ext cx="15989272" cy="1446550"/>
          </a:xfrm>
          <a:prstGeom prst="rect">
            <a:avLst/>
          </a:prstGeom>
          <a:noFill/>
        </p:spPr>
        <p:txBody>
          <a:bodyPr wrap="square">
            <a:spAutoFit/>
          </a:bodyPr>
          <a:lstStyle/>
          <a:p>
            <a:pPr marL="685800" indent="-685800">
              <a:buFont typeface="Wingdings" panose="05000000000000000000" pitchFamily="2" charset="2"/>
              <a:buChar char="Ø"/>
            </a:pPr>
            <a:r>
              <a:rPr lang="en-US" sz="4400">
                <a:solidFill>
                  <a:srgbClr val="002776"/>
                </a:solidFill>
                <a:latin typeface="proxima Nova"/>
                <a:cs typeface="Arial" pitchFamily="34" charset="0"/>
              </a:rPr>
              <a:t>Beneficial reduction in water loss, waste or use by changing behavior to use less water. </a:t>
            </a:r>
          </a:p>
        </p:txBody>
      </p:sp>
      <p:sp>
        <p:nvSpPr>
          <p:cNvPr id="9" name="TextBox 8">
            <a:extLst>
              <a:ext uri="{FF2B5EF4-FFF2-40B4-BE49-F238E27FC236}">
                <a16:creationId xmlns:a16="http://schemas.microsoft.com/office/drawing/2014/main" id="{D38A52C3-DED7-4FCC-8E01-B0E1C78AA6CA}"/>
              </a:ext>
            </a:extLst>
          </p:cNvPr>
          <p:cNvSpPr txBox="1"/>
          <p:nvPr/>
        </p:nvSpPr>
        <p:spPr>
          <a:xfrm>
            <a:off x="710560" y="6927368"/>
            <a:ext cx="15235537" cy="2800767"/>
          </a:xfrm>
          <a:prstGeom prst="rect">
            <a:avLst/>
          </a:prstGeom>
          <a:noFill/>
        </p:spPr>
        <p:txBody>
          <a:bodyPr wrap="square" lIns="91440" tIns="45720" rIns="91440" bIns="45720" anchor="t">
            <a:spAutoFit/>
          </a:bodyPr>
          <a:lstStyle/>
          <a:p>
            <a:pPr marL="685800" indent="-685800">
              <a:buFont typeface="Wingdings" panose="05000000000000000000" pitchFamily="2" charset="2"/>
              <a:buChar char="Ø"/>
            </a:pPr>
            <a:r>
              <a:rPr lang="en-US" sz="4400">
                <a:solidFill>
                  <a:srgbClr val="002776"/>
                </a:solidFill>
                <a:latin typeface="proxima Nova"/>
                <a:cs typeface="Arial"/>
              </a:rPr>
              <a:t>Minimize the amount of water used to accomplish a function or task. Doing more with less water. </a:t>
            </a:r>
            <a:r>
              <a:rPr lang="en-US" sz="4400">
                <a:solidFill>
                  <a:srgbClr val="002776"/>
                </a:solidFill>
                <a:highlight>
                  <a:srgbClr val="FFFFFF"/>
                </a:highlight>
                <a:latin typeface="proxima Nova"/>
                <a:cs typeface="Arial"/>
              </a:rPr>
              <a:t>N</a:t>
            </a:r>
            <a:r>
              <a:rPr lang="en-US" sz="4400" i="0">
                <a:solidFill>
                  <a:srgbClr val="002776"/>
                </a:solidFill>
                <a:effectLst/>
                <a:highlight>
                  <a:srgbClr val="FFFFFF"/>
                </a:highlight>
                <a:latin typeface="proxima Nova"/>
              </a:rPr>
              <a:t>ormally relies on well-engineered products and fixtures or technology</a:t>
            </a:r>
            <a:r>
              <a:rPr lang="en-US" sz="4400">
                <a:solidFill>
                  <a:srgbClr val="002776"/>
                </a:solidFill>
                <a:highlight>
                  <a:srgbClr val="FFFFFF"/>
                </a:highlight>
                <a:latin typeface="proxima Nova"/>
              </a:rPr>
              <a:t>.</a:t>
            </a:r>
            <a:endParaRPr lang="en-US" sz="4400">
              <a:solidFill>
                <a:srgbClr val="002776"/>
              </a:solidFill>
              <a:latin typeface="proxima Nova"/>
            </a:endParaRPr>
          </a:p>
        </p:txBody>
      </p:sp>
    </p:spTree>
    <p:extLst>
      <p:ext uri="{BB962C8B-B14F-4D97-AF65-F5344CB8AC3E}">
        <p14:creationId xmlns:p14="http://schemas.microsoft.com/office/powerpoint/2010/main" val="328755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theme/theme1.xml><?xml version="1.0" encoding="utf-8"?>
<a:theme xmlns:a="http://schemas.openxmlformats.org/drawingml/2006/main" name="UArizona Professio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B04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Arizona Professional" id="{00029ADC-C40C-E840-8C76-A830D4725332}" vid="{14B34F41-2AD1-0A45-8635-3C8C8776F7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5cddd84-9009-4611-b816-377d489ab1d4" xsi:nil="true"/>
    <lcf76f155ced4ddcb4097134ff3c332f xmlns="26ede100-5152-44e7-a4c8-19ec410de5d4">
      <Terms xmlns="http://schemas.microsoft.com/office/infopath/2007/PartnerControls"/>
    </lcf76f155ced4ddcb4097134ff3c332f>
    <Notes xmlns="26ede100-5152-44e7-a4c8-19ec410de5d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026EE4F8223914690D4FDB64371332D" ma:contentTypeVersion="17" ma:contentTypeDescription="Create a new document." ma:contentTypeScope="" ma:versionID="4d7d43ae0fdd140173e2d4a938e6b87d">
  <xsd:schema xmlns:xsd="http://www.w3.org/2001/XMLSchema" xmlns:xs="http://www.w3.org/2001/XMLSchema" xmlns:p="http://schemas.microsoft.com/office/2006/metadata/properties" xmlns:ns2="26ede100-5152-44e7-a4c8-19ec410de5d4" xmlns:ns3="45cddd84-9009-4611-b816-377d489ab1d4" targetNamespace="http://schemas.microsoft.com/office/2006/metadata/properties" ma:root="true" ma:fieldsID="ccb5a3bd7d157141475f1a378a76935d" ns2:_="" ns3:_="">
    <xsd:import namespace="26ede100-5152-44e7-a4c8-19ec410de5d4"/>
    <xsd:import namespace="45cddd84-9009-4611-b816-377d489ab1d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Not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ede100-5152-44e7-a4c8-19ec410de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Notes" ma:index="23" nillable="true" ma:displayName="Notes" ma:format="Dropdown" ma:internalName="Notes">
      <xsd:simpleType>
        <xsd:restriction base="dms:Text">
          <xsd:maxLength value="255"/>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cddd84-9009-4611-b816-377d489ab1d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7c9ce89-28d4-4878-b2d4-aee4a0cad05f}" ma:internalName="TaxCatchAll" ma:showField="CatchAllData" ma:web="45cddd84-9009-4611-b816-377d489ab1d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657059-A08C-42E7-9922-8D76174F1DC5}">
  <ds:schemaRefs>
    <ds:schemaRef ds:uri="http://schemas.microsoft.com/sharepoint/v3/contenttype/forms"/>
  </ds:schemaRefs>
</ds:datastoreItem>
</file>

<file path=customXml/itemProps2.xml><?xml version="1.0" encoding="utf-8"?>
<ds:datastoreItem xmlns:ds="http://schemas.openxmlformats.org/officeDocument/2006/customXml" ds:itemID="{E0BF862B-FA02-4CCA-8B74-D3AD61DC0810}">
  <ds:schemaRefs>
    <ds:schemaRef ds:uri="26ede100-5152-44e7-a4c8-19ec410de5d4"/>
    <ds:schemaRef ds:uri="45cddd84-9009-4611-b816-377d489ab1d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D524639-CD2A-45B5-B51C-AE68F54E262F}">
  <ds:schemaRefs>
    <ds:schemaRef ds:uri="26ede100-5152-44e7-a4c8-19ec410de5d4"/>
    <ds:schemaRef ds:uri="45cddd84-9009-4611-b816-377d489ab1d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UArizona Professional</Template>
  <TotalTime>6952</TotalTime>
  <Words>1152</Words>
  <Application>Microsoft Office PowerPoint</Application>
  <PresentationFormat>Custom</PresentationFormat>
  <Paragraphs>90</Paragraphs>
  <Slides>11</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proxima Nova</vt:lpstr>
      <vt:lpstr>proxima-nova</vt:lpstr>
      <vt:lpstr>Roboto</vt:lpstr>
      <vt:lpstr>Source Sans Pro</vt:lpstr>
      <vt:lpstr>Wingdings</vt:lpstr>
      <vt:lpstr>UArizona Professional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Town Hall  Meeting</dc:title>
  <dc:creator>Christiansen, Jordan - (christiansenj)</dc:creator>
  <cp:lastModifiedBy>Kay, Kirstyn - (kkay)</cp:lastModifiedBy>
  <cp:revision>98</cp:revision>
  <dcterms:created xsi:type="dcterms:W3CDTF">2021-02-11T20:10:20Z</dcterms:created>
  <dcterms:modified xsi:type="dcterms:W3CDTF">2026-01-21T16:33:26Z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0x0101008026EE4F8223914690D4FDB64371332D</vt:lpwstr>
  </property>
  <property fmtid="{D5CDD505-2E9C-101B-9397-08002B2CF9AE}" pid="3" name="MediaServiceImageTags">
    <vt:lpwstr/>
  </property>
</Properties>
</file>