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2" r:id="rId4"/>
    <p:sldMasterId id="2147483693" r:id="rId5"/>
    <p:sldMasterId id="214748369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y="5143500" cx="9144000"/>
  <p:notesSz cx="6858000" cy="9144000"/>
  <p:embeddedFontLst>
    <p:embeddedFont>
      <p:font typeface="Roboto"/>
      <p:regular r:id="rId33"/>
      <p:bold r:id="rId34"/>
      <p:italic r:id="rId35"/>
      <p:boldItalic r:id="rId36"/>
    </p:embeddedFont>
    <p:embeddedFont>
      <p:font typeface="Lora"/>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ora-boldItalic.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font" Target="fonts/Roboto-regular.fntdata"/><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font" Target="fonts/Roboto-italic.fntdata"/><Relationship Id="rId12" Type="http://schemas.openxmlformats.org/officeDocument/2006/relationships/slide" Target="slides/slide5.xml"/><Relationship Id="rId34" Type="http://schemas.openxmlformats.org/officeDocument/2006/relationships/font" Target="fonts/Roboto-bold.fntdata"/><Relationship Id="rId15" Type="http://schemas.openxmlformats.org/officeDocument/2006/relationships/slide" Target="slides/slide8.xml"/><Relationship Id="rId37" Type="http://schemas.openxmlformats.org/officeDocument/2006/relationships/font" Target="fonts/Lora-regular.fntdata"/><Relationship Id="rId14" Type="http://schemas.openxmlformats.org/officeDocument/2006/relationships/slide" Target="slides/slide7.xml"/><Relationship Id="rId36" Type="http://schemas.openxmlformats.org/officeDocument/2006/relationships/font" Target="fonts/Roboto-boldItalic.fntdata"/><Relationship Id="rId17" Type="http://schemas.openxmlformats.org/officeDocument/2006/relationships/slide" Target="slides/slide10.xml"/><Relationship Id="rId39" Type="http://schemas.openxmlformats.org/officeDocument/2006/relationships/font" Target="fonts/Lora-italic.fntdata"/><Relationship Id="rId16" Type="http://schemas.openxmlformats.org/officeDocument/2006/relationships/slide" Target="slides/slide9.xml"/><Relationship Id="rId38" Type="http://schemas.openxmlformats.org/officeDocument/2006/relationships/font" Target="fonts/Lora-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rrc.arizona.edu/resources/arizona-water-factsheet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as.concord.org/groundwater-movement.html" TargetMode="External"/><Relationship Id="rId3" Type="http://schemas.openxmlformats.org/officeDocument/2006/relationships/hyperlink" Target="https://has.concord.org/groundwater-movement.html"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7b4c7e3378_2_185: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g37b4c7e3378_2_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7b4c7e3378_2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37b4c7e3378_2_1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a:t>Review:</a:t>
            </a:r>
            <a:r>
              <a:rPr lang="en"/>
              <a:t> Have students take out their desert/forest coloring page. Ask them to think, pair, share about how water moves from one place to another in the picture. Ask them to generate a list of transfers using the Cause and Effect biome page.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Engage:</a:t>
            </a:r>
            <a:r>
              <a:rPr lang="en"/>
              <a:t> Generate a list of cause-and-effect water transfers on the board/smart board. Ask students if they think water moves from plants into the air. Tell them that they are going to do an experiment to find out and ask them to write down their prediction.  </a:t>
            </a:r>
            <a:endParaRPr/>
          </a:p>
        </p:txBody>
      </p:sp>
      <p:sp>
        <p:nvSpPr>
          <p:cNvPr id="433" name="Google Shape;433;g37b4c7e3378_2_19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7b4c7e3378_2_2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g37b4c7e3378_2_2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Set up this activity while you do the rest of the lesson, and so it can sit in the sun for at least an hour. </a:t>
            </a:r>
            <a:endParaRPr/>
          </a:p>
        </p:txBody>
      </p:sp>
      <p:sp>
        <p:nvSpPr>
          <p:cNvPr id="442" name="Google Shape;442;g37b4c7e3378_2_20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f89b0d819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f89b0d819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7b4c7e3378_2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g37b4c7e3378_2_2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Put answers in chat!</a:t>
            </a:r>
            <a:endParaRPr/>
          </a:p>
          <a:p>
            <a:pPr indent="0" lvl="0" marL="0" rtl="0" algn="l">
              <a:spcBef>
                <a:spcPts val="0"/>
              </a:spcBef>
              <a:spcAft>
                <a:spcPts val="0"/>
              </a:spcAft>
              <a:buNone/>
            </a:pPr>
            <a:r>
              <a:rPr lang="en"/>
              <a:t>River, Lake, Ocean, Clouds, Glacier, Soil, Groundwater, Animals, Plants </a:t>
            </a:r>
            <a:endParaRPr/>
          </a:p>
        </p:txBody>
      </p:sp>
      <p:sp>
        <p:nvSpPr>
          <p:cNvPr id="457" name="Google Shape;457;g37b4c7e3378_2_2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7b4c7e3378_2_2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g37b4c7e3378_2_2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Because when we live in a desert the climate and weather is a specific way. And this has an effect on the water that we have.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climate and weather play an important role in regards to what does happen to the moisture we have here in Arizona…</a:t>
            </a:r>
            <a:endParaRPr/>
          </a:p>
        </p:txBody>
      </p:sp>
      <p:sp>
        <p:nvSpPr>
          <p:cNvPr id="467" name="Google Shape;467;g37b4c7e3378_2_2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7b4c7e3378_2_2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g37b4c7e3378_2_2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
              <a:t>Notice inches of rainfall, what is our max?</a:t>
            </a:r>
            <a:endParaRPr/>
          </a:p>
          <a:p>
            <a:pPr indent="0" lvl="0" marL="0" marR="0" rtl="0" algn="l">
              <a:lnSpc>
                <a:spcPct val="100000"/>
              </a:lnSpc>
              <a:spcBef>
                <a:spcPts val="0"/>
              </a:spcBef>
              <a:spcAft>
                <a:spcPts val="0"/>
              </a:spcAft>
              <a:buClr>
                <a:schemeClr val="dk1"/>
              </a:buClr>
              <a:buSzPts val="1200"/>
              <a:buFont typeface="Arial"/>
              <a:buNone/>
            </a:pPr>
            <a:r>
              <a:rPr lang="en"/>
              <a:t>Note this is over the year</a:t>
            </a:r>
            <a:endParaRPr/>
          </a:p>
          <a:p>
            <a:pPr indent="0" lvl="0" marL="0" rtl="0" algn="l">
              <a:spcBef>
                <a:spcPts val="0"/>
              </a:spcBef>
              <a:spcAft>
                <a:spcPts val="0"/>
              </a:spcAft>
              <a:buNone/>
            </a:pPr>
            <a:r>
              <a:t/>
            </a:r>
            <a:endParaRPr/>
          </a:p>
        </p:txBody>
      </p:sp>
      <p:sp>
        <p:nvSpPr>
          <p:cNvPr id="478" name="Google Shape;478;g37b4c7e3378_2_2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f74f0c8e5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f74f0c8e5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f6c0f415e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f6c0f415e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chemeClr val="dk1"/>
                </a:solidFill>
              </a:rPr>
              <a:t>Potential Evapotranspiration measures the atmospheric demand for water—the amount of water that would evaporate and transpire from a well-watered reference crop (typically cool-season grass).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7b4c7e3378_2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 name="Google Shape;498;g37b4c7e3378_2_2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
              <a:t>This is now looking at the same data but monthly. What do we notice about this graph… there is some consistency among all locations dependent on time of year (winter months, monsoon months), but some places definitely get more rain than others</a:t>
            </a:r>
            <a:endParaRPr/>
          </a:p>
          <a:p>
            <a:pPr indent="0" lvl="0" marL="0" rtl="0" algn="l">
              <a:spcBef>
                <a:spcPts val="0"/>
              </a:spcBef>
              <a:spcAft>
                <a:spcPts val="0"/>
              </a:spcAft>
              <a:buNone/>
            </a:pPr>
            <a:r>
              <a:t/>
            </a:r>
            <a:endParaRPr/>
          </a:p>
        </p:txBody>
      </p:sp>
      <p:sp>
        <p:nvSpPr>
          <p:cNvPr id="499" name="Google Shape;499;g37b4c7e3378_2_2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7b4c7e3378_2_2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g37b4c7e3378_2_2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
              <a:t>Notice max especially when compared to our rainfall max (only 12 inches in Tucson) </a:t>
            </a:r>
            <a:endParaRPr/>
          </a:p>
          <a:p>
            <a:pPr indent="0" lvl="0" marL="0" rtl="0" algn="l">
              <a:spcBef>
                <a:spcPts val="0"/>
              </a:spcBef>
              <a:spcAft>
                <a:spcPts val="0"/>
              </a:spcAft>
              <a:buNone/>
            </a:pPr>
            <a:r>
              <a:t/>
            </a:r>
            <a:endParaRPr/>
          </a:p>
        </p:txBody>
      </p:sp>
      <p:sp>
        <p:nvSpPr>
          <p:cNvPr id="506" name="Google Shape;506;g37b4c7e3378_2_2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7b4c7e3378_2_2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1" name="Google Shape;511;g37b4c7e3378_2_2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lang="en" sz="1200">
                <a:solidFill>
                  <a:schemeClr val="dk1"/>
                </a:solidFill>
                <a:latin typeface="Arial"/>
                <a:ea typeface="Arial"/>
                <a:cs typeface="Arial"/>
                <a:sym typeface="Arial"/>
              </a:rPr>
              <a:t>We get a lot more evapotranspiration then we get precipitation… so what does this say about our climate? If you were an alien and looked at this data, what would you expect the climate to be like in Arizona? What kind of plants would you expect to find?  this is going to be a very dry place – a desert, it isn’t that we don’t get rain or precipitation, but that our Evapotranspiration is much higher than our precipitation. About 7 x more …</a:t>
            </a:r>
            <a:endParaRPr/>
          </a:p>
          <a:p>
            <a:pPr indent="0" lvl="0" marL="0" rtl="0" algn="l">
              <a:spcBef>
                <a:spcPts val="0"/>
              </a:spcBef>
              <a:spcAft>
                <a:spcPts val="0"/>
              </a:spcAft>
              <a:buNone/>
            </a:pPr>
            <a:r>
              <a:t/>
            </a:r>
            <a:endParaRPr/>
          </a:p>
        </p:txBody>
      </p:sp>
      <p:sp>
        <p:nvSpPr>
          <p:cNvPr id="512" name="Google Shape;512;g37b4c7e3378_2_2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7b4c7e3378_2_2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g37b4c7e3378_2_2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p:txBody>
      </p:sp>
      <p:sp>
        <p:nvSpPr>
          <p:cNvPr id="519" name="Google Shape;519;g37b4c7e3378_2_2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7b4c7e3378_2_2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g37b4c7e3378_2_2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 sz="1200">
                <a:solidFill>
                  <a:schemeClr val="dk1"/>
                </a:solidFill>
                <a:latin typeface="Arial"/>
                <a:ea typeface="Arial"/>
                <a:cs typeface="Arial"/>
                <a:sym typeface="Arial"/>
              </a:rPr>
              <a:t>What does this mean for your local water cycle and climate? It means we need to be smart about the water we have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Elaborate:</a:t>
            </a:r>
            <a:r>
              <a:rPr lang="en"/>
              <a:t> Find your county factsheet and discuss what it means in a small group.</a:t>
            </a:r>
            <a:r>
              <a:rPr lang="en" u="sng">
                <a:solidFill>
                  <a:schemeClr val="hlink"/>
                </a:solidFill>
                <a:hlinkClick r:id="rId2"/>
              </a:rPr>
              <a:t> https://wrrc.arizona.edu/resources/arizona-water-factsheets</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Evaluate: </a:t>
            </a:r>
            <a:r>
              <a:rPr lang="en"/>
              <a:t>Graph analysis questions. </a:t>
            </a:r>
            <a:endParaRPr/>
          </a:p>
        </p:txBody>
      </p:sp>
      <p:sp>
        <p:nvSpPr>
          <p:cNvPr id="526" name="Google Shape;526;g37b4c7e3378_2_2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7b4c7e3378_2_2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g37b4c7e3378_2_2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Clr>
                <a:schemeClr val="dk1"/>
              </a:buClr>
              <a:buSzPts val="1200"/>
              <a:buFont typeface="Arial"/>
              <a:buNone/>
            </a:pPr>
            <a:r>
              <a:rPr lang="en"/>
              <a:t>How does water get into the plant? What form of water goes into the roots? Liquid.</a:t>
            </a:r>
            <a:endParaRPr/>
          </a:p>
          <a:p>
            <a:pPr indent="0" lvl="1" marL="457200" rtl="0" algn="l">
              <a:spcBef>
                <a:spcPts val="0"/>
              </a:spcBef>
              <a:spcAft>
                <a:spcPts val="0"/>
              </a:spcAft>
              <a:buClr>
                <a:schemeClr val="dk1"/>
              </a:buClr>
              <a:buSzPts val="1200"/>
              <a:buFont typeface="Arial"/>
              <a:buNone/>
            </a:pPr>
            <a:r>
              <a:rPr lang="en"/>
              <a:t>What causes the heat energy? The sun – it is the driver of water moving through the plant. </a:t>
            </a:r>
            <a:endParaRPr/>
          </a:p>
          <a:p>
            <a:pPr indent="0" lvl="1" marL="457200" rtl="0" algn="l">
              <a:spcBef>
                <a:spcPts val="0"/>
              </a:spcBef>
              <a:spcAft>
                <a:spcPts val="0"/>
              </a:spcAft>
              <a:buClr>
                <a:schemeClr val="dk1"/>
              </a:buClr>
              <a:buSzPts val="1200"/>
              <a:buFont typeface="Arial"/>
              <a:buNone/>
            </a:pPr>
            <a:r>
              <a:rPr lang="en"/>
              <a:t> And then how does it get out? Evaporates out through the leaves…</a:t>
            </a:r>
            <a:endParaRPr/>
          </a:p>
          <a:p>
            <a:pPr indent="0" lvl="1" marL="4572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
              <a:t>Do you think that water is potable? </a:t>
            </a:r>
            <a:endParaRPr/>
          </a:p>
          <a:p>
            <a:pPr indent="0" lvl="1" marL="4572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
              <a:t>Move to next slide after “Do you know what this process is called?”</a:t>
            </a:r>
            <a:endParaRPr/>
          </a:p>
          <a:p>
            <a:pPr indent="0" lvl="0" marL="0" rtl="0" algn="l">
              <a:spcBef>
                <a:spcPts val="0"/>
              </a:spcBef>
              <a:spcAft>
                <a:spcPts val="0"/>
              </a:spcAft>
              <a:buNone/>
            </a:pPr>
            <a:r>
              <a:t/>
            </a:r>
            <a:endParaRPr/>
          </a:p>
        </p:txBody>
      </p:sp>
      <p:sp>
        <p:nvSpPr>
          <p:cNvPr id="532" name="Google Shape;532;g37b4c7e3378_2_29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7b4c7e3378_2_3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g37b4c7e3378_2_3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What form is the water when it leaves the plant?  We don’t usually see it because it is a gas. But by collecting it in the bag, we can see the moisture back in the form of a liquid.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1200"/>
              <a:buFont typeface="Arial"/>
              <a:buNone/>
            </a:pPr>
            <a:r>
              <a:rPr lang="en"/>
              <a:t>Capillary action happens when the sun heats up the water molecules on the plant’s surface and changes it to a gas, it also pulls the next molecules up through the plant due to water sticking to itself and to other things (very important property of water). Water sticks to itself (cohesion) and other things (adhesion – clouds)</a:t>
            </a:r>
            <a:endParaRPr/>
          </a:p>
          <a:p>
            <a:pPr indent="0" lvl="0" marL="0" rtl="0" algn="l">
              <a:spcBef>
                <a:spcPts val="0"/>
              </a:spcBef>
              <a:spcAft>
                <a:spcPts val="0"/>
              </a:spcAft>
              <a:buNone/>
            </a:pPr>
            <a:r>
              <a:t/>
            </a:r>
            <a:endParaRPr/>
          </a:p>
        </p:txBody>
      </p:sp>
      <p:sp>
        <p:nvSpPr>
          <p:cNvPr id="542" name="Google Shape;542;g37b4c7e3378_2_30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7b4c7e3378_2_3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g37b4c7e3378_2_3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Clr>
                <a:schemeClr val="dk1"/>
              </a:buClr>
              <a:buSzPts val="1200"/>
              <a:buFont typeface="Arial"/>
              <a:buNone/>
            </a:pPr>
            <a:r>
              <a:rPr lang="en"/>
              <a:t>This is where you can do some fun math! And this is where you can tie in so many other topics too, like adaptations of plants, and really have the students explore and think about why different types of plants would release more water than others. Why we would want to plant certain plants that can survive in the desert (native and drought tolerant). </a:t>
            </a:r>
            <a:endParaRPr/>
          </a:p>
          <a:p>
            <a:pPr indent="0" lvl="1" marL="457200" rtl="0" algn="l">
              <a:spcBef>
                <a:spcPts val="0"/>
              </a:spcBef>
              <a:spcAft>
                <a:spcPts val="0"/>
              </a:spcAft>
              <a:buClr>
                <a:schemeClr val="dk1"/>
              </a:buClr>
              <a:buSzPts val="1200"/>
              <a:buFont typeface="Arial"/>
              <a:buNone/>
            </a:pPr>
            <a:r>
              <a:t/>
            </a:r>
            <a:endParaRPr/>
          </a:p>
          <a:p>
            <a:pPr indent="0" lvl="1" marL="457200" rtl="0" algn="l">
              <a:spcBef>
                <a:spcPts val="0"/>
              </a:spcBef>
              <a:spcAft>
                <a:spcPts val="0"/>
              </a:spcAft>
              <a:buClr>
                <a:schemeClr val="dk1"/>
              </a:buClr>
              <a:buSzPts val="1200"/>
              <a:buFont typeface="Arial"/>
              <a:buNone/>
            </a:pPr>
            <a:r>
              <a:rPr lang="en"/>
              <a:t>Transpiration is invisible, but a very important part of the water cycle. </a:t>
            </a:r>
            <a:endParaRPr/>
          </a:p>
          <a:p>
            <a:pPr indent="0" lvl="0" marL="0" rtl="0" algn="l">
              <a:spcBef>
                <a:spcPts val="0"/>
              </a:spcBef>
              <a:spcAft>
                <a:spcPts val="0"/>
              </a:spcAft>
              <a:buNone/>
            </a:pPr>
            <a:r>
              <a:t/>
            </a:r>
            <a:endParaRPr/>
          </a:p>
        </p:txBody>
      </p:sp>
      <p:sp>
        <p:nvSpPr>
          <p:cNvPr id="552" name="Google Shape;552;g37b4c7e3378_2_3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7b4c7e3378_2_3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g37b4c7e3378_2_3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 sz="1200">
                <a:solidFill>
                  <a:schemeClr val="dk1"/>
                </a:solidFill>
                <a:latin typeface="Arial"/>
                <a:ea typeface="Arial"/>
                <a:cs typeface="Arial"/>
                <a:sym typeface="Arial"/>
              </a:rPr>
              <a:t>Read slide first – </a:t>
            </a:r>
            <a:r>
              <a:rPr b="0" lang="en" sz="1200">
                <a:solidFill>
                  <a:schemeClr val="dk1"/>
                </a:solidFill>
                <a:latin typeface="Arial"/>
                <a:ea typeface="Arial"/>
                <a:cs typeface="Arial"/>
                <a:sym typeface="Arial"/>
              </a:rPr>
              <a:t>water goes from a liquid into a gas – water vapor. </a:t>
            </a:r>
            <a:r>
              <a:rPr b="1" lang="en" sz="1200">
                <a:solidFill>
                  <a:schemeClr val="dk1"/>
                </a:solidFill>
                <a:latin typeface="Arial"/>
                <a:ea typeface="Arial"/>
                <a:cs typeface="Arial"/>
                <a:sym typeface="Arial"/>
              </a:rPr>
              <a:t>then say what do we get when we combine these two processes?</a:t>
            </a:r>
            <a:endParaRPr/>
          </a:p>
          <a:p>
            <a:pPr indent="0" lvl="0" marL="0" marR="0" rtl="0" algn="l">
              <a:lnSpc>
                <a:spcPct val="100000"/>
              </a:lnSpc>
              <a:spcBef>
                <a:spcPts val="0"/>
              </a:spcBef>
              <a:spcAft>
                <a:spcPts val="0"/>
              </a:spcAft>
              <a:buClr>
                <a:schemeClr val="dk1"/>
              </a:buClr>
              <a:buSzPts val="1200"/>
              <a:buFont typeface="Arial"/>
              <a:buNone/>
            </a:pPr>
            <a:r>
              <a:t/>
            </a:r>
            <a:endParaRPr b="1"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lang="en" sz="1200">
                <a:solidFill>
                  <a:schemeClr val="dk1"/>
                </a:solidFill>
                <a:latin typeface="Arial"/>
                <a:ea typeface="Arial"/>
                <a:cs typeface="Arial"/>
                <a:sym typeface="Arial"/>
              </a:rPr>
              <a:t>Evapotranspiration – </a:t>
            </a:r>
            <a:r>
              <a:rPr b="0" lang="en" sz="1200">
                <a:solidFill>
                  <a:schemeClr val="dk1"/>
                </a:solidFill>
                <a:latin typeface="Arial"/>
                <a:ea typeface="Arial"/>
                <a:cs typeface="Arial"/>
                <a:sym typeface="Arial"/>
              </a:rPr>
              <a:t>combining evaporation and transpiration together, which means it is all the water that’s coming off the soil. Overall </a:t>
            </a:r>
            <a:r>
              <a:rPr b="0" i="0" lang="en">
                <a:solidFill>
                  <a:srgbClr val="BDC1C6"/>
                </a:solidFill>
                <a:latin typeface="Roboto"/>
                <a:ea typeface="Roboto"/>
                <a:cs typeface="Roboto"/>
                <a:sym typeface="Roboto"/>
              </a:rPr>
              <a:t>Evapotranspiration is an important process in the water cycle because it is responsible for a substantial amount of the atmosphere's water vapor. Without that input of water vapor, clouds couldn't form and precipitation wouldn’t fall.</a:t>
            </a:r>
            <a:endParaRPr b="0"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lang="en" sz="1200">
                <a:solidFill>
                  <a:schemeClr val="dk1"/>
                </a:solidFill>
                <a:latin typeface="Arial"/>
                <a:ea typeface="Arial"/>
                <a:cs typeface="Arial"/>
                <a:sym typeface="Arial"/>
              </a:rPr>
              <a:t>So we are going to look at some climate tables. </a:t>
            </a:r>
            <a:endParaRPr/>
          </a:p>
          <a:p>
            <a:pPr indent="0" lvl="0" marL="0" marR="0" rtl="0" algn="l">
              <a:lnSpc>
                <a:spcPct val="100000"/>
              </a:lnSpc>
              <a:spcBef>
                <a:spcPts val="0"/>
              </a:spcBef>
              <a:spcAft>
                <a:spcPts val="0"/>
              </a:spcAft>
              <a:buClr>
                <a:schemeClr val="dk1"/>
              </a:buClr>
              <a:buSzPts val="1200"/>
              <a:buFont typeface="Arial"/>
              <a:buNone/>
            </a:pPr>
            <a:r>
              <a:t/>
            </a:r>
            <a:endParaRPr b="0"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sz="12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lang="en" sz="1200">
                <a:solidFill>
                  <a:schemeClr val="dk1"/>
                </a:solidFill>
                <a:latin typeface="Arial"/>
                <a:ea typeface="Arial"/>
                <a:cs typeface="Arial"/>
                <a:sym typeface="Arial"/>
              </a:rPr>
              <a:t>More info if needed: They measure evapotranspiration in different ways, but one scientific instrument mainly used by farmers is called an </a:t>
            </a:r>
            <a:r>
              <a:rPr b="1" lang="en" sz="1200">
                <a:solidFill>
                  <a:schemeClr val="dk1"/>
                </a:solidFill>
                <a:latin typeface="Arial"/>
                <a:ea typeface="Arial"/>
                <a:cs typeface="Arial"/>
                <a:sym typeface="Arial"/>
              </a:rPr>
              <a:t>atmometer</a:t>
            </a:r>
            <a:r>
              <a:rPr b="0" lang="en" sz="1200">
                <a:solidFill>
                  <a:schemeClr val="dk1"/>
                </a:solidFill>
                <a:latin typeface="Arial"/>
                <a:ea typeface="Arial"/>
                <a:cs typeface="Arial"/>
                <a:sym typeface="Arial"/>
              </a:rPr>
              <a:t> and is usually used with alfalfa crops or grasses, to get the data for different areas. Another measuring device is called a lysimeter. </a:t>
            </a:r>
            <a:endParaRPr/>
          </a:p>
          <a:p>
            <a:pPr indent="0" lvl="0" marL="0" rtl="0" algn="l">
              <a:spcBef>
                <a:spcPts val="0"/>
              </a:spcBef>
              <a:spcAft>
                <a:spcPts val="0"/>
              </a:spcAft>
              <a:buNone/>
            </a:pPr>
            <a:r>
              <a:t/>
            </a:r>
            <a:endParaRPr/>
          </a:p>
        </p:txBody>
      </p:sp>
      <p:sp>
        <p:nvSpPr>
          <p:cNvPr id="561" name="Google Shape;561;g37b4c7e3378_2_3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7b4c7e3378_2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g37b4c7e3378_2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Have your students make sure to add evaporation/transpiration, precipitation, and percolation to their water cycle diagram and maybe even show how water might flow with arrows?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g3f74f0c8e5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0" name="Google Shape;580;g3f74f0c8e5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3f89b0d819a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3f89b0d819a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7b4c7e3378_2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g37b4c7e3378_2_2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1" lang="en" sz="1200"/>
              <a:t>This is a great way to get students to start to think about groundwater and how water is moving beneath our feet! </a:t>
            </a:r>
            <a:endParaRPr/>
          </a:p>
          <a:p>
            <a:pPr indent="0" lvl="0" marL="0" marR="0" rtl="0" algn="l">
              <a:lnSpc>
                <a:spcPct val="100000"/>
              </a:lnSpc>
              <a:spcBef>
                <a:spcPts val="0"/>
              </a:spcBef>
              <a:spcAft>
                <a:spcPts val="0"/>
              </a:spcAft>
              <a:buClr>
                <a:schemeClr val="dk1"/>
              </a:buClr>
              <a:buSzPts val="1200"/>
              <a:buFont typeface="Arial"/>
              <a:buNone/>
            </a:pPr>
            <a:r>
              <a:t/>
            </a:r>
            <a:endParaRPr b="1" sz="1200"/>
          </a:p>
          <a:p>
            <a:pPr indent="0" lvl="0" marL="0" marR="0" rtl="0" algn="l">
              <a:lnSpc>
                <a:spcPct val="100000"/>
              </a:lnSpc>
              <a:spcBef>
                <a:spcPts val="0"/>
              </a:spcBef>
              <a:spcAft>
                <a:spcPts val="0"/>
              </a:spcAft>
              <a:buClr>
                <a:schemeClr val="dk1"/>
              </a:buClr>
              <a:buSzPts val="1200"/>
              <a:buFont typeface="Arial"/>
              <a:buNone/>
            </a:pPr>
            <a:r>
              <a:rPr b="1" lang="en" sz="1200"/>
              <a:t>3 or four students are water molecules, everyone else are different sized earth materials. Water molecule students move through earth material students.</a:t>
            </a:r>
            <a:endParaRPr b="1" sz="1200"/>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
              <a:t>Water movement through gravel – hands outstretched</a:t>
            </a:r>
            <a:endParaRPr/>
          </a:p>
          <a:p>
            <a:pPr indent="-171450" lvl="0" marL="171450" rtl="0" algn="l">
              <a:spcBef>
                <a:spcPts val="0"/>
              </a:spcBef>
              <a:spcAft>
                <a:spcPts val="0"/>
              </a:spcAft>
              <a:buClr>
                <a:schemeClr val="dk1"/>
              </a:buClr>
              <a:buSzPts val="1200"/>
              <a:buFont typeface="Arial"/>
              <a:buChar char="•"/>
            </a:pPr>
            <a:r>
              <a:rPr lang="en"/>
              <a:t>Water movement through sand – elbows out w/ hands on hips</a:t>
            </a:r>
            <a:endParaRPr/>
          </a:p>
          <a:p>
            <a:pPr indent="-171450" lvl="0" marL="171450" rtl="0" algn="l">
              <a:spcBef>
                <a:spcPts val="0"/>
              </a:spcBef>
              <a:spcAft>
                <a:spcPts val="0"/>
              </a:spcAft>
              <a:buClr>
                <a:schemeClr val="dk1"/>
              </a:buClr>
              <a:buSzPts val="1200"/>
              <a:buFont typeface="Arial"/>
              <a:buChar char="•"/>
            </a:pPr>
            <a:r>
              <a:rPr lang="en"/>
              <a:t>Water movement through clay – arms pressed to side</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
              <a:t>Online model – choose compare permeabilities template but fun to play with all the options. </a:t>
            </a:r>
            <a:r>
              <a:rPr lang="en" u="sng">
                <a:solidFill>
                  <a:schemeClr val="hlink"/>
                </a:solidFill>
                <a:hlinkClick r:id="rId2"/>
              </a:rPr>
              <a:t>Groundwater Movement - High-Adventure Science Interactive</a:t>
            </a:r>
            <a:endParaRPr u="sng">
              <a:solidFill>
                <a:schemeClr val="hlink"/>
              </a:solidFill>
              <a:hlinkClick r:id="rId3"/>
            </a:endParaRPr>
          </a:p>
          <a:p>
            <a:pPr indent="0" lvl="0" marL="0" rtl="0" algn="l">
              <a:spcBef>
                <a:spcPts val="0"/>
              </a:spcBef>
              <a:spcAft>
                <a:spcPts val="0"/>
              </a:spcAft>
              <a:buNone/>
            </a:pPr>
            <a:r>
              <a:t/>
            </a:r>
            <a:endParaRPr/>
          </a:p>
        </p:txBody>
      </p:sp>
      <p:sp>
        <p:nvSpPr>
          <p:cNvPr id="603" name="Google Shape;603;g37b4c7e3378_2_2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7b4c7e3378_2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6" name="Google Shape;616;g37b4c7e3378_2_2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
              <a:t>You can also set it up as a classroom observation, if not all students are able to do it, or it can also be done in pairs or table groups (depends on your resources).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rPr lang="en"/>
              <a:t>Demonstrate earth material tubes or something like it!</a:t>
            </a:r>
            <a:endParaRPr/>
          </a:p>
          <a:p>
            <a:pPr indent="0" lvl="0" marL="0" rtl="0" algn="l">
              <a:spcBef>
                <a:spcPts val="0"/>
              </a:spcBef>
              <a:spcAft>
                <a:spcPts val="0"/>
              </a:spcAft>
              <a:buNone/>
            </a:pPr>
            <a:r>
              <a:t/>
            </a:r>
            <a:endParaRPr/>
          </a:p>
        </p:txBody>
      </p:sp>
      <p:sp>
        <p:nvSpPr>
          <p:cNvPr id="617" name="Google Shape;617;g37b4c7e3378_2_27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7b4c7e3378_2_2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g37b4c7e3378_2_2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Students will get to do this experiment at the Water Festival, so it is ok not to watch this video ahead of time. If you do, make predictions before you start this part of the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https://youtu.be/_KEjB-u4dQo?si=4nkWYz2L0aCx6Htx</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26" name="Google Shape;626;g37b4c7e3378_2_28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7b4c7e3378_2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 name="Google Shape;633;g37b4c7e3378_2_2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Have teachers put answers in chat or unmute and share!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 water is moving through the </a:t>
            </a:r>
            <a:r>
              <a:rPr b="1" lang="en"/>
              <a:t>pores or spaces </a:t>
            </a:r>
            <a:r>
              <a:rPr lang="en"/>
              <a:t>between the materials, not the actual materials themselves. </a:t>
            </a:r>
            <a:endParaRPr/>
          </a:p>
          <a:p>
            <a:pPr indent="-171450" lvl="0" marL="171450" rtl="0" algn="l">
              <a:spcBef>
                <a:spcPts val="0"/>
              </a:spcBef>
              <a:spcAft>
                <a:spcPts val="0"/>
              </a:spcAft>
              <a:buClr>
                <a:schemeClr val="dk1"/>
              </a:buClr>
              <a:buSzPts val="1200"/>
              <a:buFont typeface="Arial"/>
              <a:buChar char="-"/>
            </a:pPr>
            <a:r>
              <a:rPr lang="en"/>
              <a:t>Even though when we observed the sand getting wet, it looked like it was soaking up the water, but do rocks soak up water? No! What is sand – just tiny rocks. So the water is moving through the spaces and pores, and if the spaces between the materials are smaller, than the water moves slower. </a:t>
            </a:r>
            <a:endParaRPr/>
          </a:p>
          <a:p>
            <a:pPr indent="-171450" lvl="0" marL="171450" rtl="0" algn="l">
              <a:spcBef>
                <a:spcPts val="0"/>
              </a:spcBef>
              <a:spcAft>
                <a:spcPts val="0"/>
              </a:spcAft>
              <a:buClr>
                <a:schemeClr val="dk1"/>
              </a:buClr>
              <a:buSzPts val="1200"/>
              <a:buFont typeface="Arial"/>
              <a:buChar char="-"/>
            </a:pPr>
            <a:r>
              <a:rPr lang="en"/>
              <a:t>- Why did the water move down in the first place? </a:t>
            </a:r>
            <a:r>
              <a:rPr b="1" lang="en"/>
              <a:t>GRAVITY</a:t>
            </a:r>
            <a:endParaRPr/>
          </a:p>
          <a:p>
            <a:pPr indent="0" lvl="0" marL="0" rtl="0" algn="l">
              <a:spcBef>
                <a:spcPts val="0"/>
              </a:spcBef>
              <a:spcAft>
                <a:spcPts val="0"/>
              </a:spcAft>
              <a:buClr>
                <a:schemeClr val="dk1"/>
              </a:buClr>
              <a:buSzPts val="1200"/>
              <a:buFont typeface="Arial"/>
              <a:buNone/>
            </a:pPr>
            <a:r>
              <a:rPr lang="en"/>
              <a:t>Permeable – water can freely move between and through the spaces/pores of a material</a:t>
            </a:r>
            <a:endParaRPr/>
          </a:p>
          <a:p>
            <a:pPr indent="0" lvl="0" marL="0" rtl="0" algn="l">
              <a:spcBef>
                <a:spcPts val="0"/>
              </a:spcBef>
              <a:spcAft>
                <a:spcPts val="0"/>
              </a:spcAft>
              <a:buClr>
                <a:schemeClr val="dk1"/>
              </a:buClr>
              <a:buSzPts val="1200"/>
              <a:buFont typeface="Arial"/>
              <a:buNone/>
            </a:pPr>
            <a:r>
              <a:rPr lang="en"/>
              <a:t>GROUNDWATER – it is the largest source of fresh water on Earth – it’s kind of a big deal. We will learn more about it at the festival and in later lessons. </a:t>
            </a:r>
            <a:endParaRPr/>
          </a:p>
        </p:txBody>
      </p:sp>
      <p:sp>
        <p:nvSpPr>
          <p:cNvPr id="634" name="Google Shape;634;g37b4c7e3378_2_2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51" name="Shape 51"/>
        <p:cNvGrpSpPr/>
        <p:nvPr/>
      </p:nvGrpSpPr>
      <p:grpSpPr>
        <a:xfrm>
          <a:off x="0" y="0"/>
          <a:ext cx="0" cy="0"/>
          <a:chOff x="0" y="0"/>
          <a:chExt cx="0" cy="0"/>
        </a:xfrm>
      </p:grpSpPr>
      <p:pic>
        <p:nvPicPr>
          <p:cNvPr id="52" name="Google Shape;52;p1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53" name="Google Shape;53;p1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900" u="none" cap="none" strike="noStrike">
              <a:solidFill>
                <a:schemeClr val="lt1"/>
              </a:solidFill>
              <a:latin typeface="Calibri"/>
              <a:ea typeface="Calibri"/>
              <a:cs typeface="Calibri"/>
              <a:sym typeface="Calibri"/>
            </a:endParaRPr>
          </a:p>
        </p:txBody>
      </p:sp>
      <p:sp>
        <p:nvSpPr>
          <p:cNvPr id="54" name="Google Shape;54;p1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55" name="Shape 55"/>
        <p:cNvGrpSpPr/>
        <p:nvPr/>
      </p:nvGrpSpPr>
      <p:grpSpPr>
        <a:xfrm>
          <a:off x="0" y="0"/>
          <a:ext cx="0" cy="0"/>
          <a:chOff x="0" y="0"/>
          <a:chExt cx="0" cy="0"/>
        </a:xfrm>
      </p:grpSpPr>
      <p:pic>
        <p:nvPicPr>
          <p:cNvPr id="56" name="Google Shape;56;p1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57" name="Google Shape;57;p1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58" name="Google Shape;58;p1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59" name="Google Shape;59;p15"/>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0" name="Shape 60"/>
        <p:cNvGrpSpPr/>
        <p:nvPr/>
      </p:nvGrpSpPr>
      <p:grpSpPr>
        <a:xfrm>
          <a:off x="0" y="0"/>
          <a:ext cx="0" cy="0"/>
          <a:chOff x="0" y="0"/>
          <a:chExt cx="0" cy="0"/>
        </a:xfrm>
      </p:grpSpPr>
      <p:pic>
        <p:nvPicPr>
          <p:cNvPr id="61" name="Google Shape;61;p16"/>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62" name="Google Shape;62;p16"/>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63" name="Google Shape;63;p16"/>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64" name="Google Shape;64;p16"/>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65" name="Google Shape;65;p16"/>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66" name="Google Shape;66;p16"/>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2 2">
  <p:cSld name="Section Header 1 2 2">
    <p:bg>
      <p:bgPr>
        <a:solidFill>
          <a:srgbClr val="AB0520"/>
        </a:solidFill>
      </p:bgPr>
    </p:bg>
    <p:spTree>
      <p:nvGrpSpPr>
        <p:cNvPr id="67" name="Shape 67"/>
        <p:cNvGrpSpPr/>
        <p:nvPr/>
      </p:nvGrpSpPr>
      <p:grpSpPr>
        <a:xfrm>
          <a:off x="0" y="0"/>
          <a:ext cx="0" cy="0"/>
          <a:chOff x="0" y="0"/>
          <a:chExt cx="0" cy="0"/>
        </a:xfrm>
      </p:grpSpPr>
      <p:sp>
        <p:nvSpPr>
          <p:cNvPr id="68" name="Google Shape;68;p17"/>
          <p:cNvSpPr/>
          <p:nvPr/>
        </p:nvSpPr>
        <p:spPr>
          <a:xfrm>
            <a:off x="3648075" y="-9525"/>
            <a:ext cx="5496000" cy="5173500"/>
          </a:xfrm>
          <a:prstGeom prst="rect">
            <a:avLst/>
          </a:prstGeom>
          <a:solidFill>
            <a:srgbClr val="00275B"/>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69" name="Google Shape;69;p17"/>
          <p:cNvSpPr/>
          <p:nvPr/>
        </p:nvSpPr>
        <p:spPr>
          <a:xfrm>
            <a:off x="0" y="4804350"/>
            <a:ext cx="59532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70" name="Google Shape;70;p17"/>
          <p:cNvSpPr/>
          <p:nvPr/>
        </p:nvSpPr>
        <p:spPr>
          <a:xfrm>
            <a:off x="6997373" y="4804350"/>
            <a:ext cx="21465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71" name="Google Shape;71;p17"/>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buClr>
                <a:schemeClr val="dk1"/>
              </a:buClr>
              <a:buSzPts val="1400"/>
              <a:buFont typeface="Calibri"/>
              <a:buNone/>
              <a:defRPr sz="1400">
                <a:solidFill>
                  <a:schemeClr val="dk1"/>
                </a:solidFill>
                <a:latin typeface="Calibri"/>
                <a:ea typeface="Calibri"/>
                <a:cs typeface="Calibri"/>
                <a:sym typeface="Calibri"/>
              </a:defRPr>
            </a:lvl1pPr>
            <a:lvl2pPr indent="0" lvl="1" marL="0" marR="0" rtl="0" algn="r">
              <a:buClr>
                <a:schemeClr val="dk1"/>
              </a:buClr>
              <a:buSzPts val="1400"/>
              <a:buFont typeface="Calibri"/>
              <a:buNone/>
              <a:defRPr sz="1400">
                <a:solidFill>
                  <a:schemeClr val="dk1"/>
                </a:solidFill>
                <a:latin typeface="Calibri"/>
                <a:ea typeface="Calibri"/>
                <a:cs typeface="Calibri"/>
                <a:sym typeface="Calibri"/>
              </a:defRPr>
            </a:lvl2pPr>
            <a:lvl3pPr indent="0" lvl="2" marL="0" marR="0" rtl="0" algn="r">
              <a:buClr>
                <a:schemeClr val="dk1"/>
              </a:buClr>
              <a:buSzPts val="1400"/>
              <a:buFont typeface="Calibri"/>
              <a:buNone/>
              <a:defRPr sz="1400">
                <a:solidFill>
                  <a:schemeClr val="dk1"/>
                </a:solidFill>
                <a:latin typeface="Calibri"/>
                <a:ea typeface="Calibri"/>
                <a:cs typeface="Calibri"/>
                <a:sym typeface="Calibri"/>
              </a:defRPr>
            </a:lvl3pPr>
            <a:lvl4pPr indent="0" lvl="3" marL="0" marR="0" rtl="0" algn="r">
              <a:buClr>
                <a:schemeClr val="dk1"/>
              </a:buClr>
              <a:buSzPts val="1400"/>
              <a:buFont typeface="Calibri"/>
              <a:buNone/>
              <a:defRPr sz="1400">
                <a:solidFill>
                  <a:schemeClr val="dk1"/>
                </a:solidFill>
                <a:latin typeface="Calibri"/>
                <a:ea typeface="Calibri"/>
                <a:cs typeface="Calibri"/>
                <a:sym typeface="Calibri"/>
              </a:defRPr>
            </a:lvl4pPr>
            <a:lvl5pPr indent="0" lvl="4" marL="0" marR="0" rtl="0" algn="r">
              <a:buClr>
                <a:schemeClr val="dk1"/>
              </a:buClr>
              <a:buSzPts val="1400"/>
              <a:buFont typeface="Calibri"/>
              <a:buNone/>
              <a:defRPr sz="1400">
                <a:solidFill>
                  <a:schemeClr val="dk1"/>
                </a:solidFill>
                <a:latin typeface="Calibri"/>
                <a:ea typeface="Calibri"/>
                <a:cs typeface="Calibri"/>
                <a:sym typeface="Calibri"/>
              </a:defRPr>
            </a:lvl5pPr>
            <a:lvl6pPr indent="0" lvl="5" marL="0" marR="0" rtl="0" algn="r">
              <a:buClr>
                <a:schemeClr val="dk1"/>
              </a:buClr>
              <a:buSzPts val="1400"/>
              <a:buFont typeface="Calibri"/>
              <a:buNone/>
              <a:defRPr sz="1400">
                <a:solidFill>
                  <a:schemeClr val="dk1"/>
                </a:solidFill>
                <a:latin typeface="Calibri"/>
                <a:ea typeface="Calibri"/>
                <a:cs typeface="Calibri"/>
                <a:sym typeface="Calibri"/>
              </a:defRPr>
            </a:lvl6pPr>
            <a:lvl7pPr indent="0" lvl="6" marL="0" marR="0" rtl="0" algn="r">
              <a:buClr>
                <a:schemeClr val="dk1"/>
              </a:buClr>
              <a:buSzPts val="1400"/>
              <a:buFont typeface="Calibri"/>
              <a:buNone/>
              <a:defRPr sz="1400">
                <a:solidFill>
                  <a:schemeClr val="dk1"/>
                </a:solidFill>
                <a:latin typeface="Calibri"/>
                <a:ea typeface="Calibri"/>
                <a:cs typeface="Calibri"/>
                <a:sym typeface="Calibri"/>
              </a:defRPr>
            </a:lvl7pPr>
            <a:lvl8pPr indent="0" lvl="7" marL="0" marR="0" rtl="0" algn="r">
              <a:buClr>
                <a:schemeClr val="dk1"/>
              </a:buClr>
              <a:buSzPts val="1400"/>
              <a:buFont typeface="Calibri"/>
              <a:buNone/>
              <a:defRPr sz="1400">
                <a:solidFill>
                  <a:schemeClr val="dk1"/>
                </a:solidFill>
                <a:latin typeface="Calibri"/>
                <a:ea typeface="Calibri"/>
                <a:cs typeface="Calibri"/>
                <a:sym typeface="Calibri"/>
              </a:defRPr>
            </a:lvl8pPr>
            <a:lvl9pPr indent="0" lvl="8" marL="0" marR="0" rtl="0" algn="r">
              <a:buClr>
                <a:schemeClr val="dk1"/>
              </a:buClr>
              <a:buSzPts val="1400"/>
              <a:buFont typeface="Calibri"/>
              <a:buNone/>
              <a:defRPr sz="1400">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id="72" name="Google Shape;72;p17"/>
          <p:cNvPicPr preferRelativeResize="0"/>
          <p:nvPr/>
        </p:nvPicPr>
        <p:blipFill rotWithShape="1">
          <a:blip r:embed="rId2">
            <a:alphaModFix/>
          </a:blip>
          <a:srcRect b="0" l="0" r="0" t="0"/>
          <a:stretch/>
        </p:blipFill>
        <p:spPr>
          <a:xfrm>
            <a:off x="6208445" y="4444584"/>
            <a:ext cx="533682" cy="5005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73" name="Shape 73"/>
        <p:cNvGrpSpPr/>
        <p:nvPr/>
      </p:nvGrpSpPr>
      <p:grpSpPr>
        <a:xfrm>
          <a:off x="0" y="0"/>
          <a:ext cx="0" cy="0"/>
          <a:chOff x="0" y="0"/>
          <a:chExt cx="0" cy="0"/>
        </a:xfrm>
      </p:grpSpPr>
      <p:sp>
        <p:nvSpPr>
          <p:cNvPr id="74" name="Google Shape;74;p18"/>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75" name="Google Shape;75;p18"/>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76" name="Google Shape;76;p18"/>
          <p:cNvGrpSpPr/>
          <p:nvPr/>
        </p:nvGrpSpPr>
        <p:grpSpPr>
          <a:xfrm rot="10800000">
            <a:off x="436703" y="4411586"/>
            <a:ext cx="1527308" cy="36909"/>
            <a:chOff x="9759603" y="5883440"/>
            <a:chExt cx="3054617" cy="73818"/>
          </a:xfrm>
        </p:grpSpPr>
        <p:pic>
          <p:nvPicPr>
            <p:cNvPr id="77" name="Google Shape;77;p18"/>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78" name="Google Shape;78;p18"/>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79" name="Google Shape;79;p18"/>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80" name="Google Shape;80;p18"/>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81" name="Google Shape;81;p18"/>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82" name="Google Shape;82;p18"/>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83" name="Google Shape;83;p18"/>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84" name="Google Shape;84;p18"/>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85" name="Google Shape;85;p18"/>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86" name="Google Shape;86;p18"/>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87" name="Google Shape;87;p18"/>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88" name="Google Shape;88;p18"/>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89" name="Google Shape;89;p18"/>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90" name="Google Shape;90;p18"/>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91" name="Google Shape;91;p18"/>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92" name="Google Shape;92;p18"/>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93" name="Google Shape;93;p18"/>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94" name="Google Shape;94;p18"/>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95" name="Google Shape;95;p18"/>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96" name="Google Shape;96;p18"/>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97" name="Google Shape;97;p18"/>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98" name="Google Shape;98;p18"/>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
        <p:nvSpPr>
          <p:cNvPr id="99" name="Google Shape;99;p18"/>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00" name="Google Shape;100;p18"/>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101" name="Google Shape;101;p18"/>
          <p:cNvGrpSpPr/>
          <p:nvPr/>
        </p:nvGrpSpPr>
        <p:grpSpPr>
          <a:xfrm rot="10800000">
            <a:off x="436703" y="4411586"/>
            <a:ext cx="1527308" cy="36909"/>
            <a:chOff x="9759603" y="5883440"/>
            <a:chExt cx="3054617" cy="73818"/>
          </a:xfrm>
        </p:grpSpPr>
        <p:pic>
          <p:nvPicPr>
            <p:cNvPr id="102" name="Google Shape;102;p18"/>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103" name="Google Shape;103;p18"/>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104" name="Google Shape;104;p18"/>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105" name="Google Shape;105;p18"/>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106" name="Google Shape;106;p18"/>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107" name="Google Shape;107;p18"/>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108" name="Google Shape;108;p18"/>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109" name="Google Shape;109;p18"/>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110" name="Google Shape;110;p18"/>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111" name="Google Shape;111;p18"/>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112" name="Google Shape;112;p18"/>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113" name="Google Shape;113;p18"/>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114" name="Google Shape;114;p18"/>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115" name="Google Shape;115;p18"/>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116" name="Google Shape;116;p18"/>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117" name="Google Shape;117;p18"/>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118" name="Google Shape;118;p18"/>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119" name="Google Shape;119;p18"/>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120" name="Google Shape;120;p18"/>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121" name="Google Shape;121;p18"/>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122" name="Google Shape;122;p18"/>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123" name="Google Shape;123;p18"/>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124" name="Shape 124"/>
        <p:cNvGrpSpPr/>
        <p:nvPr/>
      </p:nvGrpSpPr>
      <p:grpSpPr>
        <a:xfrm>
          <a:off x="0" y="0"/>
          <a:ext cx="0" cy="0"/>
          <a:chOff x="0" y="0"/>
          <a:chExt cx="0" cy="0"/>
        </a:xfrm>
      </p:grpSpPr>
      <p:pic>
        <p:nvPicPr>
          <p:cNvPr id="125" name="Google Shape;125;p1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26" name="Google Shape;126;p19"/>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27" name="Google Shape;127;p19"/>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28" name="Google Shape;128;p19"/>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29" name="Google Shape;129;p1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30" name="Google Shape;130;p19"/>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31" name="Google Shape;131;p19"/>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32" name="Google Shape;132;p19"/>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33" name="Shape 133"/>
        <p:cNvGrpSpPr/>
        <p:nvPr/>
      </p:nvGrpSpPr>
      <p:grpSpPr>
        <a:xfrm>
          <a:off x="0" y="0"/>
          <a:ext cx="0" cy="0"/>
          <a:chOff x="0" y="0"/>
          <a:chExt cx="0" cy="0"/>
        </a:xfrm>
      </p:grpSpPr>
      <p:sp>
        <p:nvSpPr>
          <p:cNvPr id="134" name="Google Shape;134;p20"/>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35" name="Google Shape;135;p20"/>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36" name="Google Shape;136;p20"/>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37" name="Google Shape;137;p20"/>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38" name="Google Shape;138;p20"/>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39" name="Google Shape;139;p20"/>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40" name="Google Shape;140;p20"/>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41" name="Google Shape;141;p20"/>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42" name="Google Shape;142;p20"/>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3" name="Google Shape;143;p20"/>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44" name="Shape 144"/>
        <p:cNvGrpSpPr/>
        <p:nvPr/>
      </p:nvGrpSpPr>
      <p:grpSpPr>
        <a:xfrm>
          <a:off x="0" y="0"/>
          <a:ext cx="0" cy="0"/>
          <a:chOff x="0" y="0"/>
          <a:chExt cx="0" cy="0"/>
        </a:xfrm>
      </p:grpSpPr>
      <p:sp>
        <p:nvSpPr>
          <p:cNvPr id="145" name="Google Shape;145;p21"/>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46" name="Google Shape;146;p2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47" name="Google Shape;147;p21"/>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48" name="Google Shape;148;p2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49" name="Google Shape;149;p21"/>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150" name="Google Shape;150;p2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51" name="Google Shape;151;p21"/>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52" name="Google Shape;152;p2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53" name="Shape 153"/>
        <p:cNvGrpSpPr/>
        <p:nvPr/>
      </p:nvGrpSpPr>
      <p:grpSpPr>
        <a:xfrm>
          <a:off x="0" y="0"/>
          <a:ext cx="0" cy="0"/>
          <a:chOff x="0" y="0"/>
          <a:chExt cx="0" cy="0"/>
        </a:xfrm>
      </p:grpSpPr>
      <p:sp>
        <p:nvSpPr>
          <p:cNvPr id="154" name="Google Shape;154;p22"/>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55" name="Google Shape;155;p22"/>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56" name="Google Shape;156;p2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57" name="Google Shape;157;p22"/>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58" name="Google Shape;158;p22"/>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59" name="Google Shape;159;p22"/>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0" name="Google Shape;160;p22"/>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61" name="Google Shape;161;p2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62" name="Google Shape;162;p22"/>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3" name="Google Shape;163;p22"/>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164" name="Shape 164"/>
        <p:cNvGrpSpPr/>
        <p:nvPr/>
      </p:nvGrpSpPr>
      <p:grpSpPr>
        <a:xfrm>
          <a:off x="0" y="0"/>
          <a:ext cx="0" cy="0"/>
          <a:chOff x="0" y="0"/>
          <a:chExt cx="0" cy="0"/>
        </a:xfrm>
      </p:grpSpPr>
      <p:sp>
        <p:nvSpPr>
          <p:cNvPr id="165" name="Google Shape;165;p23"/>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66" name="Google Shape;166;p23"/>
          <p:cNvSpPr/>
          <p:nvPr/>
        </p:nvSpPr>
        <p:spPr>
          <a:xfrm>
            <a:off x="4421037" y="3059142"/>
            <a:ext cx="3081337" cy="1682018"/>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67" name="Google Shape;167;p23"/>
          <p:cNvSpPr/>
          <p:nvPr/>
        </p:nvSpPr>
        <p:spPr>
          <a:xfrm>
            <a:off x="4421037" y="630471"/>
            <a:ext cx="3081337" cy="205627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68" name="Google Shape;168;p23"/>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69" name="Google Shape;169;p23"/>
          <p:cNvSpPr/>
          <p:nvPr/>
        </p:nvSpPr>
        <p:spPr>
          <a:xfrm>
            <a:off x="7760144" y="630470"/>
            <a:ext cx="22859" cy="4114800"/>
          </a:xfrm>
          <a:custGeom>
            <a:rect b="b" l="l" r="r" t="t"/>
            <a:pathLst>
              <a:path extrusionOk="0" h="8229600" w="28575">
                <a:moveTo>
                  <a:pt x="0" y="0"/>
                </a:moveTo>
                <a:lnTo>
                  <a:pt x="28574" y="0"/>
                </a:lnTo>
                <a:lnTo>
                  <a:pt x="28574" y="8229599"/>
                </a:lnTo>
                <a:lnTo>
                  <a:pt x="0" y="8229599"/>
                </a:lnTo>
                <a:lnTo>
                  <a:pt x="0" y="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0" name="Google Shape;170;p23"/>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1" name="Google Shape;171;p23"/>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172" name="Shape 172"/>
        <p:cNvGrpSpPr/>
        <p:nvPr/>
      </p:nvGrpSpPr>
      <p:grpSpPr>
        <a:xfrm>
          <a:off x="0" y="0"/>
          <a:ext cx="0" cy="0"/>
          <a:chOff x="0" y="0"/>
          <a:chExt cx="0" cy="0"/>
        </a:xfrm>
      </p:grpSpPr>
      <p:pic>
        <p:nvPicPr>
          <p:cNvPr id="173" name="Google Shape;173;p2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74" name="Google Shape;174;p2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5" name="Google Shape;175;p24"/>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6" name="Google Shape;176;p2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77" name="Google Shape;177;p2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78" name="Google Shape;178;p2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79" name="Google Shape;179;p24"/>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0" name="Google Shape;180;p24"/>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bg>
      <p:bgPr>
        <a:solidFill>
          <a:schemeClr val="lt1"/>
        </a:solidFill>
      </p:bgPr>
    </p:bg>
    <p:spTree>
      <p:nvGrpSpPr>
        <p:cNvPr id="181" name="Shape 181"/>
        <p:cNvGrpSpPr/>
        <p:nvPr/>
      </p:nvGrpSpPr>
      <p:grpSpPr>
        <a:xfrm>
          <a:off x="0" y="0"/>
          <a:ext cx="0" cy="0"/>
          <a:chOff x="0" y="0"/>
          <a:chExt cx="0" cy="0"/>
        </a:xfrm>
      </p:grpSpPr>
      <p:sp>
        <p:nvSpPr>
          <p:cNvPr id="182" name="Google Shape;182;p25"/>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3" name="Google Shape;183;p25"/>
          <p:cNvSpPr/>
          <p:nvPr/>
        </p:nvSpPr>
        <p:spPr>
          <a:xfrm flipH="1" rot="5400000">
            <a:off x="4570097" y="-2383456"/>
            <a:ext cx="22859" cy="91440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4" name="Google Shape;184;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85" name="Google Shape;185;p2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86" name="Google Shape;186;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187" name="Google Shape;187;p25"/>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8" name="Google Shape;188;p25"/>
          <p:cNvSpPr/>
          <p:nvPr/>
        </p:nvSpPr>
        <p:spPr>
          <a:xfrm flipH="1" rot="5400000">
            <a:off x="4570097" y="-2383456"/>
            <a:ext cx="22859" cy="91440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89" name="Google Shape;189;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190" name="Google Shape;190;p2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191" name="Google Shape;191;p25"/>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92" name="Shape 192"/>
        <p:cNvGrpSpPr/>
        <p:nvPr/>
      </p:nvGrpSpPr>
      <p:grpSpPr>
        <a:xfrm>
          <a:off x="0" y="0"/>
          <a:ext cx="0" cy="0"/>
          <a:chOff x="0" y="0"/>
          <a:chExt cx="0" cy="0"/>
        </a:xfrm>
      </p:grpSpPr>
      <p:sp>
        <p:nvSpPr>
          <p:cNvPr id="193" name="Google Shape;193;p26"/>
          <p:cNvSpPr/>
          <p:nvPr/>
        </p:nvSpPr>
        <p:spPr>
          <a:xfrm>
            <a:off x="-2241" y="0"/>
            <a:ext cx="9144000" cy="4024758"/>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194" name="Google Shape;194;p26"/>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195" name="Google Shape;195;p26"/>
          <p:cNvGrpSpPr/>
          <p:nvPr/>
        </p:nvGrpSpPr>
        <p:grpSpPr>
          <a:xfrm rot="10800000">
            <a:off x="436703" y="4411586"/>
            <a:ext cx="1527308" cy="36909"/>
            <a:chOff x="9759603" y="5883440"/>
            <a:chExt cx="3054617" cy="73818"/>
          </a:xfrm>
        </p:grpSpPr>
        <p:pic>
          <p:nvPicPr>
            <p:cNvPr id="196" name="Google Shape;196;p26"/>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197" name="Google Shape;197;p26"/>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198" name="Google Shape;198;p26"/>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199" name="Google Shape;199;p26"/>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200" name="Google Shape;200;p26"/>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201" name="Google Shape;201;p26"/>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202" name="Google Shape;202;p26"/>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203" name="Google Shape;203;p26"/>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204" name="Google Shape;204;p26"/>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205" name="Google Shape;205;p26"/>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206" name="Google Shape;206;p26"/>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207" name="Google Shape;207;p26"/>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208" name="Google Shape;208;p26"/>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209" name="Google Shape;209;p26"/>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210" name="Google Shape;210;p26"/>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211" name="Google Shape;211;p26"/>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212" name="Google Shape;212;p26"/>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213" name="Google Shape;213;p26"/>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214" name="Google Shape;214;p26"/>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215" name="Google Shape;215;p26"/>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216" name="Google Shape;216;p26"/>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217" name="Google Shape;217;p26"/>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218" name="Shape 218"/>
        <p:cNvGrpSpPr/>
        <p:nvPr/>
      </p:nvGrpSpPr>
      <p:grpSpPr>
        <a:xfrm>
          <a:off x="0" y="0"/>
          <a:ext cx="0" cy="0"/>
          <a:chOff x="0" y="0"/>
          <a:chExt cx="0" cy="0"/>
        </a:xfrm>
      </p:grpSpPr>
      <p:sp>
        <p:nvSpPr>
          <p:cNvPr id="219" name="Google Shape;219;p27"/>
          <p:cNvSpPr/>
          <p:nvPr/>
        </p:nvSpPr>
        <p:spPr>
          <a:xfrm>
            <a:off x="1358939" y="513232"/>
            <a:ext cx="3793541" cy="4098407"/>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20" name="Google Shape;220;p27"/>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21" name="Google Shape;221;p27"/>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22" name="Google Shape;222;p27"/>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23" name="Google Shape;223;p27"/>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224" name="Shape 224"/>
        <p:cNvGrpSpPr/>
        <p:nvPr/>
      </p:nvGrpSpPr>
      <p:grpSpPr>
        <a:xfrm>
          <a:off x="0" y="0"/>
          <a:ext cx="0" cy="0"/>
          <a:chOff x="0" y="0"/>
          <a:chExt cx="0" cy="0"/>
        </a:xfrm>
      </p:grpSpPr>
      <p:sp>
        <p:nvSpPr>
          <p:cNvPr id="225" name="Google Shape;225;p28"/>
          <p:cNvSpPr/>
          <p:nvPr/>
        </p:nvSpPr>
        <p:spPr>
          <a:xfrm>
            <a:off x="4572001" y="0"/>
            <a:ext cx="4571999"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226" name="Google Shape;226;p2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27" name="Google Shape;227;p28"/>
          <p:cNvSpPr/>
          <p:nvPr/>
        </p:nvSpPr>
        <p:spPr>
          <a:xfrm rot="5400000">
            <a:off x="3430262" y="2447925"/>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28" name="Google Shape;228;p2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229" name="Shape 229"/>
        <p:cNvGrpSpPr/>
        <p:nvPr/>
      </p:nvGrpSpPr>
      <p:grpSpPr>
        <a:xfrm>
          <a:off x="0" y="0"/>
          <a:ext cx="0" cy="0"/>
          <a:chOff x="0" y="0"/>
          <a:chExt cx="0" cy="0"/>
        </a:xfrm>
      </p:grpSpPr>
      <p:sp>
        <p:nvSpPr>
          <p:cNvPr id="230" name="Google Shape;230;p29"/>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1" name="Google Shape;231;p29"/>
          <p:cNvSpPr/>
          <p:nvPr/>
        </p:nvSpPr>
        <p:spPr>
          <a:xfrm>
            <a:off x="514351" y="514351"/>
            <a:ext cx="2276474" cy="4114799"/>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232" name="Google Shape;232;p2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33" name="Google Shape;233;p29"/>
          <p:cNvSpPr/>
          <p:nvPr/>
        </p:nvSpPr>
        <p:spPr>
          <a:xfrm>
            <a:off x="3507652"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34" name="Google Shape;234;p29"/>
          <p:cNvSpPr/>
          <p:nvPr/>
        </p:nvSpPr>
        <p:spPr>
          <a:xfrm>
            <a:off x="3430262" y="4917799"/>
            <a:ext cx="2307398" cy="24765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and Content">
  <p:cSld name="3_Title and Content">
    <p:spTree>
      <p:nvGrpSpPr>
        <p:cNvPr id="236" name="Shape 236"/>
        <p:cNvGrpSpPr/>
        <p:nvPr/>
      </p:nvGrpSpPr>
      <p:grpSpPr>
        <a:xfrm>
          <a:off x="0" y="0"/>
          <a:ext cx="0" cy="0"/>
          <a:chOff x="0" y="0"/>
          <a:chExt cx="0" cy="0"/>
        </a:xfrm>
      </p:grpSpPr>
      <p:pic>
        <p:nvPicPr>
          <p:cNvPr id="237" name="Google Shape;237;p3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38" name="Google Shape;238;p31"/>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900" u="none" cap="none" strike="noStrike">
              <a:solidFill>
                <a:schemeClr val="lt1"/>
              </a:solidFill>
              <a:latin typeface="Calibri"/>
              <a:ea typeface="Calibri"/>
              <a:cs typeface="Calibri"/>
              <a:sym typeface="Calibri"/>
            </a:endParaRPr>
          </a:p>
        </p:txBody>
      </p:sp>
      <p:sp>
        <p:nvSpPr>
          <p:cNvPr id="239" name="Google Shape;239;p3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240" name="Shape 240"/>
        <p:cNvGrpSpPr/>
        <p:nvPr/>
      </p:nvGrpSpPr>
      <p:grpSpPr>
        <a:xfrm>
          <a:off x="0" y="0"/>
          <a:ext cx="0" cy="0"/>
          <a:chOff x="0" y="0"/>
          <a:chExt cx="0" cy="0"/>
        </a:xfrm>
      </p:grpSpPr>
      <p:pic>
        <p:nvPicPr>
          <p:cNvPr id="241" name="Google Shape;241;p3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42" name="Google Shape;242;p3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43" name="Google Shape;243;p32"/>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44" name="Google Shape;244;p32"/>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45" name="Shape 245"/>
        <p:cNvGrpSpPr/>
        <p:nvPr/>
      </p:nvGrpSpPr>
      <p:grpSpPr>
        <a:xfrm>
          <a:off x="0" y="0"/>
          <a:ext cx="0" cy="0"/>
          <a:chOff x="0" y="0"/>
          <a:chExt cx="0" cy="0"/>
        </a:xfrm>
      </p:grpSpPr>
      <p:pic>
        <p:nvPicPr>
          <p:cNvPr id="246" name="Google Shape;246;p33"/>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47" name="Google Shape;247;p33"/>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48" name="Google Shape;248;p33"/>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249" name="Google Shape;249;p33"/>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250" name="Google Shape;250;p33"/>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251" name="Google Shape;251;p33"/>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2 2">
  <p:cSld name="Section Header 1 2 2">
    <p:bg>
      <p:bgPr>
        <a:solidFill>
          <a:srgbClr val="AB0520"/>
        </a:solidFill>
      </p:bgPr>
    </p:bg>
    <p:spTree>
      <p:nvGrpSpPr>
        <p:cNvPr id="252" name="Shape 252"/>
        <p:cNvGrpSpPr/>
        <p:nvPr/>
      </p:nvGrpSpPr>
      <p:grpSpPr>
        <a:xfrm>
          <a:off x="0" y="0"/>
          <a:ext cx="0" cy="0"/>
          <a:chOff x="0" y="0"/>
          <a:chExt cx="0" cy="0"/>
        </a:xfrm>
      </p:grpSpPr>
      <p:sp>
        <p:nvSpPr>
          <p:cNvPr id="253" name="Google Shape;253;p34"/>
          <p:cNvSpPr/>
          <p:nvPr/>
        </p:nvSpPr>
        <p:spPr>
          <a:xfrm>
            <a:off x="3648075" y="-9525"/>
            <a:ext cx="5496000" cy="5173500"/>
          </a:xfrm>
          <a:prstGeom prst="rect">
            <a:avLst/>
          </a:prstGeom>
          <a:solidFill>
            <a:srgbClr val="00275B"/>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254" name="Google Shape;254;p34"/>
          <p:cNvSpPr/>
          <p:nvPr/>
        </p:nvSpPr>
        <p:spPr>
          <a:xfrm>
            <a:off x="0" y="4804350"/>
            <a:ext cx="59532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255" name="Google Shape;255;p34"/>
          <p:cNvSpPr/>
          <p:nvPr/>
        </p:nvSpPr>
        <p:spPr>
          <a:xfrm>
            <a:off x="6997373" y="4804350"/>
            <a:ext cx="2146500" cy="456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chemeClr val="lt1"/>
              </a:solidFill>
              <a:latin typeface="Arial"/>
              <a:ea typeface="Arial"/>
              <a:cs typeface="Arial"/>
              <a:sym typeface="Arial"/>
            </a:endParaRPr>
          </a:p>
        </p:txBody>
      </p:sp>
      <p:sp>
        <p:nvSpPr>
          <p:cNvPr id="256" name="Google Shape;256;p34"/>
          <p:cNvSpPr txBox="1"/>
          <p:nvPr>
            <p:ph idx="12" type="sldNum"/>
          </p:nvPr>
        </p:nvSpPr>
        <p:spPr>
          <a:xfrm>
            <a:off x="8556784" y="4749851"/>
            <a:ext cx="548700" cy="393600"/>
          </a:xfrm>
          <a:prstGeom prst="rect">
            <a:avLst/>
          </a:prstGeom>
          <a:noFill/>
          <a:ln>
            <a:noFill/>
          </a:ln>
        </p:spPr>
        <p:txBody>
          <a:bodyPr anchorCtr="0" anchor="t" bIns="68575" lIns="68575" spcFirstLastPara="1" rIns="68575" wrap="square" tIns="68575">
            <a:noAutofit/>
          </a:bodyPr>
          <a:lstStyle>
            <a:lvl1pPr indent="0" lvl="0" marL="0" marR="0" rtl="0" algn="r">
              <a:buClr>
                <a:schemeClr val="dk1"/>
              </a:buClr>
              <a:buSzPts val="1400"/>
              <a:buFont typeface="Calibri"/>
              <a:buNone/>
              <a:defRPr sz="1400">
                <a:solidFill>
                  <a:schemeClr val="dk1"/>
                </a:solidFill>
                <a:latin typeface="Calibri"/>
                <a:ea typeface="Calibri"/>
                <a:cs typeface="Calibri"/>
                <a:sym typeface="Calibri"/>
              </a:defRPr>
            </a:lvl1pPr>
            <a:lvl2pPr indent="0" lvl="1" marL="0" marR="0" rtl="0" algn="r">
              <a:buClr>
                <a:schemeClr val="dk1"/>
              </a:buClr>
              <a:buSzPts val="1400"/>
              <a:buFont typeface="Calibri"/>
              <a:buNone/>
              <a:defRPr sz="1400">
                <a:solidFill>
                  <a:schemeClr val="dk1"/>
                </a:solidFill>
                <a:latin typeface="Calibri"/>
                <a:ea typeface="Calibri"/>
                <a:cs typeface="Calibri"/>
                <a:sym typeface="Calibri"/>
              </a:defRPr>
            </a:lvl2pPr>
            <a:lvl3pPr indent="0" lvl="2" marL="0" marR="0" rtl="0" algn="r">
              <a:buClr>
                <a:schemeClr val="dk1"/>
              </a:buClr>
              <a:buSzPts val="1400"/>
              <a:buFont typeface="Calibri"/>
              <a:buNone/>
              <a:defRPr sz="1400">
                <a:solidFill>
                  <a:schemeClr val="dk1"/>
                </a:solidFill>
                <a:latin typeface="Calibri"/>
                <a:ea typeface="Calibri"/>
                <a:cs typeface="Calibri"/>
                <a:sym typeface="Calibri"/>
              </a:defRPr>
            </a:lvl3pPr>
            <a:lvl4pPr indent="0" lvl="3" marL="0" marR="0" rtl="0" algn="r">
              <a:buClr>
                <a:schemeClr val="dk1"/>
              </a:buClr>
              <a:buSzPts val="1400"/>
              <a:buFont typeface="Calibri"/>
              <a:buNone/>
              <a:defRPr sz="1400">
                <a:solidFill>
                  <a:schemeClr val="dk1"/>
                </a:solidFill>
                <a:latin typeface="Calibri"/>
                <a:ea typeface="Calibri"/>
                <a:cs typeface="Calibri"/>
                <a:sym typeface="Calibri"/>
              </a:defRPr>
            </a:lvl4pPr>
            <a:lvl5pPr indent="0" lvl="4" marL="0" marR="0" rtl="0" algn="r">
              <a:buClr>
                <a:schemeClr val="dk1"/>
              </a:buClr>
              <a:buSzPts val="1400"/>
              <a:buFont typeface="Calibri"/>
              <a:buNone/>
              <a:defRPr sz="1400">
                <a:solidFill>
                  <a:schemeClr val="dk1"/>
                </a:solidFill>
                <a:latin typeface="Calibri"/>
                <a:ea typeface="Calibri"/>
                <a:cs typeface="Calibri"/>
                <a:sym typeface="Calibri"/>
              </a:defRPr>
            </a:lvl5pPr>
            <a:lvl6pPr indent="0" lvl="5" marL="0" marR="0" rtl="0" algn="r">
              <a:buClr>
                <a:schemeClr val="dk1"/>
              </a:buClr>
              <a:buSzPts val="1400"/>
              <a:buFont typeface="Calibri"/>
              <a:buNone/>
              <a:defRPr sz="1400">
                <a:solidFill>
                  <a:schemeClr val="dk1"/>
                </a:solidFill>
                <a:latin typeface="Calibri"/>
                <a:ea typeface="Calibri"/>
                <a:cs typeface="Calibri"/>
                <a:sym typeface="Calibri"/>
              </a:defRPr>
            </a:lvl6pPr>
            <a:lvl7pPr indent="0" lvl="6" marL="0" marR="0" rtl="0" algn="r">
              <a:buClr>
                <a:schemeClr val="dk1"/>
              </a:buClr>
              <a:buSzPts val="1400"/>
              <a:buFont typeface="Calibri"/>
              <a:buNone/>
              <a:defRPr sz="1400">
                <a:solidFill>
                  <a:schemeClr val="dk1"/>
                </a:solidFill>
                <a:latin typeface="Calibri"/>
                <a:ea typeface="Calibri"/>
                <a:cs typeface="Calibri"/>
                <a:sym typeface="Calibri"/>
              </a:defRPr>
            </a:lvl7pPr>
            <a:lvl8pPr indent="0" lvl="7" marL="0" marR="0" rtl="0" algn="r">
              <a:buClr>
                <a:schemeClr val="dk1"/>
              </a:buClr>
              <a:buSzPts val="1400"/>
              <a:buFont typeface="Calibri"/>
              <a:buNone/>
              <a:defRPr sz="1400">
                <a:solidFill>
                  <a:schemeClr val="dk1"/>
                </a:solidFill>
                <a:latin typeface="Calibri"/>
                <a:ea typeface="Calibri"/>
                <a:cs typeface="Calibri"/>
                <a:sym typeface="Calibri"/>
              </a:defRPr>
            </a:lvl8pPr>
            <a:lvl9pPr indent="0" lvl="8" marL="0" marR="0" rtl="0" algn="r">
              <a:buClr>
                <a:schemeClr val="dk1"/>
              </a:buClr>
              <a:buSzPts val="1400"/>
              <a:buFont typeface="Calibri"/>
              <a:buNone/>
              <a:defRPr sz="1400">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pic>
        <p:nvPicPr>
          <p:cNvPr id="257" name="Google Shape;257;p34"/>
          <p:cNvPicPr preferRelativeResize="0"/>
          <p:nvPr/>
        </p:nvPicPr>
        <p:blipFill rotWithShape="1">
          <a:blip r:embed="rId2">
            <a:alphaModFix/>
          </a:blip>
          <a:srcRect b="0" l="0" r="0" t="0"/>
          <a:stretch/>
        </p:blipFill>
        <p:spPr>
          <a:xfrm>
            <a:off x="6208445" y="4444584"/>
            <a:ext cx="533682" cy="500533"/>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58" name="Shape 258"/>
        <p:cNvGrpSpPr/>
        <p:nvPr/>
      </p:nvGrpSpPr>
      <p:grpSpPr>
        <a:xfrm>
          <a:off x="0" y="0"/>
          <a:ext cx="0" cy="0"/>
          <a:chOff x="0" y="0"/>
          <a:chExt cx="0" cy="0"/>
        </a:xfrm>
      </p:grpSpPr>
      <p:sp>
        <p:nvSpPr>
          <p:cNvPr id="259" name="Google Shape;259;p35"/>
          <p:cNvSpPr/>
          <p:nvPr/>
        </p:nvSpPr>
        <p:spPr>
          <a:xfrm>
            <a:off x="-2241" y="0"/>
            <a:ext cx="9144000" cy="401193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60" name="Google Shape;260;p35"/>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261" name="Google Shape;261;p35"/>
          <p:cNvGrpSpPr/>
          <p:nvPr/>
        </p:nvGrpSpPr>
        <p:grpSpPr>
          <a:xfrm rot="10800000">
            <a:off x="436701" y="4411586"/>
            <a:ext cx="1527309" cy="36909"/>
            <a:chOff x="9759603" y="5883440"/>
            <a:chExt cx="3054617" cy="73818"/>
          </a:xfrm>
        </p:grpSpPr>
        <p:pic>
          <p:nvPicPr>
            <p:cNvPr id="262" name="Google Shape;262;p35"/>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263" name="Google Shape;263;p35"/>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264" name="Google Shape;264;p35"/>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265" name="Google Shape;265;p35"/>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266" name="Google Shape;266;p35"/>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267" name="Google Shape;267;p35"/>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268" name="Google Shape;268;p35"/>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269" name="Google Shape;269;p35"/>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270" name="Google Shape;270;p35"/>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271" name="Google Shape;271;p35"/>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272" name="Google Shape;272;p35"/>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273" name="Google Shape;273;p35"/>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274" name="Google Shape;274;p35"/>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275" name="Google Shape;275;p35"/>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276" name="Google Shape;276;p35"/>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277" name="Google Shape;277;p35"/>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278" name="Google Shape;278;p35"/>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279" name="Google Shape;279;p35"/>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280" name="Google Shape;280;p35"/>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281" name="Google Shape;281;p35"/>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282" name="Google Shape;282;p35"/>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283" name="Google Shape;283;p35"/>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
        <p:nvSpPr>
          <p:cNvPr id="284" name="Google Shape;284;p35"/>
          <p:cNvSpPr/>
          <p:nvPr/>
        </p:nvSpPr>
        <p:spPr>
          <a:xfrm>
            <a:off x="-2241" y="0"/>
            <a:ext cx="9144000" cy="401193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285" name="Google Shape;285;p35"/>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286" name="Google Shape;286;p35"/>
          <p:cNvGrpSpPr/>
          <p:nvPr/>
        </p:nvGrpSpPr>
        <p:grpSpPr>
          <a:xfrm rot="10800000">
            <a:off x="436701" y="4411586"/>
            <a:ext cx="1527309" cy="36909"/>
            <a:chOff x="9759603" y="5883440"/>
            <a:chExt cx="3054617" cy="73818"/>
          </a:xfrm>
        </p:grpSpPr>
        <p:pic>
          <p:nvPicPr>
            <p:cNvPr id="287" name="Google Shape;287;p35"/>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288" name="Google Shape;288;p35"/>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289" name="Google Shape;289;p35"/>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290" name="Google Shape;290;p35"/>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291" name="Google Shape;291;p35"/>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292" name="Google Shape;292;p35"/>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293" name="Google Shape;293;p35"/>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294" name="Google Shape;294;p35"/>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295" name="Google Shape;295;p35"/>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296" name="Google Shape;296;p35"/>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297" name="Google Shape;297;p35"/>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298" name="Google Shape;298;p35"/>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299" name="Google Shape;299;p35"/>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300" name="Google Shape;300;p35"/>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301" name="Google Shape;301;p35"/>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302" name="Google Shape;302;p35"/>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303" name="Google Shape;303;p35"/>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304" name="Google Shape;304;p35"/>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305" name="Google Shape;305;p35"/>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306" name="Google Shape;306;p35"/>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307" name="Google Shape;307;p35"/>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308" name="Google Shape;308;p35"/>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309" name="Shape 309"/>
        <p:cNvGrpSpPr/>
        <p:nvPr/>
      </p:nvGrpSpPr>
      <p:grpSpPr>
        <a:xfrm>
          <a:off x="0" y="0"/>
          <a:ext cx="0" cy="0"/>
          <a:chOff x="0" y="0"/>
          <a:chExt cx="0" cy="0"/>
        </a:xfrm>
      </p:grpSpPr>
      <p:pic>
        <p:nvPicPr>
          <p:cNvPr id="310" name="Google Shape;310;p36"/>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11" name="Google Shape;311;p36"/>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12" name="Google Shape;312;p36"/>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13" name="Google Shape;313;p36"/>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314" name="Google Shape;314;p36"/>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15" name="Google Shape;315;p36"/>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16" name="Google Shape;316;p36"/>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17" name="Google Shape;317;p36"/>
          <p:cNvSpPr/>
          <p:nvPr/>
        </p:nvSpPr>
        <p:spPr>
          <a:xfrm>
            <a:off x="514350" y="2254014"/>
            <a:ext cx="8115300" cy="14288"/>
          </a:xfrm>
          <a:custGeom>
            <a:rect b="b" l="l" r="r" t="t"/>
            <a:pathLst>
              <a:path extrusionOk="0" h="28575" w="16230600">
                <a:moveTo>
                  <a:pt x="16230598" y="28574"/>
                </a:moveTo>
                <a:lnTo>
                  <a:pt x="0" y="28574"/>
                </a:lnTo>
                <a:lnTo>
                  <a:pt x="0" y="0"/>
                </a:lnTo>
                <a:lnTo>
                  <a:pt x="16230598" y="0"/>
                </a:lnTo>
                <a:lnTo>
                  <a:pt x="16230598"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318" name="Shape 318"/>
        <p:cNvGrpSpPr/>
        <p:nvPr/>
      </p:nvGrpSpPr>
      <p:grpSpPr>
        <a:xfrm>
          <a:off x="0" y="0"/>
          <a:ext cx="0" cy="0"/>
          <a:chOff x="0" y="0"/>
          <a:chExt cx="0" cy="0"/>
        </a:xfrm>
      </p:grpSpPr>
      <p:sp>
        <p:nvSpPr>
          <p:cNvPr id="319" name="Google Shape;319;p37"/>
          <p:cNvSpPr/>
          <p:nvPr/>
        </p:nvSpPr>
        <p:spPr>
          <a:xfrm>
            <a:off x="1358939" y="513232"/>
            <a:ext cx="3793500" cy="4098300"/>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20" name="Google Shape;320;p37"/>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21" name="Google Shape;321;p37"/>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22" name="Google Shape;322;p37"/>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3" name="Google Shape;323;p37"/>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4" name="Google Shape;324;p37"/>
          <p:cNvSpPr/>
          <p:nvPr/>
        </p:nvSpPr>
        <p:spPr>
          <a:xfrm>
            <a:off x="1358939" y="513232"/>
            <a:ext cx="3793500" cy="4098300"/>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25" name="Google Shape;325;p37"/>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26" name="Google Shape;326;p37"/>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27" name="Google Shape;327;p37"/>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28" name="Google Shape;328;p37"/>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29" name="Shape 329"/>
        <p:cNvGrpSpPr/>
        <p:nvPr/>
      </p:nvGrpSpPr>
      <p:grpSpPr>
        <a:xfrm>
          <a:off x="0" y="0"/>
          <a:ext cx="0" cy="0"/>
          <a:chOff x="0" y="0"/>
          <a:chExt cx="0" cy="0"/>
        </a:xfrm>
      </p:grpSpPr>
      <p:sp>
        <p:nvSpPr>
          <p:cNvPr id="330" name="Google Shape;330;p38"/>
          <p:cNvSpPr/>
          <p:nvPr/>
        </p:nvSpPr>
        <p:spPr>
          <a:xfrm>
            <a:off x="4572001" y="0"/>
            <a:ext cx="4572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331" name="Google Shape;331;p3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32" name="Google Shape;332;p38"/>
          <p:cNvSpPr/>
          <p:nvPr/>
        </p:nvSpPr>
        <p:spPr>
          <a:xfrm rot="5400000">
            <a:off x="3430386" y="2447951"/>
            <a:ext cx="2307300" cy="2475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33" name="Google Shape;333;p3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34" name="Google Shape;334;p38"/>
          <p:cNvSpPr/>
          <p:nvPr/>
        </p:nvSpPr>
        <p:spPr>
          <a:xfrm>
            <a:off x="4572001" y="0"/>
            <a:ext cx="4572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335" name="Google Shape;335;p38"/>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36" name="Google Shape;336;p38"/>
          <p:cNvSpPr/>
          <p:nvPr/>
        </p:nvSpPr>
        <p:spPr>
          <a:xfrm rot="5400000">
            <a:off x="3430386" y="2447951"/>
            <a:ext cx="2307300" cy="2475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37" name="Google Shape;337;p38"/>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38" name="Shape 338"/>
        <p:cNvGrpSpPr/>
        <p:nvPr/>
      </p:nvGrpSpPr>
      <p:grpSpPr>
        <a:xfrm>
          <a:off x="0" y="0"/>
          <a:ext cx="0" cy="0"/>
          <a:chOff x="0" y="0"/>
          <a:chExt cx="0" cy="0"/>
        </a:xfrm>
      </p:grpSpPr>
      <p:sp>
        <p:nvSpPr>
          <p:cNvPr id="339" name="Google Shape;339;p39"/>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0" name="Google Shape;340;p39"/>
          <p:cNvSpPr/>
          <p:nvPr/>
        </p:nvSpPr>
        <p:spPr>
          <a:xfrm>
            <a:off x="514351" y="514351"/>
            <a:ext cx="2276400" cy="41148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41" name="Google Shape;341;p3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42" name="Google Shape;342;p39"/>
          <p:cNvSpPr/>
          <p:nvPr/>
        </p:nvSpPr>
        <p:spPr>
          <a:xfrm>
            <a:off x="3507653"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3" name="Google Shape;343;p39"/>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44" name="Google Shape;344;p39"/>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5" name="Google Shape;345;p39"/>
          <p:cNvSpPr/>
          <p:nvPr/>
        </p:nvSpPr>
        <p:spPr>
          <a:xfrm>
            <a:off x="514351" y="514351"/>
            <a:ext cx="2276400" cy="41148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46" name="Google Shape;346;p39"/>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47" name="Google Shape;347;p39"/>
          <p:cNvSpPr/>
          <p:nvPr/>
        </p:nvSpPr>
        <p:spPr>
          <a:xfrm>
            <a:off x="3507653"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48" name="Google Shape;348;p39"/>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349" name="Shape 349"/>
        <p:cNvGrpSpPr/>
        <p:nvPr/>
      </p:nvGrpSpPr>
      <p:grpSpPr>
        <a:xfrm>
          <a:off x="0" y="0"/>
          <a:ext cx="0" cy="0"/>
          <a:chOff x="0" y="0"/>
          <a:chExt cx="0" cy="0"/>
        </a:xfrm>
      </p:grpSpPr>
      <p:sp>
        <p:nvSpPr>
          <p:cNvPr id="350" name="Google Shape;350;p40"/>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51" name="Google Shape;351;p40"/>
          <p:cNvSpPr/>
          <p:nvPr/>
        </p:nvSpPr>
        <p:spPr>
          <a:xfrm>
            <a:off x="4421037" y="3059142"/>
            <a:ext cx="3081300" cy="16821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52" name="Google Shape;352;p40"/>
          <p:cNvSpPr/>
          <p:nvPr/>
        </p:nvSpPr>
        <p:spPr>
          <a:xfrm>
            <a:off x="4421037" y="630471"/>
            <a:ext cx="3081300" cy="20562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53" name="Google Shape;353;p40"/>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54" name="Google Shape;354;p40"/>
          <p:cNvSpPr/>
          <p:nvPr/>
        </p:nvSpPr>
        <p:spPr>
          <a:xfrm>
            <a:off x="7760144" y="630470"/>
            <a:ext cx="22860" cy="4114800"/>
          </a:xfrm>
          <a:custGeom>
            <a:rect b="b" l="l" r="r" t="t"/>
            <a:pathLst>
              <a:path extrusionOk="0" h="8229600" w="28575">
                <a:moveTo>
                  <a:pt x="0" y="0"/>
                </a:moveTo>
                <a:lnTo>
                  <a:pt x="28574" y="0"/>
                </a:lnTo>
                <a:lnTo>
                  <a:pt x="28574" y="8229599"/>
                </a:lnTo>
                <a:lnTo>
                  <a:pt x="0" y="8229599"/>
                </a:lnTo>
                <a:lnTo>
                  <a:pt x="0" y="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55" name="Google Shape;355;p40"/>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56" name="Google Shape;356;p40"/>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obj">
  <p:cSld name="OBJECT">
    <p:bg>
      <p:bgPr>
        <a:solidFill>
          <a:schemeClr val="lt1"/>
        </a:solidFill>
      </p:bgPr>
    </p:bg>
    <p:spTree>
      <p:nvGrpSpPr>
        <p:cNvPr id="357" name="Shape 357"/>
        <p:cNvGrpSpPr/>
        <p:nvPr/>
      </p:nvGrpSpPr>
      <p:grpSpPr>
        <a:xfrm>
          <a:off x="0" y="0"/>
          <a:ext cx="0" cy="0"/>
          <a:chOff x="0" y="0"/>
          <a:chExt cx="0" cy="0"/>
        </a:xfrm>
      </p:grpSpPr>
      <p:pic>
        <p:nvPicPr>
          <p:cNvPr id="358" name="Google Shape;358;p4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59" name="Google Shape;359;p4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0" name="Google Shape;360;p41"/>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1" name="Google Shape;361;p41"/>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62" name="Google Shape;362;p41"/>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63" name="Google Shape;363;p41"/>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4" name="Google Shape;364;p41"/>
          <p:cNvSpPr/>
          <p:nvPr/>
        </p:nvSpPr>
        <p:spPr>
          <a:xfrm>
            <a:off x="1068650" y="514350"/>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5" name="Google Shape;365;p41"/>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showMasterSp="0">
  <p:cSld name="1_Blank">
    <p:bg>
      <p:bgPr>
        <a:solidFill>
          <a:schemeClr val="lt1"/>
        </a:solidFill>
      </p:bgPr>
    </p:bg>
    <p:spTree>
      <p:nvGrpSpPr>
        <p:cNvPr id="366" name="Shape 366"/>
        <p:cNvGrpSpPr/>
        <p:nvPr/>
      </p:nvGrpSpPr>
      <p:grpSpPr>
        <a:xfrm>
          <a:off x="0" y="0"/>
          <a:ext cx="0" cy="0"/>
          <a:chOff x="0" y="0"/>
          <a:chExt cx="0" cy="0"/>
        </a:xfrm>
      </p:grpSpPr>
      <p:sp>
        <p:nvSpPr>
          <p:cNvPr id="367" name="Google Shape;367;p42"/>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8" name="Google Shape;368;p42"/>
          <p:cNvSpPr/>
          <p:nvPr/>
        </p:nvSpPr>
        <p:spPr>
          <a:xfrm flipH="1" rot="5400000">
            <a:off x="4574668" y="-2378884"/>
            <a:ext cx="22860" cy="9134856"/>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69" name="Google Shape;369;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70" name="Google Shape;370;p4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71" name="Google Shape;371;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372" name="Google Shape;372;p42"/>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73" name="Google Shape;373;p42"/>
          <p:cNvSpPr/>
          <p:nvPr/>
        </p:nvSpPr>
        <p:spPr>
          <a:xfrm flipH="1" rot="5400000">
            <a:off x="4574668" y="-2378884"/>
            <a:ext cx="22860" cy="9134856"/>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74" name="Google Shape;374;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375" name="Google Shape;375;p42"/>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376" name="Google Shape;376;p42"/>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77" name="Shape 377"/>
        <p:cNvGrpSpPr/>
        <p:nvPr/>
      </p:nvGrpSpPr>
      <p:grpSpPr>
        <a:xfrm>
          <a:off x="0" y="0"/>
          <a:ext cx="0" cy="0"/>
          <a:chOff x="0" y="0"/>
          <a:chExt cx="0" cy="0"/>
        </a:xfrm>
      </p:grpSpPr>
      <p:sp>
        <p:nvSpPr>
          <p:cNvPr id="378" name="Google Shape;378;p43"/>
          <p:cNvSpPr/>
          <p:nvPr/>
        </p:nvSpPr>
        <p:spPr>
          <a:xfrm>
            <a:off x="-2241" y="0"/>
            <a:ext cx="9144000" cy="401193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379" name="Google Shape;379;p43"/>
          <p:cNvSpPr/>
          <p:nvPr/>
        </p:nvSpPr>
        <p:spPr>
          <a:xfrm>
            <a:off x="-227013" y="5143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grpSp>
        <p:nvGrpSpPr>
          <p:cNvPr id="380" name="Google Shape;380;p43"/>
          <p:cNvGrpSpPr/>
          <p:nvPr/>
        </p:nvGrpSpPr>
        <p:grpSpPr>
          <a:xfrm rot="10800000">
            <a:off x="436701" y="4411586"/>
            <a:ext cx="1527309" cy="36909"/>
            <a:chOff x="9759603" y="5883440"/>
            <a:chExt cx="3054617" cy="73818"/>
          </a:xfrm>
        </p:grpSpPr>
        <p:pic>
          <p:nvPicPr>
            <p:cNvPr id="381" name="Google Shape;381;p43"/>
            <p:cNvPicPr preferRelativeResize="0"/>
            <p:nvPr/>
          </p:nvPicPr>
          <p:blipFill rotWithShape="1">
            <a:blip r:embed="rId2">
              <a:alphaModFix/>
            </a:blip>
            <a:srcRect b="0" l="0" r="0" t="0"/>
            <a:stretch/>
          </p:blipFill>
          <p:spPr>
            <a:xfrm>
              <a:off x="9759603" y="5883440"/>
              <a:ext cx="74502" cy="73818"/>
            </a:xfrm>
            <a:prstGeom prst="rect">
              <a:avLst/>
            </a:prstGeom>
            <a:noFill/>
            <a:ln>
              <a:noFill/>
            </a:ln>
          </p:spPr>
        </p:pic>
        <p:pic>
          <p:nvPicPr>
            <p:cNvPr id="382" name="Google Shape;382;p43"/>
            <p:cNvPicPr preferRelativeResize="0"/>
            <p:nvPr/>
          </p:nvPicPr>
          <p:blipFill rotWithShape="1">
            <a:blip r:embed="rId3">
              <a:alphaModFix/>
            </a:blip>
            <a:srcRect b="0" l="0" r="0" t="0"/>
            <a:stretch/>
          </p:blipFill>
          <p:spPr>
            <a:xfrm>
              <a:off x="9908609" y="5883440"/>
              <a:ext cx="74502" cy="73818"/>
            </a:xfrm>
            <a:prstGeom prst="rect">
              <a:avLst/>
            </a:prstGeom>
            <a:noFill/>
            <a:ln>
              <a:noFill/>
            </a:ln>
          </p:spPr>
        </p:pic>
        <p:pic>
          <p:nvPicPr>
            <p:cNvPr id="383" name="Google Shape;383;p43"/>
            <p:cNvPicPr preferRelativeResize="0"/>
            <p:nvPr/>
          </p:nvPicPr>
          <p:blipFill rotWithShape="1">
            <a:blip r:embed="rId3">
              <a:alphaModFix/>
            </a:blip>
            <a:srcRect b="0" l="0" r="0" t="0"/>
            <a:stretch/>
          </p:blipFill>
          <p:spPr>
            <a:xfrm>
              <a:off x="10057615" y="5883440"/>
              <a:ext cx="74502" cy="73818"/>
            </a:xfrm>
            <a:prstGeom prst="rect">
              <a:avLst/>
            </a:prstGeom>
            <a:noFill/>
            <a:ln>
              <a:noFill/>
            </a:ln>
          </p:spPr>
        </p:pic>
        <p:pic>
          <p:nvPicPr>
            <p:cNvPr id="384" name="Google Shape;384;p43"/>
            <p:cNvPicPr preferRelativeResize="0"/>
            <p:nvPr/>
          </p:nvPicPr>
          <p:blipFill rotWithShape="1">
            <a:blip r:embed="rId2">
              <a:alphaModFix/>
            </a:blip>
            <a:srcRect b="0" l="0" r="0" t="0"/>
            <a:stretch/>
          </p:blipFill>
          <p:spPr>
            <a:xfrm>
              <a:off x="10206621" y="5883440"/>
              <a:ext cx="74502" cy="73818"/>
            </a:xfrm>
            <a:prstGeom prst="rect">
              <a:avLst/>
            </a:prstGeom>
            <a:noFill/>
            <a:ln>
              <a:noFill/>
            </a:ln>
          </p:spPr>
        </p:pic>
        <p:pic>
          <p:nvPicPr>
            <p:cNvPr id="385" name="Google Shape;385;p43"/>
            <p:cNvPicPr preferRelativeResize="0"/>
            <p:nvPr/>
          </p:nvPicPr>
          <p:blipFill rotWithShape="1">
            <a:blip r:embed="rId2">
              <a:alphaModFix/>
            </a:blip>
            <a:srcRect b="0" l="0" r="0" t="0"/>
            <a:stretch/>
          </p:blipFill>
          <p:spPr>
            <a:xfrm>
              <a:off x="10355626" y="5883440"/>
              <a:ext cx="74502" cy="73818"/>
            </a:xfrm>
            <a:prstGeom prst="rect">
              <a:avLst/>
            </a:prstGeom>
            <a:noFill/>
            <a:ln>
              <a:noFill/>
            </a:ln>
          </p:spPr>
        </p:pic>
        <p:pic>
          <p:nvPicPr>
            <p:cNvPr id="386" name="Google Shape;386;p43"/>
            <p:cNvPicPr preferRelativeResize="0"/>
            <p:nvPr/>
          </p:nvPicPr>
          <p:blipFill rotWithShape="1">
            <a:blip r:embed="rId3">
              <a:alphaModFix/>
            </a:blip>
            <a:srcRect b="0" l="0" r="0" t="0"/>
            <a:stretch/>
          </p:blipFill>
          <p:spPr>
            <a:xfrm>
              <a:off x="10504632" y="5883440"/>
              <a:ext cx="74502" cy="73818"/>
            </a:xfrm>
            <a:prstGeom prst="rect">
              <a:avLst/>
            </a:prstGeom>
            <a:noFill/>
            <a:ln>
              <a:noFill/>
            </a:ln>
          </p:spPr>
        </p:pic>
        <p:pic>
          <p:nvPicPr>
            <p:cNvPr id="387" name="Google Shape;387;p43"/>
            <p:cNvPicPr preferRelativeResize="0"/>
            <p:nvPr/>
          </p:nvPicPr>
          <p:blipFill rotWithShape="1">
            <a:blip r:embed="rId2">
              <a:alphaModFix/>
            </a:blip>
            <a:srcRect b="0" l="0" r="0" t="0"/>
            <a:stretch/>
          </p:blipFill>
          <p:spPr>
            <a:xfrm>
              <a:off x="10653638" y="5883440"/>
              <a:ext cx="74502" cy="73818"/>
            </a:xfrm>
            <a:prstGeom prst="rect">
              <a:avLst/>
            </a:prstGeom>
            <a:noFill/>
            <a:ln>
              <a:noFill/>
            </a:ln>
          </p:spPr>
        </p:pic>
        <p:pic>
          <p:nvPicPr>
            <p:cNvPr id="388" name="Google Shape;388;p43"/>
            <p:cNvPicPr preferRelativeResize="0"/>
            <p:nvPr/>
          </p:nvPicPr>
          <p:blipFill rotWithShape="1">
            <a:blip r:embed="rId2">
              <a:alphaModFix/>
            </a:blip>
            <a:srcRect b="0" l="0" r="0" t="0"/>
            <a:stretch/>
          </p:blipFill>
          <p:spPr>
            <a:xfrm>
              <a:off x="10802643" y="5883440"/>
              <a:ext cx="74502" cy="73818"/>
            </a:xfrm>
            <a:prstGeom prst="rect">
              <a:avLst/>
            </a:prstGeom>
            <a:noFill/>
            <a:ln>
              <a:noFill/>
            </a:ln>
          </p:spPr>
        </p:pic>
        <p:pic>
          <p:nvPicPr>
            <p:cNvPr id="389" name="Google Shape;389;p43"/>
            <p:cNvPicPr preferRelativeResize="0"/>
            <p:nvPr/>
          </p:nvPicPr>
          <p:blipFill rotWithShape="1">
            <a:blip r:embed="rId3">
              <a:alphaModFix/>
            </a:blip>
            <a:srcRect b="0" l="0" r="0" t="0"/>
            <a:stretch/>
          </p:blipFill>
          <p:spPr>
            <a:xfrm>
              <a:off x="10951649" y="5883440"/>
              <a:ext cx="74502" cy="73818"/>
            </a:xfrm>
            <a:prstGeom prst="rect">
              <a:avLst/>
            </a:prstGeom>
            <a:noFill/>
            <a:ln>
              <a:noFill/>
            </a:ln>
          </p:spPr>
        </p:pic>
        <p:pic>
          <p:nvPicPr>
            <p:cNvPr id="390" name="Google Shape;390;p43"/>
            <p:cNvPicPr preferRelativeResize="0"/>
            <p:nvPr/>
          </p:nvPicPr>
          <p:blipFill rotWithShape="1">
            <a:blip r:embed="rId3">
              <a:alphaModFix/>
            </a:blip>
            <a:srcRect b="0" l="0" r="0" t="0"/>
            <a:stretch/>
          </p:blipFill>
          <p:spPr>
            <a:xfrm>
              <a:off x="11100654" y="5883440"/>
              <a:ext cx="74502" cy="73818"/>
            </a:xfrm>
            <a:prstGeom prst="rect">
              <a:avLst/>
            </a:prstGeom>
            <a:noFill/>
            <a:ln>
              <a:noFill/>
            </a:ln>
          </p:spPr>
        </p:pic>
        <p:pic>
          <p:nvPicPr>
            <p:cNvPr id="391" name="Google Shape;391;p43"/>
            <p:cNvPicPr preferRelativeResize="0"/>
            <p:nvPr/>
          </p:nvPicPr>
          <p:blipFill rotWithShape="1">
            <a:blip r:embed="rId2">
              <a:alphaModFix/>
            </a:blip>
            <a:srcRect b="0" l="0" r="0" t="0"/>
            <a:stretch/>
          </p:blipFill>
          <p:spPr>
            <a:xfrm>
              <a:off x="11249660" y="5883440"/>
              <a:ext cx="74502" cy="73818"/>
            </a:xfrm>
            <a:prstGeom prst="rect">
              <a:avLst/>
            </a:prstGeom>
            <a:noFill/>
            <a:ln>
              <a:noFill/>
            </a:ln>
          </p:spPr>
        </p:pic>
        <p:pic>
          <p:nvPicPr>
            <p:cNvPr id="392" name="Google Shape;392;p43"/>
            <p:cNvPicPr preferRelativeResize="0"/>
            <p:nvPr/>
          </p:nvPicPr>
          <p:blipFill rotWithShape="1">
            <a:blip r:embed="rId2">
              <a:alphaModFix/>
            </a:blip>
            <a:srcRect b="0" l="0" r="0" t="0"/>
            <a:stretch/>
          </p:blipFill>
          <p:spPr>
            <a:xfrm>
              <a:off x="11398666" y="5883440"/>
              <a:ext cx="74502" cy="73818"/>
            </a:xfrm>
            <a:prstGeom prst="rect">
              <a:avLst/>
            </a:prstGeom>
            <a:noFill/>
            <a:ln>
              <a:noFill/>
            </a:ln>
          </p:spPr>
        </p:pic>
        <p:pic>
          <p:nvPicPr>
            <p:cNvPr id="393" name="Google Shape;393;p43"/>
            <p:cNvPicPr preferRelativeResize="0"/>
            <p:nvPr/>
          </p:nvPicPr>
          <p:blipFill rotWithShape="1">
            <a:blip r:embed="rId3">
              <a:alphaModFix/>
            </a:blip>
            <a:srcRect b="0" l="0" r="0" t="0"/>
            <a:stretch/>
          </p:blipFill>
          <p:spPr>
            <a:xfrm>
              <a:off x="11547671" y="5883440"/>
              <a:ext cx="74502" cy="73818"/>
            </a:xfrm>
            <a:prstGeom prst="rect">
              <a:avLst/>
            </a:prstGeom>
            <a:noFill/>
            <a:ln>
              <a:noFill/>
            </a:ln>
          </p:spPr>
        </p:pic>
        <p:pic>
          <p:nvPicPr>
            <p:cNvPr id="394" name="Google Shape;394;p43"/>
            <p:cNvPicPr preferRelativeResize="0"/>
            <p:nvPr/>
          </p:nvPicPr>
          <p:blipFill rotWithShape="1">
            <a:blip r:embed="rId2">
              <a:alphaModFix/>
            </a:blip>
            <a:srcRect b="0" l="0" r="0" t="0"/>
            <a:stretch/>
          </p:blipFill>
          <p:spPr>
            <a:xfrm>
              <a:off x="11696677" y="5883440"/>
              <a:ext cx="74502" cy="73818"/>
            </a:xfrm>
            <a:prstGeom prst="rect">
              <a:avLst/>
            </a:prstGeom>
            <a:noFill/>
            <a:ln>
              <a:noFill/>
            </a:ln>
          </p:spPr>
        </p:pic>
        <p:pic>
          <p:nvPicPr>
            <p:cNvPr id="395" name="Google Shape;395;p43"/>
            <p:cNvPicPr preferRelativeResize="0"/>
            <p:nvPr/>
          </p:nvPicPr>
          <p:blipFill rotWithShape="1">
            <a:blip r:embed="rId2">
              <a:alphaModFix/>
            </a:blip>
            <a:srcRect b="0" l="0" r="0" t="0"/>
            <a:stretch/>
          </p:blipFill>
          <p:spPr>
            <a:xfrm>
              <a:off x="11845683" y="5883440"/>
              <a:ext cx="74502" cy="73818"/>
            </a:xfrm>
            <a:prstGeom prst="rect">
              <a:avLst/>
            </a:prstGeom>
            <a:noFill/>
            <a:ln>
              <a:noFill/>
            </a:ln>
          </p:spPr>
        </p:pic>
        <p:pic>
          <p:nvPicPr>
            <p:cNvPr id="396" name="Google Shape;396;p43"/>
            <p:cNvPicPr preferRelativeResize="0"/>
            <p:nvPr/>
          </p:nvPicPr>
          <p:blipFill rotWithShape="1">
            <a:blip r:embed="rId3">
              <a:alphaModFix/>
            </a:blip>
            <a:srcRect b="0" l="0" r="0" t="0"/>
            <a:stretch/>
          </p:blipFill>
          <p:spPr>
            <a:xfrm>
              <a:off x="11994688" y="5883440"/>
              <a:ext cx="74503" cy="73818"/>
            </a:xfrm>
            <a:prstGeom prst="rect">
              <a:avLst/>
            </a:prstGeom>
            <a:noFill/>
            <a:ln>
              <a:noFill/>
            </a:ln>
          </p:spPr>
        </p:pic>
        <p:pic>
          <p:nvPicPr>
            <p:cNvPr id="397" name="Google Shape;397;p43"/>
            <p:cNvPicPr preferRelativeResize="0"/>
            <p:nvPr/>
          </p:nvPicPr>
          <p:blipFill rotWithShape="1">
            <a:blip r:embed="rId2">
              <a:alphaModFix/>
            </a:blip>
            <a:srcRect b="0" l="0" r="0" t="0"/>
            <a:stretch/>
          </p:blipFill>
          <p:spPr>
            <a:xfrm>
              <a:off x="12143695" y="5883440"/>
              <a:ext cx="74503" cy="73818"/>
            </a:xfrm>
            <a:prstGeom prst="rect">
              <a:avLst/>
            </a:prstGeom>
            <a:noFill/>
            <a:ln>
              <a:noFill/>
            </a:ln>
          </p:spPr>
        </p:pic>
        <p:pic>
          <p:nvPicPr>
            <p:cNvPr id="398" name="Google Shape;398;p43"/>
            <p:cNvPicPr preferRelativeResize="0"/>
            <p:nvPr/>
          </p:nvPicPr>
          <p:blipFill rotWithShape="1">
            <a:blip r:embed="rId2">
              <a:alphaModFix/>
            </a:blip>
            <a:srcRect b="0" l="0" r="0" t="0"/>
            <a:stretch/>
          </p:blipFill>
          <p:spPr>
            <a:xfrm>
              <a:off x="12292700" y="5883440"/>
              <a:ext cx="74503" cy="73818"/>
            </a:xfrm>
            <a:prstGeom prst="rect">
              <a:avLst/>
            </a:prstGeom>
            <a:noFill/>
            <a:ln>
              <a:noFill/>
            </a:ln>
          </p:spPr>
        </p:pic>
        <p:pic>
          <p:nvPicPr>
            <p:cNvPr id="399" name="Google Shape;399;p43"/>
            <p:cNvPicPr preferRelativeResize="0"/>
            <p:nvPr/>
          </p:nvPicPr>
          <p:blipFill rotWithShape="1">
            <a:blip r:embed="rId2">
              <a:alphaModFix/>
            </a:blip>
            <a:srcRect b="0" l="0" r="0" t="0"/>
            <a:stretch/>
          </p:blipFill>
          <p:spPr>
            <a:xfrm>
              <a:off x="12441706" y="5883440"/>
              <a:ext cx="74503" cy="73818"/>
            </a:xfrm>
            <a:prstGeom prst="rect">
              <a:avLst/>
            </a:prstGeom>
            <a:noFill/>
            <a:ln>
              <a:noFill/>
            </a:ln>
          </p:spPr>
        </p:pic>
        <p:pic>
          <p:nvPicPr>
            <p:cNvPr id="400" name="Google Shape;400;p43"/>
            <p:cNvPicPr preferRelativeResize="0"/>
            <p:nvPr/>
          </p:nvPicPr>
          <p:blipFill rotWithShape="1">
            <a:blip r:embed="rId3">
              <a:alphaModFix/>
            </a:blip>
            <a:srcRect b="0" l="0" r="0" t="0"/>
            <a:stretch/>
          </p:blipFill>
          <p:spPr>
            <a:xfrm>
              <a:off x="12590712" y="5883440"/>
              <a:ext cx="74503" cy="73818"/>
            </a:xfrm>
            <a:prstGeom prst="rect">
              <a:avLst/>
            </a:prstGeom>
            <a:noFill/>
            <a:ln>
              <a:noFill/>
            </a:ln>
          </p:spPr>
        </p:pic>
        <p:pic>
          <p:nvPicPr>
            <p:cNvPr id="401" name="Google Shape;401;p43"/>
            <p:cNvPicPr preferRelativeResize="0"/>
            <p:nvPr/>
          </p:nvPicPr>
          <p:blipFill rotWithShape="1">
            <a:blip r:embed="rId2">
              <a:alphaModFix/>
            </a:blip>
            <a:srcRect b="0" l="0" r="0" t="0"/>
            <a:stretch/>
          </p:blipFill>
          <p:spPr>
            <a:xfrm>
              <a:off x="12739717" y="5883440"/>
              <a:ext cx="74503" cy="73818"/>
            </a:xfrm>
            <a:prstGeom prst="rect">
              <a:avLst/>
            </a:prstGeom>
            <a:noFill/>
            <a:ln>
              <a:noFill/>
            </a:ln>
          </p:spPr>
        </p:pic>
      </p:grpSp>
      <p:pic>
        <p:nvPicPr>
          <p:cNvPr id="402" name="Google Shape;402;p43"/>
          <p:cNvPicPr preferRelativeResize="0"/>
          <p:nvPr/>
        </p:nvPicPr>
        <p:blipFill rotWithShape="1">
          <a:blip r:embed="rId4">
            <a:alphaModFix/>
          </a:blip>
          <a:srcRect b="0" l="0" r="0" t="0"/>
          <a:stretch/>
        </p:blipFill>
        <p:spPr>
          <a:xfrm>
            <a:off x="8040774" y="4215734"/>
            <a:ext cx="648595" cy="608309"/>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403" name="Shape 403"/>
        <p:cNvGrpSpPr/>
        <p:nvPr/>
      </p:nvGrpSpPr>
      <p:grpSpPr>
        <a:xfrm>
          <a:off x="0" y="0"/>
          <a:ext cx="0" cy="0"/>
          <a:chOff x="0" y="0"/>
          <a:chExt cx="0" cy="0"/>
        </a:xfrm>
      </p:grpSpPr>
      <p:sp>
        <p:nvSpPr>
          <p:cNvPr id="404" name="Google Shape;404;p44"/>
          <p:cNvSpPr/>
          <p:nvPr/>
        </p:nvSpPr>
        <p:spPr>
          <a:xfrm>
            <a:off x="1358939" y="513232"/>
            <a:ext cx="3793500" cy="4098300"/>
          </a:xfrm>
          <a:prstGeom prst="rect">
            <a:avLst/>
          </a:prstGeom>
          <a:solidFill>
            <a:srgbClr val="D8D8D8"/>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405" name="Google Shape;405;p44"/>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406" name="Google Shape;406;p44"/>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407" name="Google Shape;407;p44"/>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08" name="Google Shape;408;p44"/>
          <p:cNvSpPr/>
          <p:nvPr/>
        </p:nvSpPr>
        <p:spPr>
          <a:xfrm>
            <a:off x="1073132" y="513232"/>
            <a:ext cx="14288" cy="4114800"/>
          </a:xfrm>
          <a:custGeom>
            <a:rect b="b" l="l" r="r" t="t"/>
            <a:pathLst>
              <a:path extrusionOk="0" h="8229600" w="28575">
                <a:moveTo>
                  <a:pt x="28574" y="8229599"/>
                </a:moveTo>
                <a:lnTo>
                  <a:pt x="0" y="8229599"/>
                </a:lnTo>
                <a:lnTo>
                  <a:pt x="0" y="0"/>
                </a:lnTo>
                <a:lnTo>
                  <a:pt x="28574" y="0"/>
                </a:lnTo>
                <a:lnTo>
                  <a:pt x="28574" y="8229599"/>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409" name="Shape 409"/>
        <p:cNvGrpSpPr/>
        <p:nvPr/>
      </p:nvGrpSpPr>
      <p:grpSpPr>
        <a:xfrm>
          <a:off x="0" y="0"/>
          <a:ext cx="0" cy="0"/>
          <a:chOff x="0" y="0"/>
          <a:chExt cx="0" cy="0"/>
        </a:xfrm>
      </p:grpSpPr>
      <p:sp>
        <p:nvSpPr>
          <p:cNvPr id="410" name="Google Shape;410;p45"/>
          <p:cNvSpPr/>
          <p:nvPr/>
        </p:nvSpPr>
        <p:spPr>
          <a:xfrm>
            <a:off x="4572001" y="0"/>
            <a:ext cx="4572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pic>
        <p:nvPicPr>
          <p:cNvPr id="411" name="Google Shape;411;p45"/>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412" name="Google Shape;412;p45"/>
          <p:cNvSpPr/>
          <p:nvPr/>
        </p:nvSpPr>
        <p:spPr>
          <a:xfrm rot="5400000">
            <a:off x="3430386" y="2447951"/>
            <a:ext cx="2307300" cy="2475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
        <p:nvSpPr>
          <p:cNvPr id="413" name="Google Shape;413;p45"/>
          <p:cNvSpPr/>
          <p:nvPr/>
        </p:nvSpPr>
        <p:spPr>
          <a:xfrm>
            <a:off x="-227013" y="361950"/>
            <a:ext cx="454025" cy="454025"/>
          </a:xfrm>
          <a:custGeom>
            <a:rect b="b" l="l" r="r" t="t"/>
            <a:pathLst>
              <a:path extrusionOk="0" h="908050" w="908050">
                <a:moveTo>
                  <a:pt x="453965" y="907930"/>
                </a:moveTo>
                <a:lnTo>
                  <a:pt x="409468" y="905744"/>
                </a:lnTo>
                <a:lnTo>
                  <a:pt x="365400" y="899207"/>
                </a:lnTo>
                <a:lnTo>
                  <a:pt x="322185" y="888382"/>
                </a:lnTo>
                <a:lnTo>
                  <a:pt x="280240" y="873373"/>
                </a:lnTo>
                <a:lnTo>
                  <a:pt x="239967" y="854326"/>
                </a:lnTo>
                <a:lnTo>
                  <a:pt x="201755" y="831423"/>
                </a:lnTo>
                <a:lnTo>
                  <a:pt x="165972" y="804884"/>
                </a:lnTo>
                <a:lnTo>
                  <a:pt x="132963" y="774966"/>
                </a:lnTo>
                <a:lnTo>
                  <a:pt x="103045" y="741957"/>
                </a:lnTo>
                <a:lnTo>
                  <a:pt x="76506" y="706174"/>
                </a:lnTo>
                <a:lnTo>
                  <a:pt x="53603" y="667962"/>
                </a:lnTo>
                <a:lnTo>
                  <a:pt x="34556" y="627689"/>
                </a:lnTo>
                <a:lnTo>
                  <a:pt x="19547" y="585744"/>
                </a:lnTo>
                <a:lnTo>
                  <a:pt x="8722" y="542529"/>
                </a:lnTo>
                <a:lnTo>
                  <a:pt x="2185" y="498461"/>
                </a:lnTo>
                <a:lnTo>
                  <a:pt x="0" y="453965"/>
                </a:lnTo>
                <a:lnTo>
                  <a:pt x="136" y="442820"/>
                </a:lnTo>
                <a:lnTo>
                  <a:pt x="3414" y="398391"/>
                </a:lnTo>
                <a:lnTo>
                  <a:pt x="11030" y="354497"/>
                </a:lnTo>
                <a:lnTo>
                  <a:pt x="22913" y="311561"/>
                </a:lnTo>
                <a:lnTo>
                  <a:pt x="38946" y="269996"/>
                </a:lnTo>
                <a:lnTo>
                  <a:pt x="58977" y="230203"/>
                </a:lnTo>
                <a:lnTo>
                  <a:pt x="82811" y="192565"/>
                </a:lnTo>
                <a:lnTo>
                  <a:pt x="110220" y="157444"/>
                </a:lnTo>
                <a:lnTo>
                  <a:pt x="140940" y="125179"/>
                </a:lnTo>
                <a:lnTo>
                  <a:pt x="174673" y="96081"/>
                </a:lnTo>
                <a:lnTo>
                  <a:pt x="211097" y="70429"/>
                </a:lnTo>
                <a:lnTo>
                  <a:pt x="249860" y="48470"/>
                </a:lnTo>
                <a:lnTo>
                  <a:pt x="290588" y="30417"/>
                </a:lnTo>
                <a:lnTo>
                  <a:pt x="332889" y="16443"/>
                </a:lnTo>
                <a:lnTo>
                  <a:pt x="376357" y="6682"/>
                </a:lnTo>
                <a:lnTo>
                  <a:pt x="420572" y="1229"/>
                </a:lnTo>
                <a:lnTo>
                  <a:pt x="453965" y="0"/>
                </a:lnTo>
                <a:lnTo>
                  <a:pt x="465109" y="136"/>
                </a:lnTo>
                <a:lnTo>
                  <a:pt x="509538" y="3414"/>
                </a:lnTo>
                <a:lnTo>
                  <a:pt x="553432" y="11030"/>
                </a:lnTo>
                <a:lnTo>
                  <a:pt x="596368" y="22913"/>
                </a:lnTo>
                <a:lnTo>
                  <a:pt x="637933" y="38946"/>
                </a:lnTo>
                <a:lnTo>
                  <a:pt x="677726" y="58977"/>
                </a:lnTo>
                <a:lnTo>
                  <a:pt x="715364" y="82811"/>
                </a:lnTo>
                <a:lnTo>
                  <a:pt x="750485" y="110220"/>
                </a:lnTo>
                <a:lnTo>
                  <a:pt x="782750" y="140940"/>
                </a:lnTo>
                <a:lnTo>
                  <a:pt x="811848" y="174673"/>
                </a:lnTo>
                <a:lnTo>
                  <a:pt x="837500" y="211097"/>
                </a:lnTo>
                <a:lnTo>
                  <a:pt x="859459" y="249860"/>
                </a:lnTo>
                <a:lnTo>
                  <a:pt x="877512" y="290588"/>
                </a:lnTo>
                <a:lnTo>
                  <a:pt x="891486" y="332889"/>
                </a:lnTo>
                <a:lnTo>
                  <a:pt x="901247" y="376357"/>
                </a:lnTo>
                <a:lnTo>
                  <a:pt x="906700" y="420572"/>
                </a:lnTo>
                <a:lnTo>
                  <a:pt x="907930" y="453965"/>
                </a:lnTo>
                <a:lnTo>
                  <a:pt x="907793" y="465109"/>
                </a:lnTo>
                <a:lnTo>
                  <a:pt x="904515" y="509538"/>
                </a:lnTo>
                <a:lnTo>
                  <a:pt x="896899" y="553432"/>
                </a:lnTo>
                <a:lnTo>
                  <a:pt x="885016" y="596368"/>
                </a:lnTo>
                <a:lnTo>
                  <a:pt x="868983" y="637933"/>
                </a:lnTo>
                <a:lnTo>
                  <a:pt x="848952" y="677726"/>
                </a:lnTo>
                <a:lnTo>
                  <a:pt x="825118" y="715364"/>
                </a:lnTo>
                <a:lnTo>
                  <a:pt x="797709" y="750485"/>
                </a:lnTo>
                <a:lnTo>
                  <a:pt x="766989" y="782750"/>
                </a:lnTo>
                <a:lnTo>
                  <a:pt x="733256" y="811848"/>
                </a:lnTo>
                <a:lnTo>
                  <a:pt x="696832" y="837500"/>
                </a:lnTo>
                <a:lnTo>
                  <a:pt x="658069" y="859459"/>
                </a:lnTo>
                <a:lnTo>
                  <a:pt x="617341" y="877512"/>
                </a:lnTo>
                <a:lnTo>
                  <a:pt x="575040" y="891486"/>
                </a:lnTo>
                <a:lnTo>
                  <a:pt x="531572" y="901247"/>
                </a:lnTo>
                <a:lnTo>
                  <a:pt x="487357" y="906700"/>
                </a:lnTo>
                <a:lnTo>
                  <a:pt x="453965" y="907930"/>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414" name="Shape 414"/>
        <p:cNvGrpSpPr/>
        <p:nvPr/>
      </p:nvGrpSpPr>
      <p:grpSpPr>
        <a:xfrm>
          <a:off x="0" y="0"/>
          <a:ext cx="0" cy="0"/>
          <a:chOff x="0" y="0"/>
          <a:chExt cx="0" cy="0"/>
        </a:xfrm>
      </p:grpSpPr>
      <p:sp>
        <p:nvSpPr>
          <p:cNvPr id="415" name="Google Shape;415;p46"/>
          <p:cNvSpPr/>
          <p:nvPr/>
        </p:nvSpPr>
        <p:spPr>
          <a:xfrm>
            <a:off x="0" y="0"/>
            <a:ext cx="9144000" cy="5143500"/>
          </a:xfrm>
          <a:custGeom>
            <a:rect b="b" l="l" r="r" t="t"/>
            <a:pathLst>
              <a:path extrusionOk="0" h="10287000" w="18288000">
                <a:moveTo>
                  <a:pt x="18287998" y="10286999"/>
                </a:moveTo>
                <a:lnTo>
                  <a:pt x="0" y="10286999"/>
                </a:lnTo>
                <a:lnTo>
                  <a:pt x="0" y="0"/>
                </a:lnTo>
                <a:lnTo>
                  <a:pt x="18287998" y="0"/>
                </a:lnTo>
                <a:lnTo>
                  <a:pt x="18287998" y="10286999"/>
                </a:lnTo>
                <a:close/>
              </a:path>
            </a:pathLst>
          </a:custGeom>
          <a:solidFill>
            <a:srgbClr val="E2E8EB"/>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16" name="Google Shape;416;p46"/>
          <p:cNvSpPr/>
          <p:nvPr/>
        </p:nvSpPr>
        <p:spPr>
          <a:xfrm>
            <a:off x="514351" y="514351"/>
            <a:ext cx="2276400" cy="4114800"/>
          </a:xfrm>
          <a:prstGeom prst="rect">
            <a:avLst/>
          </a:prstGeom>
          <a:solidFill>
            <a:srgbClr val="BFBFB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pic>
        <p:nvPicPr>
          <p:cNvPr id="417" name="Google Shape;417;p46"/>
          <p:cNvPicPr preferRelativeResize="0"/>
          <p:nvPr/>
        </p:nvPicPr>
        <p:blipFill rotWithShape="1">
          <a:blip r:embed="rId2">
            <a:alphaModFix/>
          </a:blip>
          <a:srcRect b="0" l="0" r="0" t="0"/>
          <a:stretch/>
        </p:blipFill>
        <p:spPr>
          <a:xfrm>
            <a:off x="8040774" y="4215734"/>
            <a:ext cx="648595" cy="608309"/>
          </a:xfrm>
          <a:prstGeom prst="rect">
            <a:avLst/>
          </a:prstGeom>
          <a:noFill/>
          <a:ln>
            <a:noFill/>
          </a:ln>
        </p:spPr>
      </p:pic>
      <p:sp>
        <p:nvSpPr>
          <p:cNvPr id="418" name="Google Shape;418;p46"/>
          <p:cNvSpPr/>
          <p:nvPr/>
        </p:nvSpPr>
        <p:spPr>
          <a:xfrm>
            <a:off x="3507653" y="3494725"/>
            <a:ext cx="3600450" cy="14288"/>
          </a:xfrm>
          <a:custGeom>
            <a:rect b="b" l="l" r="r" t="t"/>
            <a:pathLst>
              <a:path extrusionOk="0" h="28575" w="7200900">
                <a:moveTo>
                  <a:pt x="7200899" y="28574"/>
                </a:moveTo>
                <a:lnTo>
                  <a:pt x="0" y="28574"/>
                </a:lnTo>
                <a:lnTo>
                  <a:pt x="0" y="0"/>
                </a:lnTo>
                <a:lnTo>
                  <a:pt x="7200899" y="0"/>
                </a:lnTo>
                <a:lnTo>
                  <a:pt x="7200899" y="28574"/>
                </a:lnTo>
                <a:close/>
              </a:path>
            </a:pathLst>
          </a:custGeom>
          <a:solidFill>
            <a:srgbClr val="AB042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chemeClr val="dk1"/>
              </a:solidFill>
              <a:latin typeface="Calibri"/>
              <a:ea typeface="Calibri"/>
              <a:cs typeface="Calibri"/>
              <a:sym typeface="Calibri"/>
            </a:endParaRPr>
          </a:p>
        </p:txBody>
      </p:sp>
      <p:sp>
        <p:nvSpPr>
          <p:cNvPr id="419" name="Google Shape;419;p46"/>
          <p:cNvSpPr/>
          <p:nvPr/>
        </p:nvSpPr>
        <p:spPr>
          <a:xfrm>
            <a:off x="3430262" y="4917799"/>
            <a:ext cx="2307300" cy="247800"/>
          </a:xfrm>
          <a:prstGeom prst="rect">
            <a:avLst/>
          </a:prstGeom>
          <a:solidFill>
            <a:srgbClr val="AB052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chemeClr val="lt1"/>
              </a:solidFill>
              <a:latin typeface="Calibri"/>
              <a:ea typeface="Calibri"/>
              <a:cs typeface="Calibri"/>
              <a:sym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89bd2d8c1_7_0)">
  <p:cSld name="Generated (g3f89bd2d8c1_7_0)">
    <p:spTree>
      <p:nvGrpSpPr>
        <p:cNvPr id="420" name="Shape 42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theme" Target="../theme/theme1.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0" Type="http://schemas.openxmlformats.org/officeDocument/2006/relationships/slideLayout" Target="../slideLayouts/slideLayout37.xml"/><Relationship Id="rId13" Type="http://schemas.openxmlformats.org/officeDocument/2006/relationships/slideLayout" Target="../slideLayouts/slideLayout40.xml"/><Relationship Id="rId12" Type="http://schemas.openxmlformats.org/officeDocument/2006/relationships/slideLayout" Target="../slideLayouts/slideLayout39.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5" Type="http://schemas.openxmlformats.org/officeDocument/2006/relationships/slideLayout" Target="../slideLayouts/slideLayout42.xml"/><Relationship Id="rId14" Type="http://schemas.openxmlformats.org/officeDocument/2006/relationships/slideLayout" Target="../slideLayouts/slideLayout41.xml"/><Relationship Id="rId17" Type="http://schemas.openxmlformats.org/officeDocument/2006/relationships/slideLayout" Target="../slideLayouts/slideLayout44.xml"/><Relationship Id="rId16" Type="http://schemas.openxmlformats.org/officeDocument/2006/relationships/slideLayout" Target="../slideLayouts/slideLayout43.xml"/><Relationship Id="rId5" Type="http://schemas.openxmlformats.org/officeDocument/2006/relationships/slideLayout" Target="../slideLayouts/slideLayout32.xml"/><Relationship Id="rId6" Type="http://schemas.openxmlformats.org/officeDocument/2006/relationships/slideLayout" Target="../slideLayouts/slideLayout33.xml"/><Relationship Id="rId18" Type="http://schemas.openxmlformats.org/officeDocument/2006/relationships/theme" Target="../theme/theme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 name="Shape 23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7.jpg"/><Relationship Id="rId4" Type="http://schemas.openxmlformats.org/officeDocument/2006/relationships/hyperlink" Target="https://www.flickr.com/photos/sgendera/8058464569/" TargetMode="External"/><Relationship Id="rId5" Type="http://schemas.openxmlformats.org/officeDocument/2006/relationships/hyperlink" Target="https://creativecommons.org/licenses/by/3.0/"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5.jpg"/><Relationship Id="rId4" Type="http://schemas.openxmlformats.org/officeDocument/2006/relationships/hyperlink" Target="https://has.concord.org/groundwater-movement.html" TargetMode="External"/><Relationship Id="rId5" Type="http://schemas.openxmlformats.org/officeDocument/2006/relationships/image" Target="../media/image31.png"/><Relationship Id="rId6"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hyperlink" Target="http://www.youtube.com/watch?v=_KEjB-u4dQo" TargetMode="External"/><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8"/>
          <p:cNvSpPr txBox="1"/>
          <p:nvPr/>
        </p:nvSpPr>
        <p:spPr>
          <a:xfrm>
            <a:off x="432111" y="171680"/>
            <a:ext cx="8892643" cy="858228"/>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CYCLE &amp; GROUNDWATER: </a:t>
            </a:r>
            <a:r>
              <a:rPr b="1" lang="en" sz="3000">
                <a:solidFill>
                  <a:srgbClr val="002776"/>
                </a:solidFill>
                <a:latin typeface="Calibri"/>
                <a:ea typeface="Calibri"/>
                <a:cs typeface="Calibri"/>
                <a:sym typeface="Calibri"/>
              </a:rPr>
              <a:t>LESSON 2</a:t>
            </a:r>
            <a:endParaRPr sz="1100"/>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426" name="Google Shape;426;p48"/>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descr="Diagram of a water cycle&#10;&#10;Description automatically generated" id="427" name="Google Shape;427;p48"/>
          <p:cNvPicPr preferRelativeResize="0"/>
          <p:nvPr/>
        </p:nvPicPr>
        <p:blipFill rotWithShape="1">
          <a:blip r:embed="rId3">
            <a:alphaModFix/>
          </a:blip>
          <a:srcRect b="0" l="0" r="0" t="0"/>
          <a:stretch/>
        </p:blipFill>
        <p:spPr>
          <a:xfrm>
            <a:off x="3581159" y="1029908"/>
            <a:ext cx="5895727" cy="3814356"/>
          </a:xfrm>
          <a:prstGeom prst="rect">
            <a:avLst/>
          </a:prstGeom>
          <a:noFill/>
          <a:ln>
            <a:noFill/>
          </a:ln>
        </p:spPr>
      </p:pic>
      <p:sp>
        <p:nvSpPr>
          <p:cNvPr id="428" name="Google Shape;428;p48"/>
          <p:cNvSpPr txBox="1"/>
          <p:nvPr/>
        </p:nvSpPr>
        <p:spPr>
          <a:xfrm>
            <a:off x="373039" y="1601667"/>
            <a:ext cx="3268639" cy="3393236"/>
          </a:xfrm>
          <a:prstGeom prst="rect">
            <a:avLst/>
          </a:prstGeom>
          <a:noFill/>
          <a:ln>
            <a:noFill/>
          </a:ln>
        </p:spPr>
        <p:txBody>
          <a:bodyPr anchorCtr="0" anchor="t" bIns="34275" lIns="68575" spcFirstLastPara="1" rIns="68575" wrap="square" tIns="34275">
            <a:spAutoFit/>
          </a:bodyPr>
          <a:lstStyle/>
          <a:p>
            <a:pPr indent="-228600" lvl="0" marL="228600" marR="0" rtl="0" algn="l">
              <a:spcBef>
                <a:spcPts val="0"/>
              </a:spcBef>
              <a:spcAft>
                <a:spcPts val="0"/>
              </a:spcAft>
              <a:buClr>
                <a:srgbClr val="002776"/>
              </a:buClr>
              <a:buSzPts val="2400"/>
              <a:buFont typeface="Arial"/>
              <a:buChar char="•"/>
            </a:pPr>
            <a:r>
              <a:rPr lang="en" sz="2400">
                <a:solidFill>
                  <a:srgbClr val="002776"/>
                </a:solidFill>
                <a:latin typeface="Calibri"/>
                <a:ea typeface="Calibri"/>
                <a:cs typeface="Calibri"/>
                <a:sym typeface="Calibri"/>
              </a:rPr>
              <a:t>Water is found in the atmosphere, on the surface of the land, and underground. </a:t>
            </a:r>
            <a:endParaRPr sz="1100"/>
          </a:p>
          <a:p>
            <a:pPr indent="-228600" lvl="0" marL="228600" marR="0" rtl="0" algn="l">
              <a:spcBef>
                <a:spcPts val="0"/>
              </a:spcBef>
              <a:spcAft>
                <a:spcPts val="0"/>
              </a:spcAft>
              <a:buClr>
                <a:srgbClr val="002776"/>
              </a:buClr>
              <a:buSzPts val="2400"/>
              <a:buFont typeface="Arial"/>
              <a:buChar char="•"/>
            </a:pPr>
            <a:r>
              <a:rPr lang="en" sz="2400">
                <a:solidFill>
                  <a:srgbClr val="002776"/>
                </a:solidFill>
                <a:latin typeface="Calibri"/>
                <a:ea typeface="Calibri"/>
                <a:cs typeface="Calibri"/>
                <a:sym typeface="Calibri"/>
              </a:rPr>
              <a:t>The water cycle connects Earth systems, purifying and renewing water on Earth. </a:t>
            </a:r>
            <a:endParaRPr sz="1100"/>
          </a:p>
        </p:txBody>
      </p:sp>
      <p:sp>
        <p:nvSpPr>
          <p:cNvPr id="429" name="Google Shape;429;p48"/>
          <p:cNvSpPr txBox="1"/>
          <p:nvPr/>
        </p:nvSpPr>
        <p:spPr>
          <a:xfrm>
            <a:off x="279978" y="916907"/>
            <a:ext cx="4345362"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002776"/>
                </a:solidFill>
                <a:latin typeface="Calibri"/>
                <a:ea typeface="Calibri"/>
                <a:cs typeface="Calibri"/>
                <a:sym typeface="Calibri"/>
              </a:rPr>
              <a:t>Water Principles</a:t>
            </a:r>
            <a:endParaRPr sz="11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9"/>
          <p:cNvSpPr txBox="1"/>
          <p:nvPr/>
        </p:nvSpPr>
        <p:spPr>
          <a:xfrm>
            <a:off x="549442" y="727676"/>
            <a:ext cx="8045116" cy="585877"/>
          </a:xfrm>
          <a:prstGeom prst="rect">
            <a:avLst/>
          </a:prstGeom>
          <a:noFill/>
          <a:ln>
            <a:noFill/>
          </a:ln>
        </p:spPr>
        <p:txBody>
          <a:bodyPr anchorCtr="0" anchor="t" bIns="22850" lIns="45725" spcFirstLastPara="1" rIns="45725" wrap="square" tIns="22850">
            <a:noAutofit/>
          </a:bodyPr>
          <a:lstStyle/>
          <a:p>
            <a:pPr indent="0" lvl="0" marL="0" marR="0" rtl="0" algn="ctr">
              <a:spcBef>
                <a:spcPts val="0"/>
              </a:spcBef>
              <a:spcAft>
                <a:spcPts val="0"/>
              </a:spcAft>
              <a:buNone/>
            </a:pPr>
            <a:r>
              <a:rPr b="1" lang="en" sz="4000">
                <a:solidFill>
                  <a:srgbClr val="002776"/>
                </a:solidFill>
                <a:latin typeface="Calibri"/>
                <a:ea typeface="Calibri"/>
                <a:cs typeface="Calibri"/>
                <a:sym typeface="Calibri"/>
              </a:rPr>
              <a:t>Water Movement Between </a:t>
            </a:r>
            <a:endParaRPr sz="1100"/>
          </a:p>
          <a:p>
            <a:pPr indent="0" lvl="0" marL="0" marR="0" rtl="0" algn="ctr">
              <a:spcBef>
                <a:spcPts val="0"/>
              </a:spcBef>
              <a:spcAft>
                <a:spcPts val="0"/>
              </a:spcAft>
              <a:buNone/>
            </a:pPr>
            <a:r>
              <a:rPr b="1" lang="en" sz="4000">
                <a:solidFill>
                  <a:srgbClr val="002776"/>
                </a:solidFill>
                <a:latin typeface="Calibri"/>
                <a:ea typeface="Calibri"/>
                <a:cs typeface="Calibri"/>
                <a:sym typeface="Calibri"/>
              </a:rPr>
              <a:t>Earth Systems</a:t>
            </a:r>
            <a:endParaRPr sz="1100"/>
          </a:p>
          <a:p>
            <a:pPr indent="0" lvl="0" marL="0" marR="0" rtl="0" algn="ctr">
              <a:spcBef>
                <a:spcPts val="0"/>
              </a:spcBef>
              <a:spcAft>
                <a:spcPts val="0"/>
              </a:spcAft>
              <a:buNone/>
            </a:pPr>
            <a:br>
              <a:rPr b="1" lang="en" sz="4000">
                <a:solidFill>
                  <a:srgbClr val="000000"/>
                </a:solidFill>
                <a:latin typeface="Calibri"/>
                <a:ea typeface="Calibri"/>
                <a:cs typeface="Calibri"/>
                <a:sym typeface="Calibri"/>
              </a:rPr>
            </a:br>
            <a:endParaRPr b="1" sz="4000">
              <a:solidFill>
                <a:srgbClr val="002776"/>
              </a:solidFill>
              <a:latin typeface="Calibri"/>
              <a:ea typeface="Calibri"/>
              <a:cs typeface="Calibri"/>
              <a:sym typeface="Calibri"/>
            </a:endParaRPr>
          </a:p>
        </p:txBody>
      </p:sp>
      <p:sp>
        <p:nvSpPr>
          <p:cNvPr id="436" name="Google Shape;436;p49"/>
          <p:cNvSpPr txBox="1"/>
          <p:nvPr/>
        </p:nvSpPr>
        <p:spPr>
          <a:xfrm>
            <a:off x="549442" y="2346157"/>
            <a:ext cx="7903442" cy="2262157"/>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3600">
                <a:solidFill>
                  <a:srgbClr val="AB0520"/>
                </a:solidFill>
                <a:latin typeface="Calibri"/>
                <a:ea typeface="Calibri"/>
                <a:cs typeface="Calibri"/>
                <a:sym typeface="Calibri"/>
              </a:rPr>
              <a:t>Investigative Questions </a:t>
            </a:r>
            <a:r>
              <a:rPr b="1" lang="en" sz="3600">
                <a:solidFill>
                  <a:srgbClr val="000000"/>
                </a:solidFill>
                <a:latin typeface="Calibri"/>
                <a:ea typeface="Calibri"/>
                <a:cs typeface="Calibri"/>
                <a:sym typeface="Calibri"/>
              </a:rPr>
              <a:t> </a:t>
            </a:r>
            <a:endParaRPr sz="1100"/>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How and why does water move between Earth’s systems?</a:t>
            </a:r>
            <a:endParaRPr sz="1100"/>
          </a:p>
          <a:p>
            <a:pPr indent="-425450" lvl="0" marL="4318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What are some of the consequences of water movement (cause and effect)?</a:t>
            </a:r>
            <a:endParaRPr sz="1100"/>
          </a:p>
        </p:txBody>
      </p:sp>
      <p:sp>
        <p:nvSpPr>
          <p:cNvPr id="437" name="Google Shape;437;p49"/>
          <p:cNvSpPr txBox="1"/>
          <p:nvPr/>
        </p:nvSpPr>
        <p:spPr>
          <a:xfrm>
            <a:off x="336418" y="0"/>
            <a:ext cx="8892643" cy="858228"/>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WATER CYCLE &amp; GROUNDWATER: </a:t>
            </a:r>
            <a:r>
              <a:rPr b="1" lang="en" sz="3000">
                <a:solidFill>
                  <a:srgbClr val="002776"/>
                </a:solidFill>
                <a:latin typeface="Calibri"/>
                <a:ea typeface="Calibri"/>
                <a:cs typeface="Calibri"/>
                <a:sym typeface="Calibri"/>
              </a:rPr>
              <a:t>LESSON 2</a:t>
            </a:r>
            <a:endParaRPr sz="3000">
              <a:solidFill>
                <a:srgbClr val="000000"/>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438" name="Google Shape;438;p49"/>
          <p:cNvCxnSpPr/>
          <p:nvPr/>
        </p:nvCxnSpPr>
        <p:spPr>
          <a:xfrm>
            <a:off x="336418" y="524803"/>
            <a:ext cx="7946345" cy="0"/>
          </a:xfrm>
          <a:prstGeom prst="straightConnector1">
            <a:avLst/>
          </a:prstGeom>
          <a:noFill/>
          <a:ln cap="flat" cmpd="sng" w="38100">
            <a:solidFill>
              <a:srgbClr val="AB0520"/>
            </a:solidFill>
            <a:prstDash val="solid"/>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443" name="Shape 443"/>
        <p:cNvGrpSpPr/>
        <p:nvPr/>
      </p:nvGrpSpPr>
      <p:grpSpPr>
        <a:xfrm>
          <a:off x="0" y="0"/>
          <a:ext cx="0" cy="0"/>
          <a:chOff x="0" y="0"/>
          <a:chExt cx="0" cy="0"/>
        </a:xfrm>
      </p:grpSpPr>
      <p:sp>
        <p:nvSpPr>
          <p:cNvPr id="444" name="Google Shape;444;p50"/>
          <p:cNvSpPr txBox="1"/>
          <p:nvPr/>
        </p:nvSpPr>
        <p:spPr>
          <a:xfrm>
            <a:off x="289165" y="814842"/>
            <a:ext cx="3520322"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0070C0"/>
                </a:solidFill>
                <a:latin typeface="Calibri"/>
                <a:ea typeface="Calibri"/>
                <a:cs typeface="Calibri"/>
                <a:sym typeface="Calibri"/>
              </a:rPr>
              <a:t>Experiment Time:</a:t>
            </a:r>
            <a:endParaRPr sz="1100"/>
          </a:p>
        </p:txBody>
      </p:sp>
      <p:sp>
        <p:nvSpPr>
          <p:cNvPr id="445" name="Google Shape;445;p50"/>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LESSON 2: </a:t>
            </a:r>
            <a:r>
              <a:rPr b="1" i="1" lang="en" sz="3000">
                <a:solidFill>
                  <a:srgbClr val="AB0520"/>
                </a:solidFill>
                <a:latin typeface="Calibri"/>
                <a:ea typeface="Calibri"/>
                <a:cs typeface="Calibri"/>
                <a:sym typeface="Calibri"/>
              </a:rPr>
              <a:t>Thirsty Plants – </a:t>
            </a:r>
            <a:r>
              <a:rPr b="1" lang="en" sz="3000">
                <a:solidFill>
                  <a:srgbClr val="AB0520"/>
                </a:solidFill>
                <a:latin typeface="Calibri"/>
                <a:ea typeface="Calibri"/>
                <a:cs typeface="Calibri"/>
                <a:sym typeface="Calibri"/>
              </a:rPr>
              <a:t>Set-up</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446" name="Google Shape;446;p50"/>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447" name="Google Shape;447;p50"/>
          <p:cNvSpPr txBox="1"/>
          <p:nvPr/>
        </p:nvSpPr>
        <p:spPr>
          <a:xfrm>
            <a:off x="432111" y="1415006"/>
            <a:ext cx="4812632" cy="3455321"/>
          </a:xfrm>
          <a:prstGeom prst="rect">
            <a:avLst/>
          </a:prstGeom>
          <a:noFill/>
          <a:ln>
            <a:noFill/>
          </a:ln>
        </p:spPr>
        <p:txBody>
          <a:bodyPr anchorCtr="0" anchor="t" bIns="34275" lIns="68575" spcFirstLastPara="1" rIns="68575" wrap="square" tIns="34275">
            <a:spAutoFit/>
          </a:bodyPr>
          <a:lstStyle/>
          <a:p>
            <a:pPr indent="-228600" lvl="0" marL="228600" marR="0" rtl="0" algn="l">
              <a:spcBef>
                <a:spcPts val="0"/>
              </a:spcBef>
              <a:spcAft>
                <a:spcPts val="0"/>
              </a:spcAft>
              <a:buClr>
                <a:srgbClr val="FFFFFF"/>
              </a:buClr>
              <a:buSzPts val="2000"/>
              <a:buFont typeface="Arial"/>
              <a:buChar char="•"/>
            </a:pPr>
            <a:r>
              <a:rPr lang="en" sz="2000">
                <a:solidFill>
                  <a:srgbClr val="FFFFFF"/>
                </a:solidFill>
                <a:latin typeface="Calibri"/>
                <a:ea typeface="Calibri"/>
                <a:cs typeface="Calibri"/>
                <a:sym typeface="Calibri"/>
              </a:rPr>
              <a:t>Take students outside to an area with several plants (a variety is best). </a:t>
            </a:r>
            <a:endParaRPr sz="1100"/>
          </a:p>
          <a:p>
            <a:pPr indent="-228600" lvl="0" marL="228600" marR="0" rtl="0" algn="l">
              <a:spcBef>
                <a:spcPts val="0"/>
              </a:spcBef>
              <a:spcAft>
                <a:spcPts val="0"/>
              </a:spcAft>
              <a:buClr>
                <a:srgbClr val="FFFFFF"/>
              </a:buClr>
              <a:buSzPts val="2000"/>
              <a:buFont typeface="Arial"/>
              <a:buChar char="•"/>
            </a:pPr>
            <a:r>
              <a:rPr lang="en" sz="2000">
                <a:solidFill>
                  <a:srgbClr val="FFFFFF"/>
                </a:solidFill>
                <a:latin typeface="Calibri"/>
                <a:ea typeface="Calibri"/>
                <a:cs typeface="Calibri"/>
                <a:sym typeface="Calibri"/>
              </a:rPr>
              <a:t>Have students carefully place the bag over several leaves of their plant, and zip the bag closed. </a:t>
            </a:r>
            <a:endParaRPr sz="1100"/>
          </a:p>
          <a:p>
            <a:pPr indent="-228600" lvl="0" marL="228600" marR="0" rtl="0" algn="l">
              <a:spcBef>
                <a:spcPts val="0"/>
              </a:spcBef>
              <a:spcAft>
                <a:spcPts val="0"/>
              </a:spcAft>
              <a:buClr>
                <a:srgbClr val="FFFFFF"/>
              </a:buClr>
              <a:buSzPts val="2000"/>
              <a:buFont typeface="Arial"/>
              <a:buChar char="•"/>
            </a:pPr>
            <a:r>
              <a:rPr lang="en" sz="2000">
                <a:solidFill>
                  <a:srgbClr val="FFFFFF"/>
                </a:solidFill>
                <a:latin typeface="Calibri"/>
                <a:ea typeface="Calibri"/>
                <a:cs typeface="Calibri"/>
                <a:sym typeface="Calibri"/>
              </a:rPr>
              <a:t>Record their data on the worksheet. </a:t>
            </a:r>
            <a:endParaRPr sz="1100"/>
          </a:p>
          <a:p>
            <a:pPr indent="-228600" lvl="0" marL="228600" marR="0" rtl="0" algn="l">
              <a:spcBef>
                <a:spcPts val="0"/>
              </a:spcBef>
              <a:spcAft>
                <a:spcPts val="0"/>
              </a:spcAft>
              <a:buClr>
                <a:srgbClr val="FFFFFF"/>
              </a:buClr>
              <a:buSzPts val="2000"/>
              <a:buFont typeface="Arial"/>
              <a:buChar char="•"/>
            </a:pPr>
            <a:r>
              <a:rPr lang="en" sz="2000">
                <a:solidFill>
                  <a:srgbClr val="FFFFFF"/>
                </a:solidFill>
                <a:latin typeface="Calibri"/>
                <a:ea typeface="Calibri"/>
                <a:cs typeface="Calibri"/>
                <a:sym typeface="Calibri"/>
              </a:rPr>
              <a:t>Make predictions and while you wait to check on your bags (approx. 60 minutes) proceed with earth material fun. </a:t>
            </a:r>
            <a:endParaRPr sz="1100"/>
          </a:p>
          <a:p>
            <a:pPr indent="-228600" lvl="1" marL="457200" marR="0" rtl="0" algn="l">
              <a:spcBef>
                <a:spcPts val="0"/>
              </a:spcBef>
              <a:spcAft>
                <a:spcPts val="0"/>
              </a:spcAft>
              <a:buClr>
                <a:srgbClr val="FFFFFF"/>
              </a:buClr>
              <a:buSzPts val="2000"/>
              <a:buFont typeface="Arial"/>
              <a:buChar char="•"/>
            </a:pPr>
            <a:r>
              <a:rPr b="0" i="0" lang="en" sz="2000" u="none" cap="none" strike="noStrike">
                <a:solidFill>
                  <a:srgbClr val="FFFFFF"/>
                </a:solidFill>
                <a:latin typeface="Calibri"/>
                <a:ea typeface="Calibri"/>
                <a:cs typeface="Calibri"/>
                <a:sym typeface="Calibri"/>
              </a:rPr>
              <a:t>Tip – sunny days and spots will work best for this experiment!</a:t>
            </a:r>
            <a:endParaRPr sz="1100"/>
          </a:p>
        </p:txBody>
      </p:sp>
      <p:pic>
        <p:nvPicPr>
          <p:cNvPr descr="Easy Leaf Transpiration Experiment | Mombrite" id="448" name="Google Shape;448;p50"/>
          <p:cNvPicPr preferRelativeResize="0"/>
          <p:nvPr/>
        </p:nvPicPr>
        <p:blipFill rotWithShape="1">
          <a:blip r:embed="rId3">
            <a:alphaModFix/>
          </a:blip>
          <a:srcRect b="275" l="16912" r="-183" t="-1574"/>
          <a:stretch/>
        </p:blipFill>
        <p:spPr>
          <a:xfrm>
            <a:off x="5325052" y="1289384"/>
            <a:ext cx="3524186" cy="28372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p51" title="Screenshot 2026-08-28 at 10.53.24 AM.png"/>
          <p:cNvPicPr preferRelativeResize="0"/>
          <p:nvPr/>
        </p:nvPicPr>
        <p:blipFill>
          <a:blip r:embed="rId3">
            <a:alphaModFix/>
          </a:blip>
          <a:stretch>
            <a:fillRect/>
          </a:stretch>
        </p:blipFill>
        <p:spPr>
          <a:xfrm>
            <a:off x="452200" y="189875"/>
            <a:ext cx="7258374" cy="4534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458" name="Shape 458"/>
        <p:cNvGrpSpPr/>
        <p:nvPr/>
      </p:nvGrpSpPr>
      <p:grpSpPr>
        <a:xfrm>
          <a:off x="0" y="0"/>
          <a:ext cx="0" cy="0"/>
          <a:chOff x="0" y="0"/>
          <a:chExt cx="0" cy="0"/>
        </a:xfrm>
      </p:grpSpPr>
      <p:sp>
        <p:nvSpPr>
          <p:cNvPr id="459" name="Google Shape;459;p52"/>
          <p:cNvSpPr txBox="1"/>
          <p:nvPr/>
        </p:nvSpPr>
        <p:spPr>
          <a:xfrm>
            <a:off x="5339227" y="1608530"/>
            <a:ext cx="2084927"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FFFFFF"/>
                </a:solidFill>
                <a:latin typeface="Calibri"/>
                <a:ea typeface="Calibri"/>
                <a:cs typeface="Calibri"/>
                <a:sym typeface="Calibri"/>
              </a:rPr>
              <a:t>Warm up:</a:t>
            </a:r>
            <a:endParaRPr sz="1100"/>
          </a:p>
        </p:txBody>
      </p:sp>
      <p:sp>
        <p:nvSpPr>
          <p:cNvPr id="460" name="Google Shape;460;p52"/>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LESSON 2: Water Movement</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461" name="Google Shape;461;p52"/>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462" name="Google Shape;462;p52"/>
          <p:cNvSpPr txBox="1"/>
          <p:nvPr/>
        </p:nvSpPr>
        <p:spPr>
          <a:xfrm>
            <a:off x="3975375" y="2255679"/>
            <a:ext cx="4812632" cy="1431161"/>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lang="en" sz="3000">
                <a:solidFill>
                  <a:srgbClr val="FFFFFF"/>
                </a:solidFill>
                <a:latin typeface="Calibri"/>
                <a:ea typeface="Calibri"/>
                <a:cs typeface="Calibri"/>
                <a:sym typeface="Calibri"/>
              </a:rPr>
              <a:t>What are some examples of places water can go in the Earth’s natural system?</a:t>
            </a:r>
            <a:endParaRPr sz="1100"/>
          </a:p>
        </p:txBody>
      </p:sp>
      <p:pic>
        <p:nvPicPr>
          <p:cNvPr id="463" name="Google Shape;463;p52"/>
          <p:cNvPicPr preferRelativeResize="0"/>
          <p:nvPr/>
        </p:nvPicPr>
        <p:blipFill>
          <a:blip r:embed="rId3">
            <a:alphaModFix/>
          </a:blip>
          <a:stretch>
            <a:fillRect/>
          </a:stretch>
        </p:blipFill>
        <p:spPr>
          <a:xfrm>
            <a:off x="-842325" y="1306523"/>
            <a:ext cx="5477118" cy="30798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1"/>
            </a:gs>
          </a:gsLst>
          <a:path path="circle">
            <a:fillToRect b="50%" l="50%" r="50%" t="50%"/>
          </a:path>
          <a:tileRect/>
        </a:gradFill>
      </p:bgPr>
    </p:bg>
    <p:spTree>
      <p:nvGrpSpPr>
        <p:cNvPr id="468" name="Shape 468"/>
        <p:cNvGrpSpPr/>
        <p:nvPr/>
      </p:nvGrpSpPr>
      <p:grpSpPr>
        <a:xfrm>
          <a:off x="0" y="0"/>
          <a:ext cx="0" cy="0"/>
          <a:chOff x="0" y="0"/>
          <a:chExt cx="0" cy="0"/>
        </a:xfrm>
      </p:grpSpPr>
      <p:sp>
        <p:nvSpPr>
          <p:cNvPr id="469" name="Google Shape;469;p53"/>
          <p:cNvSpPr txBox="1"/>
          <p:nvPr/>
        </p:nvSpPr>
        <p:spPr>
          <a:xfrm>
            <a:off x="509337" y="638809"/>
            <a:ext cx="8125327" cy="671513"/>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400">
                <a:solidFill>
                  <a:srgbClr val="0C234B"/>
                </a:solidFill>
                <a:latin typeface="Calibri"/>
                <a:ea typeface="Calibri"/>
                <a:cs typeface="Calibri"/>
                <a:sym typeface="Calibri"/>
              </a:rPr>
              <a:t>What is </a:t>
            </a:r>
            <a:r>
              <a:rPr b="1" lang="en" sz="4400" u="sng">
                <a:solidFill>
                  <a:srgbClr val="0C234B"/>
                </a:solidFill>
                <a:latin typeface="Calibri"/>
                <a:ea typeface="Calibri"/>
                <a:cs typeface="Calibri"/>
                <a:sym typeface="Calibri"/>
              </a:rPr>
              <a:t>climate</a:t>
            </a:r>
            <a:r>
              <a:rPr b="1" lang="en" sz="4400">
                <a:solidFill>
                  <a:srgbClr val="0C234B"/>
                </a:solidFill>
                <a:latin typeface="Calibri"/>
                <a:ea typeface="Calibri"/>
                <a:cs typeface="Calibri"/>
                <a:sym typeface="Calibri"/>
              </a:rPr>
              <a:t>? </a:t>
            </a:r>
            <a:endParaRPr sz="1100"/>
          </a:p>
          <a:p>
            <a:pPr indent="0" lvl="0" marL="0" marR="0" rtl="0" algn="ctr">
              <a:spcBef>
                <a:spcPts val="0"/>
              </a:spcBef>
              <a:spcAft>
                <a:spcPts val="0"/>
              </a:spcAft>
              <a:buNone/>
            </a:pPr>
            <a:r>
              <a:rPr b="1" lang="en" sz="4400">
                <a:solidFill>
                  <a:srgbClr val="0C234B"/>
                </a:solidFill>
                <a:latin typeface="Calibri"/>
                <a:ea typeface="Calibri"/>
                <a:cs typeface="Calibri"/>
                <a:sym typeface="Calibri"/>
              </a:rPr>
              <a:t>Is climate the same as </a:t>
            </a:r>
            <a:r>
              <a:rPr b="1" lang="en" sz="4400" u="sng">
                <a:solidFill>
                  <a:srgbClr val="0C234B"/>
                </a:solidFill>
                <a:latin typeface="Calibri"/>
                <a:ea typeface="Calibri"/>
                <a:cs typeface="Calibri"/>
                <a:sym typeface="Calibri"/>
              </a:rPr>
              <a:t>weather</a:t>
            </a:r>
            <a:r>
              <a:rPr b="1" lang="en" sz="4400">
                <a:solidFill>
                  <a:srgbClr val="0C234B"/>
                </a:solidFill>
                <a:latin typeface="Calibri"/>
                <a:ea typeface="Calibri"/>
                <a:cs typeface="Calibri"/>
                <a:sym typeface="Calibri"/>
              </a:rPr>
              <a:t>?</a:t>
            </a:r>
            <a:endParaRPr sz="1100"/>
          </a:p>
        </p:txBody>
      </p:sp>
      <p:sp>
        <p:nvSpPr>
          <p:cNvPr id="470" name="Google Shape;470;p53"/>
          <p:cNvSpPr txBox="1"/>
          <p:nvPr/>
        </p:nvSpPr>
        <p:spPr>
          <a:xfrm>
            <a:off x="1319464" y="2303545"/>
            <a:ext cx="7315199" cy="671513"/>
          </a:xfrm>
          <a:prstGeom prst="rect">
            <a:avLst/>
          </a:prstGeom>
          <a:noFill/>
          <a:ln>
            <a:noFill/>
          </a:ln>
        </p:spPr>
        <p:txBody>
          <a:bodyPr anchorCtr="0" anchor="t" bIns="34275" lIns="68575" spcFirstLastPara="1" rIns="68575" wrap="square" tIns="34275">
            <a:noAutofit/>
          </a:bodyPr>
          <a:lstStyle/>
          <a:p>
            <a:pPr indent="-336550" lvl="0" marL="342900" marR="0" rtl="0" algn="l">
              <a:spcBef>
                <a:spcPts val="0"/>
              </a:spcBef>
              <a:spcAft>
                <a:spcPts val="0"/>
              </a:spcAft>
              <a:buClr>
                <a:srgbClr val="0C234B"/>
              </a:buClr>
              <a:buSzPts val="2700"/>
              <a:buFont typeface="Noto Sans Symbols"/>
              <a:buChar char="⮚"/>
            </a:pPr>
            <a:r>
              <a:rPr b="1" lang="en" sz="2700">
                <a:solidFill>
                  <a:srgbClr val="C00000"/>
                </a:solidFill>
                <a:latin typeface="Calibri"/>
                <a:ea typeface="Calibri"/>
                <a:cs typeface="Calibri"/>
                <a:sym typeface="Calibri"/>
              </a:rPr>
              <a:t>Weather: </a:t>
            </a:r>
            <a:r>
              <a:rPr b="1" lang="en" sz="2700">
                <a:solidFill>
                  <a:srgbClr val="0C234B"/>
                </a:solidFill>
                <a:latin typeface="Calibri"/>
                <a:ea typeface="Calibri"/>
                <a:cs typeface="Calibri"/>
                <a:sym typeface="Calibri"/>
              </a:rPr>
              <a:t>what happens day to day (temp, clouds, precipitation)</a:t>
            </a:r>
            <a:endParaRPr sz="1100"/>
          </a:p>
        </p:txBody>
      </p:sp>
      <p:sp>
        <p:nvSpPr>
          <p:cNvPr id="471" name="Google Shape;471;p53"/>
          <p:cNvSpPr txBox="1"/>
          <p:nvPr/>
        </p:nvSpPr>
        <p:spPr>
          <a:xfrm>
            <a:off x="1319463" y="3151525"/>
            <a:ext cx="6686853" cy="671513"/>
          </a:xfrm>
          <a:prstGeom prst="rect">
            <a:avLst/>
          </a:prstGeom>
          <a:noFill/>
          <a:ln>
            <a:noFill/>
          </a:ln>
        </p:spPr>
        <p:txBody>
          <a:bodyPr anchorCtr="0" anchor="t" bIns="34275" lIns="68575" spcFirstLastPara="1" rIns="68575" wrap="square" tIns="34275">
            <a:noAutofit/>
          </a:bodyPr>
          <a:lstStyle/>
          <a:p>
            <a:pPr indent="-336550" lvl="0" marL="342900" marR="0" rtl="0" algn="l">
              <a:spcBef>
                <a:spcPts val="0"/>
              </a:spcBef>
              <a:spcAft>
                <a:spcPts val="0"/>
              </a:spcAft>
              <a:buClr>
                <a:srgbClr val="0C234B"/>
              </a:buClr>
              <a:buSzPts val="2700"/>
              <a:buFont typeface="Noto Sans Symbols"/>
              <a:buChar char="⮚"/>
            </a:pPr>
            <a:r>
              <a:rPr b="1" lang="en" sz="2700">
                <a:solidFill>
                  <a:srgbClr val="C00000"/>
                </a:solidFill>
                <a:latin typeface="Calibri"/>
                <a:ea typeface="Calibri"/>
                <a:cs typeface="Calibri"/>
                <a:sym typeface="Calibri"/>
              </a:rPr>
              <a:t>Climate: </a:t>
            </a:r>
            <a:r>
              <a:rPr b="1" lang="en" sz="2700">
                <a:solidFill>
                  <a:srgbClr val="0C234B"/>
                </a:solidFill>
                <a:latin typeface="Calibri"/>
                <a:ea typeface="Calibri"/>
                <a:cs typeface="Calibri"/>
                <a:sym typeface="Calibri"/>
              </a:rPr>
              <a:t>is average measurements over several years</a:t>
            </a:r>
            <a:endParaRPr sz="1100"/>
          </a:p>
        </p:txBody>
      </p:sp>
      <p:sp>
        <p:nvSpPr>
          <p:cNvPr id="472" name="Google Shape;472;p53"/>
          <p:cNvSpPr txBox="1"/>
          <p:nvPr/>
        </p:nvSpPr>
        <p:spPr>
          <a:xfrm>
            <a:off x="1319464" y="3999506"/>
            <a:ext cx="6686853" cy="671513"/>
          </a:xfrm>
          <a:prstGeom prst="rect">
            <a:avLst/>
          </a:prstGeom>
          <a:noFill/>
          <a:ln>
            <a:noFill/>
          </a:ln>
        </p:spPr>
        <p:txBody>
          <a:bodyPr anchorCtr="0" anchor="t" bIns="34275" lIns="68575" spcFirstLastPara="1" rIns="68575" wrap="square" tIns="34275">
            <a:noAutofit/>
          </a:bodyPr>
          <a:lstStyle/>
          <a:p>
            <a:pPr indent="-336550" lvl="0" marL="342900" marR="0" rtl="0" algn="l">
              <a:spcBef>
                <a:spcPts val="0"/>
              </a:spcBef>
              <a:spcAft>
                <a:spcPts val="0"/>
              </a:spcAft>
              <a:buClr>
                <a:srgbClr val="0C234B"/>
              </a:buClr>
              <a:buSzPts val="2700"/>
              <a:buFont typeface="Noto Sans Symbols"/>
              <a:buChar char="⮚"/>
            </a:pPr>
            <a:r>
              <a:rPr b="1" lang="en" sz="2700">
                <a:solidFill>
                  <a:srgbClr val="C00000"/>
                </a:solidFill>
                <a:latin typeface="Calibri"/>
                <a:ea typeface="Calibri"/>
                <a:cs typeface="Calibri"/>
                <a:sym typeface="Calibri"/>
              </a:rPr>
              <a:t>Climate </a:t>
            </a:r>
            <a:r>
              <a:rPr b="1" lang="en" sz="2700">
                <a:solidFill>
                  <a:srgbClr val="0C234B"/>
                </a:solidFill>
                <a:latin typeface="Calibri"/>
                <a:ea typeface="Calibri"/>
                <a:cs typeface="Calibri"/>
                <a:sym typeface="Calibri"/>
              </a:rPr>
              <a:t>is what you expect, and </a:t>
            </a:r>
            <a:r>
              <a:rPr b="1" lang="en" sz="2700">
                <a:solidFill>
                  <a:srgbClr val="C00000"/>
                </a:solidFill>
                <a:latin typeface="Calibri"/>
                <a:ea typeface="Calibri"/>
                <a:cs typeface="Calibri"/>
                <a:sym typeface="Calibri"/>
              </a:rPr>
              <a:t>weather</a:t>
            </a:r>
            <a:r>
              <a:rPr b="1" lang="en" sz="2700">
                <a:solidFill>
                  <a:srgbClr val="0C234B"/>
                </a:solidFill>
                <a:latin typeface="Calibri"/>
                <a:ea typeface="Calibri"/>
                <a:cs typeface="Calibri"/>
                <a:sym typeface="Calibri"/>
              </a:rPr>
              <a:t> is what you get</a:t>
            </a:r>
            <a:endParaRPr sz="1100"/>
          </a:p>
        </p:txBody>
      </p:sp>
      <p:pic>
        <p:nvPicPr>
          <p:cNvPr descr="A sun and cloud with black background&#10;&#10;Description automatically generated" id="473" name="Google Shape;473;p53"/>
          <p:cNvPicPr preferRelativeResize="0"/>
          <p:nvPr/>
        </p:nvPicPr>
        <p:blipFill rotWithShape="1">
          <a:blip r:embed="rId3">
            <a:alphaModFix/>
          </a:blip>
          <a:srcRect b="0" l="0" r="0" t="0"/>
          <a:stretch/>
        </p:blipFill>
        <p:spPr>
          <a:xfrm>
            <a:off x="472822" y="60875"/>
            <a:ext cx="1351361" cy="1249446"/>
          </a:xfrm>
          <a:prstGeom prst="rect">
            <a:avLst/>
          </a:prstGeom>
          <a:noFill/>
          <a:ln>
            <a:noFill/>
          </a:ln>
        </p:spPr>
      </p:pic>
      <p:pic>
        <p:nvPicPr>
          <p:cNvPr descr="A cartoon of clouds and lightning&#10;&#10;Description automatically generated" id="474" name="Google Shape;474;p53"/>
          <p:cNvPicPr preferRelativeResize="0"/>
          <p:nvPr/>
        </p:nvPicPr>
        <p:blipFill rotWithShape="1">
          <a:blip r:embed="rId4">
            <a:alphaModFix/>
          </a:blip>
          <a:srcRect b="0" l="0" r="0" t="0"/>
          <a:stretch/>
        </p:blipFill>
        <p:spPr>
          <a:xfrm>
            <a:off x="7166192" y="197953"/>
            <a:ext cx="1468471" cy="11123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1000"/>
                                        <p:tgtEl>
                                          <p:spTgt spid="4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822"/>
                                        <p:tgtEl>
                                          <p:spTgt spid="4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479" name="Shape 479"/>
        <p:cNvGrpSpPr/>
        <p:nvPr/>
      </p:nvGrpSpPr>
      <p:grpSpPr>
        <a:xfrm>
          <a:off x="0" y="0"/>
          <a:ext cx="0" cy="0"/>
          <a:chOff x="0" y="0"/>
          <a:chExt cx="0" cy="0"/>
        </a:xfrm>
      </p:grpSpPr>
      <p:pic>
        <p:nvPicPr>
          <p:cNvPr id="480" name="Google Shape;480;p54" title="Chart"/>
          <p:cNvPicPr preferRelativeResize="0"/>
          <p:nvPr/>
        </p:nvPicPr>
        <p:blipFill>
          <a:blip r:embed="rId3">
            <a:alphaModFix/>
          </a:blip>
          <a:stretch>
            <a:fillRect/>
          </a:stretch>
        </p:blipFill>
        <p:spPr>
          <a:xfrm>
            <a:off x="2341300" y="107950"/>
            <a:ext cx="5675077" cy="4984748"/>
          </a:xfrm>
          <a:prstGeom prst="rect">
            <a:avLst/>
          </a:prstGeom>
          <a:noFill/>
          <a:ln>
            <a:noFill/>
          </a:ln>
        </p:spPr>
      </p:pic>
      <p:sp>
        <p:nvSpPr>
          <p:cNvPr id="481" name="Google Shape;481;p54"/>
          <p:cNvSpPr txBox="1"/>
          <p:nvPr/>
        </p:nvSpPr>
        <p:spPr>
          <a:xfrm>
            <a:off x="148425" y="347600"/>
            <a:ext cx="2082600" cy="428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Precipitation (rain, snow, sleet) varies from year to year and in different locations in Arizona.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Which city gets more precipitation, Maricopa or Phoenix?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Which city gets the most? Which city gets the least?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55"/>
          <p:cNvSpPr txBox="1"/>
          <p:nvPr/>
        </p:nvSpPr>
        <p:spPr>
          <a:xfrm>
            <a:off x="414875" y="101600"/>
            <a:ext cx="4085400" cy="470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500">
                <a:solidFill>
                  <a:schemeClr val="dk1"/>
                </a:solidFill>
                <a:latin typeface="Lora"/>
                <a:ea typeface="Lora"/>
                <a:cs typeface="Lora"/>
                <a:sym typeface="Lora"/>
              </a:rPr>
              <a:t>Evapotranspiration</a:t>
            </a:r>
            <a:r>
              <a:rPr lang="en" sz="1500">
                <a:solidFill>
                  <a:schemeClr val="dk1"/>
                </a:solidFill>
                <a:latin typeface="Lora"/>
                <a:ea typeface="Lora"/>
                <a:cs typeface="Lora"/>
                <a:sym typeface="Lora"/>
              </a:rPr>
              <a:t> (ee-vap-oh-tran-spuh-RAY-shun) is a big word for a simple idea: </a:t>
            </a:r>
            <a:r>
              <a:rPr b="1" lang="en" sz="1500">
                <a:solidFill>
                  <a:schemeClr val="dk1"/>
                </a:solidFill>
                <a:latin typeface="Lora"/>
                <a:ea typeface="Lora"/>
                <a:cs typeface="Lora"/>
                <a:sym typeface="Lora"/>
              </a:rPr>
              <a:t>it's how water goes back up into the air from both the ground and plants.</a:t>
            </a:r>
            <a:endParaRPr b="1" sz="1500">
              <a:solidFill>
                <a:schemeClr val="dk1"/>
              </a:solidFill>
              <a:latin typeface="Lora"/>
              <a:ea typeface="Lora"/>
              <a:cs typeface="Lora"/>
              <a:sym typeface="Lora"/>
            </a:endParaRPr>
          </a:p>
          <a:p>
            <a:pPr indent="0" lvl="0" marL="0" rtl="0" algn="l">
              <a:lnSpc>
                <a:spcPct val="115000"/>
              </a:lnSpc>
              <a:spcBef>
                <a:spcPts val="1200"/>
              </a:spcBef>
              <a:spcAft>
                <a:spcPts val="0"/>
              </a:spcAft>
              <a:buNone/>
            </a:pPr>
            <a:r>
              <a:rPr lang="en" sz="1500">
                <a:solidFill>
                  <a:schemeClr val="dk1"/>
                </a:solidFill>
                <a:latin typeface="Lora"/>
                <a:ea typeface="Lora"/>
                <a:cs typeface="Lora"/>
                <a:sym typeface="Lora"/>
              </a:rPr>
              <a:t>It is made by combining two separate words:</a:t>
            </a:r>
            <a:endParaRPr sz="1500">
              <a:solidFill>
                <a:schemeClr val="dk1"/>
              </a:solidFill>
              <a:latin typeface="Lora"/>
              <a:ea typeface="Lora"/>
              <a:cs typeface="Lora"/>
              <a:sym typeface="Lora"/>
            </a:endParaRPr>
          </a:p>
          <a:p>
            <a:pPr indent="-323850" lvl="0" marL="457200" rtl="0" algn="l">
              <a:lnSpc>
                <a:spcPct val="115000"/>
              </a:lnSpc>
              <a:spcBef>
                <a:spcPts val="1200"/>
              </a:spcBef>
              <a:spcAft>
                <a:spcPts val="0"/>
              </a:spcAft>
              <a:buClr>
                <a:schemeClr val="dk1"/>
              </a:buClr>
              <a:buSzPts val="1500"/>
              <a:buAutoNum type="arabicPeriod"/>
            </a:pPr>
            <a:r>
              <a:rPr b="1" lang="en" sz="1500">
                <a:solidFill>
                  <a:schemeClr val="dk1"/>
                </a:solidFill>
                <a:latin typeface="Lora"/>
                <a:ea typeface="Lora"/>
                <a:cs typeface="Lora"/>
                <a:sym typeface="Lora"/>
              </a:rPr>
              <a:t>Evaporation:</a:t>
            </a:r>
            <a:r>
              <a:rPr lang="en" sz="1500">
                <a:solidFill>
                  <a:schemeClr val="dk1"/>
                </a:solidFill>
                <a:latin typeface="Lora"/>
                <a:ea typeface="Lora"/>
                <a:cs typeface="Lora"/>
                <a:sym typeface="Lora"/>
              </a:rPr>
              <a:t> When the sun heats up a puddle, dirt, or a lake, liquid water turns into invisible steam (water vapor) and floats up into the sky.</a:t>
            </a:r>
            <a:endParaRPr sz="1500">
              <a:solidFill>
                <a:schemeClr val="dk1"/>
              </a:solidFill>
              <a:latin typeface="Lora"/>
              <a:ea typeface="Lora"/>
              <a:cs typeface="Lora"/>
              <a:sym typeface="Lora"/>
            </a:endParaRPr>
          </a:p>
          <a:p>
            <a:pPr indent="-323850" lvl="0" marL="457200" rtl="0" algn="l">
              <a:lnSpc>
                <a:spcPct val="115000"/>
              </a:lnSpc>
              <a:spcBef>
                <a:spcPts val="0"/>
              </a:spcBef>
              <a:spcAft>
                <a:spcPts val="0"/>
              </a:spcAft>
              <a:buClr>
                <a:schemeClr val="dk1"/>
              </a:buClr>
              <a:buSzPts val="1500"/>
              <a:buAutoNum type="arabicPeriod"/>
            </a:pPr>
            <a:r>
              <a:rPr b="1" lang="en" sz="1500">
                <a:solidFill>
                  <a:schemeClr val="dk1"/>
                </a:solidFill>
                <a:latin typeface="Lora"/>
                <a:ea typeface="Lora"/>
                <a:cs typeface="Lora"/>
                <a:sym typeface="Lora"/>
              </a:rPr>
              <a:t>Transpiration:</a:t>
            </a:r>
            <a:r>
              <a:rPr lang="en" sz="1500">
                <a:solidFill>
                  <a:schemeClr val="dk1"/>
                </a:solidFill>
                <a:latin typeface="Lora"/>
                <a:ea typeface="Lora"/>
                <a:cs typeface="Lora"/>
                <a:sym typeface="Lora"/>
              </a:rPr>
              <a:t> Think of this as </a:t>
            </a:r>
            <a:r>
              <a:rPr b="1" lang="en" sz="1500">
                <a:solidFill>
                  <a:schemeClr val="dk1"/>
                </a:solidFill>
                <a:latin typeface="Lora"/>
                <a:ea typeface="Lora"/>
                <a:cs typeface="Lora"/>
                <a:sym typeface="Lora"/>
              </a:rPr>
              <a:t>plant sweat</a:t>
            </a:r>
            <a:r>
              <a:rPr lang="en" sz="1500">
                <a:solidFill>
                  <a:schemeClr val="dk1"/>
                </a:solidFill>
                <a:latin typeface="Lora"/>
                <a:ea typeface="Lora"/>
                <a:cs typeface="Lora"/>
                <a:sym typeface="Lora"/>
              </a:rPr>
              <a:t>! Plants drink water through their roots, and the extra water travels up to their leaves and evaporates into the air through tiny, invisible holes.</a:t>
            </a:r>
            <a:endParaRPr sz="1500">
              <a:solidFill>
                <a:schemeClr val="dk1"/>
              </a:solidFill>
              <a:latin typeface="Lora"/>
              <a:ea typeface="Lora"/>
              <a:cs typeface="Lora"/>
              <a:sym typeface="Lora"/>
            </a:endParaRPr>
          </a:p>
        </p:txBody>
      </p:sp>
      <p:pic>
        <p:nvPicPr>
          <p:cNvPr id="487" name="Google Shape;487;p55" title="licensed-image.jpg"/>
          <p:cNvPicPr preferRelativeResize="0"/>
          <p:nvPr/>
        </p:nvPicPr>
        <p:blipFill>
          <a:blip r:embed="rId3">
            <a:alphaModFix/>
          </a:blip>
          <a:stretch>
            <a:fillRect/>
          </a:stretch>
        </p:blipFill>
        <p:spPr>
          <a:xfrm>
            <a:off x="5203025" y="152400"/>
            <a:ext cx="3350452" cy="4022124"/>
          </a:xfrm>
          <a:prstGeom prst="rect">
            <a:avLst/>
          </a:prstGeom>
          <a:noFill/>
          <a:ln>
            <a:noFill/>
          </a:ln>
        </p:spPr>
      </p:pic>
      <p:sp>
        <p:nvSpPr>
          <p:cNvPr id="488" name="Google Shape;488;p55"/>
          <p:cNvSpPr txBox="1"/>
          <p:nvPr/>
        </p:nvSpPr>
        <p:spPr>
          <a:xfrm>
            <a:off x="5203025" y="4330425"/>
            <a:ext cx="2540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t>How plants release water into the air. Source: VectorMine / Getty Images </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pic>
        <p:nvPicPr>
          <p:cNvPr id="493" name="Google Shape;493;p56" title="Chart"/>
          <p:cNvPicPr preferRelativeResize="0"/>
          <p:nvPr/>
        </p:nvPicPr>
        <p:blipFill>
          <a:blip r:embed="rId3">
            <a:alphaModFix/>
          </a:blip>
          <a:stretch>
            <a:fillRect/>
          </a:stretch>
        </p:blipFill>
        <p:spPr>
          <a:xfrm>
            <a:off x="152400" y="152400"/>
            <a:ext cx="6558148" cy="4056001"/>
          </a:xfrm>
          <a:prstGeom prst="rect">
            <a:avLst/>
          </a:prstGeom>
          <a:noFill/>
          <a:ln>
            <a:noFill/>
          </a:ln>
        </p:spPr>
      </p:pic>
      <p:sp>
        <p:nvSpPr>
          <p:cNvPr id="494" name="Google Shape;494;p56"/>
          <p:cNvSpPr txBox="1"/>
          <p:nvPr/>
        </p:nvSpPr>
        <p:spPr>
          <a:xfrm>
            <a:off x="6930225" y="152400"/>
            <a:ext cx="2040300" cy="349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Lora"/>
                <a:ea typeface="Lora"/>
                <a:cs typeface="Lora"/>
                <a:sym typeface="Lora"/>
              </a:rPr>
              <a:t>An Easy Way to Remember It:</a:t>
            </a:r>
            <a:r>
              <a:rPr lang="en">
                <a:solidFill>
                  <a:schemeClr val="dk1"/>
                </a:solidFill>
                <a:latin typeface="Lora"/>
                <a:ea typeface="Lora"/>
                <a:cs typeface="Lora"/>
                <a:sym typeface="Lora"/>
              </a:rPr>
              <a:t> If you spill water on the sidewalk on a hot day, it dries up (</a:t>
            </a:r>
            <a:r>
              <a:rPr b="1" lang="en">
                <a:solidFill>
                  <a:schemeClr val="dk1"/>
                </a:solidFill>
                <a:latin typeface="Lora"/>
                <a:ea typeface="Lora"/>
                <a:cs typeface="Lora"/>
                <a:sym typeface="Lora"/>
              </a:rPr>
              <a:t>evaporation</a:t>
            </a:r>
            <a:r>
              <a:rPr lang="en">
                <a:solidFill>
                  <a:schemeClr val="dk1"/>
                </a:solidFill>
                <a:latin typeface="Lora"/>
                <a:ea typeface="Lora"/>
                <a:cs typeface="Lora"/>
                <a:sym typeface="Lora"/>
              </a:rPr>
              <a:t>). If a tree drinks water and lets some out through its leaves, that's </a:t>
            </a:r>
            <a:r>
              <a:rPr b="1" lang="en">
                <a:solidFill>
                  <a:schemeClr val="dk1"/>
                </a:solidFill>
                <a:latin typeface="Lora"/>
                <a:ea typeface="Lora"/>
                <a:cs typeface="Lora"/>
                <a:sym typeface="Lora"/>
              </a:rPr>
              <a:t>transpiration</a:t>
            </a:r>
            <a:r>
              <a:rPr lang="en">
                <a:solidFill>
                  <a:schemeClr val="dk1"/>
                </a:solidFill>
                <a:latin typeface="Lora"/>
                <a:ea typeface="Lora"/>
                <a:cs typeface="Lora"/>
                <a:sym typeface="Lora"/>
              </a:rPr>
              <a:t>. Put them together, and you get </a:t>
            </a:r>
            <a:r>
              <a:rPr b="1" lang="en">
                <a:solidFill>
                  <a:schemeClr val="dk1"/>
                </a:solidFill>
                <a:latin typeface="Lora"/>
                <a:ea typeface="Lora"/>
                <a:cs typeface="Lora"/>
                <a:sym typeface="Lora"/>
              </a:rPr>
              <a:t>evapotranspiration</a:t>
            </a:r>
            <a:r>
              <a:rPr lang="en">
                <a:solidFill>
                  <a:schemeClr val="dk1"/>
                </a:solidFill>
                <a:latin typeface="Lora"/>
                <a:ea typeface="Lora"/>
                <a:cs typeface="Lora"/>
                <a:sym typeface="Lora"/>
              </a:rPr>
              <a:t>—the total amount of water the air steals back from the earth and plants! </a:t>
            </a:r>
            <a:endParaRPr>
              <a:solidFill>
                <a:schemeClr val="dk1"/>
              </a:solidFill>
              <a:latin typeface="Lora"/>
              <a:ea typeface="Lora"/>
              <a:cs typeface="Lora"/>
              <a:sym typeface="Lora"/>
            </a:endParaRPr>
          </a:p>
          <a:p>
            <a:pPr indent="0" lvl="0" marL="0" rtl="0" algn="l">
              <a:spcBef>
                <a:spcPts val="0"/>
              </a:spcBef>
              <a:spcAft>
                <a:spcPts val="0"/>
              </a:spcAft>
              <a:buNone/>
            </a:pPr>
            <a:r>
              <a:t/>
            </a:r>
            <a:endParaRPr sz="1300">
              <a:solidFill>
                <a:schemeClr val="dk1"/>
              </a:solidFill>
              <a:latin typeface="Lora"/>
              <a:ea typeface="Lora"/>
              <a:cs typeface="Lora"/>
              <a:sym typeface="Lora"/>
            </a:endParaRPr>
          </a:p>
          <a:p>
            <a:pPr indent="0" lvl="0" marL="0" rtl="0" algn="l">
              <a:spcBef>
                <a:spcPts val="0"/>
              </a:spcBef>
              <a:spcAft>
                <a:spcPts val="0"/>
              </a:spcAft>
              <a:buNone/>
            </a:pPr>
            <a:r>
              <a:t/>
            </a:r>
            <a:endParaRPr sz="1300">
              <a:solidFill>
                <a:schemeClr val="dk1"/>
              </a:solidFill>
              <a:latin typeface="Lora"/>
              <a:ea typeface="Lora"/>
              <a:cs typeface="Lora"/>
              <a:sym typeface="Lora"/>
            </a:endParaRPr>
          </a:p>
        </p:txBody>
      </p:sp>
      <p:sp>
        <p:nvSpPr>
          <p:cNvPr id="495" name="Google Shape;495;p56"/>
          <p:cNvSpPr txBox="1"/>
          <p:nvPr/>
        </p:nvSpPr>
        <p:spPr>
          <a:xfrm>
            <a:off x="512500" y="3920525"/>
            <a:ext cx="2430000" cy="88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Lora"/>
                <a:ea typeface="Lora"/>
                <a:cs typeface="Lora"/>
                <a:sym typeface="Lora"/>
              </a:rPr>
              <a:t>When does the most </a:t>
            </a:r>
            <a:r>
              <a:rPr b="1" lang="en">
                <a:latin typeface="Lora"/>
                <a:ea typeface="Lora"/>
                <a:cs typeface="Lora"/>
                <a:sym typeface="Lora"/>
              </a:rPr>
              <a:t>evapotranspiration</a:t>
            </a:r>
            <a:r>
              <a:rPr lang="en">
                <a:latin typeface="Lora"/>
                <a:ea typeface="Lora"/>
                <a:cs typeface="Lora"/>
                <a:sym typeface="Lora"/>
              </a:rPr>
              <a:t> happen in Arizona? </a:t>
            </a:r>
            <a:endParaRPr>
              <a:latin typeface="Lora"/>
              <a:ea typeface="Lora"/>
              <a:cs typeface="Lora"/>
              <a:sym typeface="Lor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0" name="Shape 500"/>
        <p:cNvGrpSpPr/>
        <p:nvPr/>
      </p:nvGrpSpPr>
      <p:grpSpPr>
        <a:xfrm>
          <a:off x="0" y="0"/>
          <a:ext cx="0" cy="0"/>
          <a:chOff x="0" y="0"/>
          <a:chExt cx="0" cy="0"/>
        </a:xfrm>
      </p:grpSpPr>
      <p:pic>
        <p:nvPicPr>
          <p:cNvPr id="501" name="Google Shape;501;p57" title="Chart"/>
          <p:cNvPicPr preferRelativeResize="0"/>
          <p:nvPr/>
        </p:nvPicPr>
        <p:blipFill>
          <a:blip r:embed="rId3">
            <a:alphaModFix/>
          </a:blip>
          <a:stretch>
            <a:fillRect/>
          </a:stretch>
        </p:blipFill>
        <p:spPr>
          <a:xfrm>
            <a:off x="152400" y="152400"/>
            <a:ext cx="6847402" cy="4233799"/>
          </a:xfrm>
          <a:prstGeom prst="rect">
            <a:avLst/>
          </a:prstGeom>
          <a:noFill/>
          <a:ln>
            <a:noFill/>
          </a:ln>
        </p:spPr>
      </p:pic>
      <p:sp>
        <p:nvSpPr>
          <p:cNvPr id="502" name="Google Shape;502;p57"/>
          <p:cNvSpPr txBox="1"/>
          <p:nvPr/>
        </p:nvSpPr>
        <p:spPr>
          <a:xfrm>
            <a:off x="7133425" y="567725"/>
            <a:ext cx="1727100" cy="284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When does most of the rain/snow fall in Arizona?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What do we call the big summer storms that we have in Arizona?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507" name="Shape 507"/>
        <p:cNvGrpSpPr/>
        <p:nvPr/>
      </p:nvGrpSpPr>
      <p:grpSpPr>
        <a:xfrm>
          <a:off x="0" y="0"/>
          <a:ext cx="0" cy="0"/>
          <a:chOff x="0" y="0"/>
          <a:chExt cx="0" cy="0"/>
        </a:xfrm>
      </p:grpSpPr>
      <p:pic>
        <p:nvPicPr>
          <p:cNvPr id="508" name="Google Shape;508;p58" title="Code_Generated_Image (1).png"/>
          <p:cNvPicPr preferRelativeResize="0"/>
          <p:nvPr/>
        </p:nvPicPr>
        <p:blipFill>
          <a:blip r:embed="rId3">
            <a:alphaModFix/>
          </a:blip>
          <a:stretch>
            <a:fillRect/>
          </a:stretch>
        </p:blipFill>
        <p:spPr>
          <a:xfrm>
            <a:off x="247300" y="123400"/>
            <a:ext cx="7760552" cy="50200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513" name="Shape 513"/>
        <p:cNvGrpSpPr/>
        <p:nvPr/>
      </p:nvGrpSpPr>
      <p:grpSpPr>
        <a:xfrm>
          <a:off x="0" y="0"/>
          <a:ext cx="0" cy="0"/>
          <a:chOff x="0" y="0"/>
          <a:chExt cx="0" cy="0"/>
        </a:xfrm>
      </p:grpSpPr>
      <p:sp>
        <p:nvSpPr>
          <p:cNvPr id="514" name="Google Shape;514;p59"/>
          <p:cNvSpPr txBox="1"/>
          <p:nvPr/>
        </p:nvSpPr>
        <p:spPr>
          <a:xfrm>
            <a:off x="991625" y="4423150"/>
            <a:ext cx="6839100" cy="40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does the data show us? Make some observations. </a:t>
            </a:r>
            <a:endParaRPr/>
          </a:p>
        </p:txBody>
      </p:sp>
      <p:pic>
        <p:nvPicPr>
          <p:cNvPr id="515" name="Google Shape;515;p59" title="Chart"/>
          <p:cNvPicPr preferRelativeResize="0"/>
          <p:nvPr/>
        </p:nvPicPr>
        <p:blipFill>
          <a:blip r:embed="rId3">
            <a:alphaModFix/>
          </a:blip>
          <a:stretch>
            <a:fillRect/>
          </a:stretch>
        </p:blipFill>
        <p:spPr>
          <a:xfrm>
            <a:off x="152400" y="152400"/>
            <a:ext cx="8839204" cy="385420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0" name="Shape 520"/>
        <p:cNvGrpSpPr/>
        <p:nvPr/>
      </p:nvGrpSpPr>
      <p:grpSpPr>
        <a:xfrm>
          <a:off x="0" y="0"/>
          <a:ext cx="0" cy="0"/>
          <a:chOff x="0" y="0"/>
          <a:chExt cx="0" cy="0"/>
        </a:xfrm>
      </p:grpSpPr>
      <p:sp>
        <p:nvSpPr>
          <p:cNvPr id="521" name="Google Shape;521;p60"/>
          <p:cNvSpPr txBox="1"/>
          <p:nvPr/>
        </p:nvSpPr>
        <p:spPr>
          <a:xfrm>
            <a:off x="807950" y="4135825"/>
            <a:ext cx="7008600" cy="65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What kind of plants do you think will be able to hold on to more of their water? </a:t>
            </a:r>
            <a:endParaRPr/>
          </a:p>
          <a:p>
            <a:pPr indent="0" lvl="0" marL="0" rtl="0" algn="l">
              <a:spcBef>
                <a:spcPts val="0"/>
              </a:spcBef>
              <a:spcAft>
                <a:spcPts val="0"/>
              </a:spcAft>
              <a:buNone/>
            </a:pPr>
            <a:r>
              <a:rPr lang="en"/>
              <a:t>What adaptations would help them to survive?</a:t>
            </a:r>
            <a:endParaRPr/>
          </a:p>
        </p:txBody>
      </p:sp>
      <p:pic>
        <p:nvPicPr>
          <p:cNvPr id="522" name="Google Shape;522;p60" title="Chart"/>
          <p:cNvPicPr preferRelativeResize="0"/>
          <p:nvPr/>
        </p:nvPicPr>
        <p:blipFill>
          <a:blip r:embed="rId3">
            <a:alphaModFix/>
          </a:blip>
          <a:stretch>
            <a:fillRect/>
          </a:stretch>
        </p:blipFill>
        <p:spPr>
          <a:xfrm>
            <a:off x="973175" y="174300"/>
            <a:ext cx="7325809" cy="38310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7" name="Shape 527"/>
        <p:cNvGrpSpPr/>
        <p:nvPr/>
      </p:nvGrpSpPr>
      <p:grpSpPr>
        <a:xfrm>
          <a:off x="0" y="0"/>
          <a:ext cx="0" cy="0"/>
          <a:chOff x="0" y="0"/>
          <a:chExt cx="0" cy="0"/>
        </a:xfrm>
      </p:grpSpPr>
      <p:pic>
        <p:nvPicPr>
          <p:cNvPr id="528" name="Google Shape;528;p61" title="Chart"/>
          <p:cNvPicPr preferRelativeResize="0"/>
          <p:nvPr/>
        </p:nvPicPr>
        <p:blipFill>
          <a:blip r:embed="rId3">
            <a:alphaModFix/>
          </a:blip>
          <a:stretch>
            <a:fillRect/>
          </a:stretch>
        </p:blipFill>
        <p:spPr>
          <a:xfrm>
            <a:off x="152400" y="152400"/>
            <a:ext cx="8839204" cy="462245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234B"/>
        </a:solidFill>
      </p:bgPr>
    </p:bg>
    <p:spTree>
      <p:nvGrpSpPr>
        <p:cNvPr id="533" name="Shape 533"/>
        <p:cNvGrpSpPr/>
        <p:nvPr/>
      </p:nvGrpSpPr>
      <p:grpSpPr>
        <a:xfrm>
          <a:off x="0" y="0"/>
          <a:ext cx="0" cy="0"/>
          <a:chOff x="0" y="0"/>
          <a:chExt cx="0" cy="0"/>
        </a:xfrm>
      </p:grpSpPr>
      <p:sp>
        <p:nvSpPr>
          <p:cNvPr id="534" name="Google Shape;534;p62"/>
          <p:cNvSpPr txBox="1"/>
          <p:nvPr/>
        </p:nvSpPr>
        <p:spPr>
          <a:xfrm>
            <a:off x="289165" y="814842"/>
            <a:ext cx="4389161"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0070C0"/>
                </a:solidFill>
                <a:latin typeface="Calibri"/>
                <a:ea typeface="Calibri"/>
                <a:cs typeface="Calibri"/>
                <a:sym typeface="Calibri"/>
              </a:rPr>
              <a:t>Plant Perspirations!</a:t>
            </a:r>
            <a:endParaRPr sz="1100"/>
          </a:p>
        </p:txBody>
      </p:sp>
      <p:sp>
        <p:nvSpPr>
          <p:cNvPr id="535" name="Google Shape;535;p62"/>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LESSON 2: </a:t>
            </a:r>
            <a:r>
              <a:rPr b="1" i="1" lang="en" sz="3000">
                <a:solidFill>
                  <a:srgbClr val="AB0520"/>
                </a:solidFill>
                <a:latin typeface="Calibri"/>
                <a:ea typeface="Calibri"/>
                <a:cs typeface="Calibri"/>
                <a:sym typeface="Calibri"/>
              </a:rPr>
              <a:t>Thirsty Plants - </a:t>
            </a:r>
            <a:r>
              <a:rPr b="1" lang="en" sz="3000">
                <a:solidFill>
                  <a:srgbClr val="AB0520"/>
                </a:solidFill>
                <a:latin typeface="Calibri"/>
                <a:ea typeface="Calibri"/>
                <a:cs typeface="Calibri"/>
                <a:sym typeface="Calibri"/>
              </a:rPr>
              <a:t>Discovery</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536" name="Google Shape;536;p62"/>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537" name="Google Shape;537;p62"/>
          <p:cNvSpPr txBox="1"/>
          <p:nvPr/>
        </p:nvSpPr>
        <p:spPr>
          <a:xfrm>
            <a:off x="432111" y="1513658"/>
            <a:ext cx="4812632" cy="3115805"/>
          </a:xfrm>
          <a:prstGeom prst="rect">
            <a:avLst/>
          </a:prstGeom>
          <a:noFill/>
          <a:ln>
            <a:noFill/>
          </a:ln>
        </p:spPr>
        <p:txBody>
          <a:bodyPr anchorCtr="0" anchor="t" bIns="34275" lIns="68575" spcFirstLastPara="1" rIns="68575" wrap="square" tIns="34275">
            <a:spAutoFit/>
          </a:bodyPr>
          <a:lstStyle/>
          <a:p>
            <a:pPr indent="-228600" lvl="0" marL="228600" marR="0" rtl="0" algn="l">
              <a:spcBef>
                <a:spcPts val="0"/>
              </a:spcBef>
              <a:spcAft>
                <a:spcPts val="0"/>
              </a:spcAft>
              <a:buClr>
                <a:srgbClr val="FFFFFF"/>
              </a:buClr>
              <a:buSzPts val="2200"/>
              <a:buFont typeface="Arial"/>
              <a:buChar char="•"/>
            </a:pPr>
            <a:r>
              <a:rPr lang="en" sz="2200">
                <a:solidFill>
                  <a:srgbClr val="FFFFFF"/>
                </a:solidFill>
                <a:latin typeface="Calibri"/>
                <a:ea typeface="Calibri"/>
                <a:cs typeface="Calibri"/>
                <a:sym typeface="Calibri"/>
              </a:rPr>
              <a:t>Take students outside to go collect their bag. </a:t>
            </a:r>
            <a:endParaRPr sz="1100"/>
          </a:p>
          <a:p>
            <a:pPr indent="-292100" lvl="2" marL="749300" marR="0" rtl="0" algn="l">
              <a:spcBef>
                <a:spcPts val="0"/>
              </a:spcBef>
              <a:spcAft>
                <a:spcPts val="0"/>
              </a:spcAft>
              <a:buClr>
                <a:srgbClr val="FFFFFF"/>
              </a:buClr>
              <a:buSzPts val="2200"/>
              <a:buFont typeface="Noto Sans Symbols"/>
              <a:buChar char="⮚"/>
            </a:pPr>
            <a:r>
              <a:rPr b="0" i="0" lang="en" sz="2200" u="none" cap="none" strike="noStrike">
                <a:solidFill>
                  <a:srgbClr val="FFFFFF"/>
                </a:solidFill>
                <a:latin typeface="Calibri"/>
                <a:ea typeface="Calibri"/>
                <a:cs typeface="Calibri"/>
                <a:sym typeface="Calibri"/>
              </a:rPr>
              <a:t>Carefully remove one leaf from the plant and put in your bag. </a:t>
            </a:r>
            <a:endParaRPr sz="1100"/>
          </a:p>
          <a:p>
            <a:pPr indent="-292100" lvl="2" marL="749300" marR="0" rtl="0" algn="l">
              <a:spcBef>
                <a:spcPts val="0"/>
              </a:spcBef>
              <a:spcAft>
                <a:spcPts val="0"/>
              </a:spcAft>
              <a:buClr>
                <a:srgbClr val="FFFFFF"/>
              </a:buClr>
              <a:buSzPts val="2200"/>
              <a:buFont typeface="Noto Sans Symbols"/>
              <a:buChar char="⮚"/>
            </a:pPr>
            <a:r>
              <a:rPr b="0" i="0" lang="en" sz="2200" u="none" cap="none" strike="noStrike">
                <a:solidFill>
                  <a:srgbClr val="FFFFFF"/>
                </a:solidFill>
                <a:latin typeface="Calibri"/>
                <a:ea typeface="Calibri"/>
                <a:cs typeface="Calibri"/>
                <a:sym typeface="Calibri"/>
              </a:rPr>
              <a:t>Make observations about how much water is in the bag and share with class. </a:t>
            </a:r>
            <a:endParaRPr sz="1100"/>
          </a:p>
          <a:p>
            <a:pPr indent="-292100" lvl="2" marL="749300" marR="0" rtl="0" algn="l">
              <a:spcBef>
                <a:spcPts val="0"/>
              </a:spcBef>
              <a:spcAft>
                <a:spcPts val="0"/>
              </a:spcAft>
              <a:buClr>
                <a:srgbClr val="DAEEF3"/>
              </a:buClr>
              <a:buSzPts val="2200"/>
              <a:buFont typeface="Noto Sans Symbols"/>
              <a:buChar char="⮚"/>
            </a:pPr>
            <a:r>
              <a:rPr b="1" i="1" lang="en" sz="2200" u="none" cap="none" strike="noStrike">
                <a:solidFill>
                  <a:srgbClr val="DAEEF3"/>
                </a:solidFill>
                <a:latin typeface="Calibri"/>
                <a:ea typeface="Calibri"/>
                <a:cs typeface="Calibri"/>
                <a:sym typeface="Calibri"/>
              </a:rPr>
              <a:t>How did the water in the bag get there?</a:t>
            </a:r>
            <a:endParaRPr sz="1100"/>
          </a:p>
        </p:txBody>
      </p:sp>
      <p:pic>
        <p:nvPicPr>
          <p:cNvPr descr="Image result for transpiration images" id="538" name="Google Shape;538;p62"/>
          <p:cNvPicPr preferRelativeResize="0"/>
          <p:nvPr/>
        </p:nvPicPr>
        <p:blipFill rotWithShape="1">
          <a:blip r:embed="rId3">
            <a:alphaModFix/>
          </a:blip>
          <a:srcRect b="0" l="0" r="0" t="0"/>
          <a:stretch/>
        </p:blipFill>
        <p:spPr>
          <a:xfrm>
            <a:off x="5884377" y="814841"/>
            <a:ext cx="3110768" cy="4263203"/>
          </a:xfrm>
          <a:prstGeom prst="rect">
            <a:avLst/>
          </a:prstGeom>
          <a:noFill/>
          <a:ln cap="sq" cmpd="sng" w="38100">
            <a:solidFill>
              <a:srgbClr val="17375E"/>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1"/>
            </a:gs>
          </a:gsLst>
          <a:path path="circle">
            <a:fillToRect b="50%" l="50%" r="50%" t="50%"/>
          </a:path>
          <a:tileRect/>
        </a:gradFill>
      </p:bgPr>
    </p:bg>
    <p:spTree>
      <p:nvGrpSpPr>
        <p:cNvPr id="543" name="Shape 543"/>
        <p:cNvGrpSpPr/>
        <p:nvPr/>
      </p:nvGrpSpPr>
      <p:grpSpPr>
        <a:xfrm>
          <a:off x="0" y="0"/>
          <a:ext cx="0" cy="0"/>
          <a:chOff x="0" y="0"/>
          <a:chExt cx="0" cy="0"/>
        </a:xfrm>
      </p:grpSpPr>
      <p:sp>
        <p:nvSpPr>
          <p:cNvPr id="544" name="Google Shape;544;p63"/>
          <p:cNvSpPr txBox="1"/>
          <p:nvPr/>
        </p:nvSpPr>
        <p:spPr>
          <a:xfrm>
            <a:off x="4645828" y="1171513"/>
            <a:ext cx="3520322" cy="807914"/>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4800">
                <a:solidFill>
                  <a:srgbClr val="002776"/>
                </a:solidFill>
                <a:latin typeface="Calibri"/>
                <a:ea typeface="Calibri"/>
                <a:cs typeface="Calibri"/>
                <a:sym typeface="Calibri"/>
              </a:rPr>
              <a:t>Transpiration</a:t>
            </a:r>
            <a:endParaRPr sz="1100"/>
          </a:p>
        </p:txBody>
      </p:sp>
      <p:sp>
        <p:nvSpPr>
          <p:cNvPr id="545" name="Google Shape;545;p63"/>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LESSON 2: </a:t>
            </a:r>
            <a:r>
              <a:rPr b="1" i="1" lang="en" sz="3000">
                <a:solidFill>
                  <a:srgbClr val="AB0520"/>
                </a:solidFill>
                <a:latin typeface="Calibri"/>
                <a:ea typeface="Calibri"/>
                <a:cs typeface="Calibri"/>
                <a:sym typeface="Calibri"/>
              </a:rPr>
              <a:t>Thirsty Plants - </a:t>
            </a:r>
            <a:r>
              <a:rPr b="1" lang="en" sz="3000">
                <a:solidFill>
                  <a:srgbClr val="AB0520"/>
                </a:solidFill>
                <a:latin typeface="Calibri"/>
                <a:ea typeface="Calibri"/>
                <a:cs typeface="Calibri"/>
                <a:sym typeface="Calibri"/>
              </a:rPr>
              <a:t>Discovery</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546" name="Google Shape;546;p63"/>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547" name="Google Shape;547;p63"/>
          <p:cNvSpPr txBox="1"/>
          <p:nvPr/>
        </p:nvSpPr>
        <p:spPr>
          <a:xfrm>
            <a:off x="3999674" y="2080130"/>
            <a:ext cx="4812632" cy="1915909"/>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3000">
                <a:solidFill>
                  <a:srgbClr val="002776"/>
                </a:solidFill>
                <a:latin typeface="Arial"/>
                <a:ea typeface="Arial"/>
                <a:cs typeface="Arial"/>
                <a:sym typeface="Arial"/>
              </a:rPr>
              <a:t>Water molecules change form from a liquid to a gas when the molecules heat up and leave a plant.</a:t>
            </a:r>
            <a:endParaRPr sz="1100"/>
          </a:p>
        </p:txBody>
      </p:sp>
      <p:pic>
        <p:nvPicPr>
          <p:cNvPr id="548" name="Google Shape;548;p63"/>
          <p:cNvPicPr preferRelativeResize="0"/>
          <p:nvPr/>
        </p:nvPicPr>
        <p:blipFill rotWithShape="1">
          <a:blip r:embed="rId3">
            <a:alphaModFix/>
          </a:blip>
          <a:srcRect b="0" l="0" r="0" t="0"/>
          <a:stretch/>
        </p:blipFill>
        <p:spPr>
          <a:xfrm>
            <a:off x="432111" y="839976"/>
            <a:ext cx="3065148" cy="3936320"/>
          </a:xfrm>
          <a:prstGeom prst="rect">
            <a:avLst/>
          </a:prstGeom>
          <a:noFill/>
          <a:ln cap="sq" cmpd="sng" w="38100">
            <a:solidFill>
              <a:srgbClr val="17375E"/>
            </a:solidFill>
            <a:prstDash val="solid"/>
            <a:miter lim="800000"/>
            <a:headEnd len="sm" w="sm" type="none"/>
            <a:tailEnd len="sm" w="sm" type="none"/>
          </a:ln>
          <a:effectLst>
            <a:outerShdw blurRad="50800" rotWithShape="0" algn="tl" dir="2700000" dist="38100">
              <a:srgbClr val="000000">
                <a:alpha val="42745"/>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64"/>
          <p:cNvSpPr/>
          <p:nvPr/>
        </p:nvSpPr>
        <p:spPr>
          <a:xfrm>
            <a:off x="-108284" y="-31527"/>
            <a:ext cx="9360569" cy="1219200"/>
          </a:xfrm>
          <a:prstGeom prst="rect">
            <a:avLst/>
          </a:prstGeom>
          <a:solidFill>
            <a:srgbClr val="336699"/>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cxnSp>
        <p:nvCxnSpPr>
          <p:cNvPr id="555" name="Google Shape;555;p64"/>
          <p:cNvCxnSpPr/>
          <p:nvPr/>
        </p:nvCxnSpPr>
        <p:spPr>
          <a:xfrm>
            <a:off x="-108284" y="1226659"/>
            <a:ext cx="9360569" cy="0"/>
          </a:xfrm>
          <a:prstGeom prst="straightConnector1">
            <a:avLst/>
          </a:prstGeom>
          <a:noFill/>
          <a:ln cap="flat" cmpd="sng" w="76200">
            <a:solidFill>
              <a:srgbClr val="C00000"/>
            </a:solidFill>
            <a:prstDash val="solid"/>
            <a:round/>
            <a:headEnd len="sm" w="sm" type="none"/>
            <a:tailEnd len="sm" w="sm" type="none"/>
          </a:ln>
          <a:effectLst>
            <a:outerShdw blurRad="40000" rotWithShape="0" dir="5400000" dist="20000">
              <a:srgbClr val="000000">
                <a:alpha val="37647"/>
              </a:srgbClr>
            </a:outerShdw>
          </a:effectLst>
        </p:spPr>
      </p:cxnSp>
      <p:sp>
        <p:nvSpPr>
          <p:cNvPr id="556" name="Google Shape;556;p64"/>
          <p:cNvSpPr txBox="1"/>
          <p:nvPr/>
        </p:nvSpPr>
        <p:spPr>
          <a:xfrm>
            <a:off x="60158" y="185658"/>
            <a:ext cx="9023683"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FFFFFF"/>
                </a:solidFill>
                <a:latin typeface="Calibri"/>
                <a:ea typeface="Calibri"/>
                <a:cs typeface="Calibri"/>
                <a:sym typeface="Calibri"/>
              </a:rPr>
              <a:t>Transpiring Thoughts!</a:t>
            </a:r>
            <a:endParaRPr sz="1100"/>
          </a:p>
        </p:txBody>
      </p:sp>
      <p:sp>
        <p:nvSpPr>
          <p:cNvPr id="557" name="Google Shape;557;p64"/>
          <p:cNvSpPr txBox="1"/>
          <p:nvPr/>
        </p:nvSpPr>
        <p:spPr>
          <a:xfrm>
            <a:off x="355280" y="1404858"/>
            <a:ext cx="8433437" cy="3339328"/>
          </a:xfrm>
          <a:prstGeom prst="rect">
            <a:avLst/>
          </a:prstGeom>
          <a:noFill/>
          <a:ln>
            <a:noFill/>
          </a:ln>
        </p:spPr>
        <p:txBody>
          <a:bodyPr anchorCtr="0" anchor="t" bIns="22850" lIns="45725" spcFirstLastPara="1" rIns="45725" wrap="square" tIns="22850">
            <a:spAutoFit/>
          </a:bodyPr>
          <a:lstStyle/>
          <a:p>
            <a:pPr indent="0" lvl="0" marL="0" marR="0" rtl="0" algn="l">
              <a:spcBef>
                <a:spcPts val="0"/>
              </a:spcBef>
              <a:spcAft>
                <a:spcPts val="0"/>
              </a:spcAft>
              <a:buNone/>
            </a:pPr>
            <a:r>
              <a:rPr b="1" lang="en" sz="3600">
                <a:solidFill>
                  <a:srgbClr val="AB0520"/>
                </a:solidFill>
                <a:latin typeface="Calibri"/>
                <a:ea typeface="Calibri"/>
                <a:cs typeface="Calibri"/>
                <a:sym typeface="Calibri"/>
              </a:rPr>
              <a:t>Do you think transpiration plays an important role in the water cycle?</a:t>
            </a:r>
            <a:endParaRPr sz="1100"/>
          </a:p>
          <a:p>
            <a:pPr indent="0" lvl="0" marL="0" marR="0" rtl="0" algn="l">
              <a:spcBef>
                <a:spcPts val="0"/>
              </a:spcBef>
              <a:spcAft>
                <a:spcPts val="0"/>
              </a:spcAft>
              <a:buNone/>
            </a:pPr>
            <a:r>
              <a:t/>
            </a:r>
            <a:endParaRPr b="1" sz="700">
              <a:solidFill>
                <a:srgbClr val="000000"/>
              </a:solidFill>
              <a:latin typeface="Calibri"/>
              <a:ea typeface="Calibri"/>
              <a:cs typeface="Calibri"/>
              <a:sym typeface="Calibri"/>
            </a:endParaRPr>
          </a:p>
          <a:p>
            <a:pPr indent="-336550" lvl="0" marL="342900" marR="0" rtl="0" algn="l">
              <a:spcBef>
                <a:spcPts val="0"/>
              </a:spcBef>
              <a:spcAft>
                <a:spcPts val="0"/>
              </a:spcAft>
              <a:buClr>
                <a:srgbClr val="17365D"/>
              </a:buClr>
              <a:buSzPts val="2700"/>
              <a:buFont typeface="Noto Sans Symbols"/>
              <a:buChar char="⮚"/>
            </a:pPr>
            <a:r>
              <a:rPr lang="en" sz="2700">
                <a:solidFill>
                  <a:srgbClr val="17365D"/>
                </a:solidFill>
                <a:latin typeface="Calibri"/>
                <a:ea typeface="Calibri"/>
                <a:cs typeface="Calibri"/>
                <a:sym typeface="Calibri"/>
              </a:rPr>
              <a:t>How many leaves were in your bag? </a:t>
            </a:r>
            <a:endParaRPr sz="2700">
              <a:solidFill>
                <a:srgbClr val="17365D"/>
              </a:solidFill>
              <a:latin typeface="Calibri"/>
              <a:ea typeface="Calibri"/>
              <a:cs typeface="Calibri"/>
              <a:sym typeface="Calibri"/>
            </a:endParaRPr>
          </a:p>
          <a:p>
            <a:pPr indent="-336550" lvl="0" marL="342900" marR="0" rtl="0" algn="l">
              <a:spcBef>
                <a:spcPts val="0"/>
              </a:spcBef>
              <a:spcAft>
                <a:spcPts val="0"/>
              </a:spcAft>
              <a:buClr>
                <a:srgbClr val="17365D"/>
              </a:buClr>
              <a:buSzPts val="2700"/>
              <a:buFont typeface="Noto Sans Symbols"/>
              <a:buChar char="⮚"/>
            </a:pPr>
            <a:r>
              <a:rPr lang="en" sz="2700">
                <a:solidFill>
                  <a:srgbClr val="17365D"/>
                </a:solidFill>
                <a:latin typeface="Calibri"/>
                <a:ea typeface="Calibri"/>
                <a:cs typeface="Calibri"/>
                <a:sym typeface="Calibri"/>
              </a:rPr>
              <a:t>How many leaves did you estimate were on your tree? </a:t>
            </a:r>
            <a:endParaRPr sz="2700">
              <a:solidFill>
                <a:srgbClr val="17365D"/>
              </a:solidFill>
              <a:latin typeface="Calibri"/>
              <a:ea typeface="Calibri"/>
              <a:cs typeface="Calibri"/>
              <a:sym typeface="Calibri"/>
            </a:endParaRPr>
          </a:p>
          <a:p>
            <a:pPr indent="-336550" lvl="0" marL="342900" marR="0" rtl="0" algn="l">
              <a:spcBef>
                <a:spcPts val="0"/>
              </a:spcBef>
              <a:spcAft>
                <a:spcPts val="0"/>
              </a:spcAft>
              <a:buClr>
                <a:srgbClr val="17365D"/>
              </a:buClr>
              <a:buSzPts val="2700"/>
              <a:buFont typeface="Noto Sans Symbols"/>
              <a:buChar char="⮚"/>
            </a:pPr>
            <a:r>
              <a:rPr lang="en" sz="2700">
                <a:solidFill>
                  <a:srgbClr val="17365D"/>
                </a:solidFill>
                <a:latin typeface="Calibri"/>
                <a:ea typeface="Calibri"/>
                <a:cs typeface="Calibri"/>
                <a:sym typeface="Calibri"/>
              </a:rPr>
              <a:t>How much water do you think would come from the entire tree in that same time? </a:t>
            </a:r>
            <a:endParaRPr sz="2700">
              <a:solidFill>
                <a:srgbClr val="17365D"/>
              </a:solidFill>
              <a:latin typeface="Calibri"/>
              <a:ea typeface="Calibri"/>
              <a:cs typeface="Calibri"/>
              <a:sym typeface="Calibri"/>
            </a:endParaRPr>
          </a:p>
          <a:p>
            <a:pPr indent="-336550" lvl="0" marL="342900" marR="0" rtl="0" algn="l">
              <a:spcBef>
                <a:spcPts val="0"/>
              </a:spcBef>
              <a:spcAft>
                <a:spcPts val="0"/>
              </a:spcAft>
              <a:buClr>
                <a:srgbClr val="17365D"/>
              </a:buClr>
              <a:buSzPts val="2700"/>
              <a:buFont typeface="Noto Sans Symbols"/>
              <a:buChar char="⮚"/>
            </a:pPr>
            <a:r>
              <a:rPr lang="en" sz="2700">
                <a:solidFill>
                  <a:srgbClr val="17365D"/>
                </a:solidFill>
                <a:latin typeface="Calibri"/>
                <a:ea typeface="Calibri"/>
                <a:cs typeface="Calibri"/>
                <a:sym typeface="Calibri"/>
              </a:rPr>
              <a:t>How about all the trees in your neighborhood?</a:t>
            </a:r>
            <a:r>
              <a:rPr lang="en" sz="2700">
                <a:solidFill>
                  <a:srgbClr val="002776"/>
                </a:solidFill>
                <a:latin typeface="Calibri"/>
                <a:ea typeface="Calibri"/>
                <a:cs typeface="Calibri"/>
                <a:sym typeface="Calibri"/>
              </a:rPr>
              <a:t> </a:t>
            </a:r>
            <a:endParaRPr sz="2700">
              <a:solidFill>
                <a:srgbClr val="002776"/>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8900000" scaled="0"/>
        </a:gradFill>
      </p:bgPr>
    </p:bg>
    <p:spTree>
      <p:nvGrpSpPr>
        <p:cNvPr id="562" name="Shape 562"/>
        <p:cNvGrpSpPr/>
        <p:nvPr/>
      </p:nvGrpSpPr>
      <p:grpSpPr>
        <a:xfrm>
          <a:off x="0" y="0"/>
          <a:ext cx="0" cy="0"/>
          <a:chOff x="0" y="0"/>
          <a:chExt cx="0" cy="0"/>
        </a:xfrm>
      </p:grpSpPr>
      <p:sp>
        <p:nvSpPr>
          <p:cNvPr id="563" name="Google Shape;563;p65"/>
          <p:cNvSpPr txBox="1"/>
          <p:nvPr/>
        </p:nvSpPr>
        <p:spPr>
          <a:xfrm>
            <a:off x="-1223771" y="415525"/>
            <a:ext cx="8125327" cy="671513"/>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What is</a:t>
            </a:r>
            <a:endParaRPr sz="1100"/>
          </a:p>
          <a:p>
            <a:pPr indent="0" lvl="0" marL="0" marR="0" rtl="0" algn="ctr">
              <a:spcBef>
                <a:spcPts val="0"/>
              </a:spcBef>
              <a:spcAft>
                <a:spcPts val="0"/>
              </a:spcAft>
              <a:buNone/>
            </a:pPr>
            <a:r>
              <a:rPr b="1" lang="en" sz="4800">
                <a:solidFill>
                  <a:srgbClr val="0C234B"/>
                </a:solidFill>
                <a:latin typeface="Calibri"/>
                <a:ea typeface="Calibri"/>
                <a:cs typeface="Calibri"/>
                <a:sym typeface="Calibri"/>
              </a:rPr>
              <a:t> </a:t>
            </a:r>
            <a:r>
              <a:rPr b="1" lang="en" sz="4800" u="sng">
                <a:solidFill>
                  <a:srgbClr val="C00000"/>
                </a:solidFill>
                <a:latin typeface="Calibri"/>
                <a:ea typeface="Calibri"/>
                <a:cs typeface="Calibri"/>
                <a:sym typeface="Calibri"/>
              </a:rPr>
              <a:t>evapotranspiration</a:t>
            </a:r>
            <a:r>
              <a:rPr b="1" lang="en" sz="4800">
                <a:solidFill>
                  <a:srgbClr val="C00000"/>
                </a:solidFill>
                <a:latin typeface="Calibri"/>
                <a:ea typeface="Calibri"/>
                <a:cs typeface="Calibri"/>
                <a:sym typeface="Calibri"/>
              </a:rPr>
              <a:t>?</a:t>
            </a:r>
            <a:endParaRPr sz="1100"/>
          </a:p>
        </p:txBody>
      </p:sp>
      <p:sp>
        <p:nvSpPr>
          <p:cNvPr id="564" name="Google Shape;564;p65"/>
          <p:cNvSpPr txBox="1"/>
          <p:nvPr/>
        </p:nvSpPr>
        <p:spPr>
          <a:xfrm>
            <a:off x="340242" y="2465818"/>
            <a:ext cx="8520103" cy="2285241"/>
          </a:xfrm>
          <a:prstGeom prst="rect">
            <a:avLst/>
          </a:prstGeom>
          <a:noFill/>
          <a:ln>
            <a:noFill/>
          </a:ln>
        </p:spPr>
        <p:txBody>
          <a:bodyPr anchorCtr="0" anchor="t" bIns="34275" lIns="68575" spcFirstLastPara="1" rIns="68575" wrap="square" tIns="34275">
            <a:spAutoFit/>
          </a:bodyPr>
          <a:lstStyle/>
          <a:p>
            <a:pPr indent="-431800" lvl="0" marL="431800" marR="0" rtl="0" algn="l">
              <a:spcBef>
                <a:spcPts val="0"/>
              </a:spcBef>
              <a:spcAft>
                <a:spcPts val="0"/>
              </a:spcAft>
              <a:buClr>
                <a:srgbClr val="FFFFFF"/>
              </a:buClr>
              <a:buSzPts val="3600"/>
              <a:buFont typeface="Arial"/>
              <a:buChar char="•"/>
            </a:pPr>
            <a:r>
              <a:rPr b="1" lang="en" sz="3600">
                <a:solidFill>
                  <a:srgbClr val="FFFFFF"/>
                </a:solidFill>
                <a:latin typeface="Calibri"/>
                <a:ea typeface="Calibri"/>
                <a:cs typeface="Calibri"/>
                <a:sym typeface="Calibri"/>
              </a:rPr>
              <a:t>What is </a:t>
            </a:r>
            <a:r>
              <a:rPr b="1" lang="en" sz="3600">
                <a:solidFill>
                  <a:srgbClr val="0C234B"/>
                </a:solidFill>
                <a:latin typeface="Calibri"/>
                <a:ea typeface="Calibri"/>
                <a:cs typeface="Calibri"/>
                <a:sym typeface="Calibri"/>
              </a:rPr>
              <a:t>evaporation</a:t>
            </a:r>
            <a:r>
              <a:rPr b="1" lang="en" sz="3600">
                <a:solidFill>
                  <a:srgbClr val="FFFFFF"/>
                </a:solidFill>
                <a:latin typeface="Calibri"/>
                <a:ea typeface="Calibri"/>
                <a:cs typeface="Calibri"/>
                <a:sym typeface="Calibri"/>
              </a:rPr>
              <a:t>?</a:t>
            </a:r>
            <a:endParaRPr sz="1100"/>
          </a:p>
          <a:p>
            <a:pPr indent="-431800" lvl="0" marL="431800" marR="0" rtl="0" algn="l">
              <a:spcBef>
                <a:spcPts val="0"/>
              </a:spcBef>
              <a:spcAft>
                <a:spcPts val="0"/>
              </a:spcAft>
              <a:buClr>
                <a:srgbClr val="FFFFFF"/>
              </a:buClr>
              <a:buSzPts val="3600"/>
              <a:buFont typeface="Arial"/>
              <a:buChar char="•"/>
            </a:pPr>
            <a:r>
              <a:rPr b="1" lang="en" sz="3600">
                <a:solidFill>
                  <a:srgbClr val="FFFFFF"/>
                </a:solidFill>
                <a:latin typeface="Calibri"/>
                <a:ea typeface="Calibri"/>
                <a:cs typeface="Calibri"/>
                <a:sym typeface="Calibri"/>
              </a:rPr>
              <a:t>What is </a:t>
            </a:r>
            <a:r>
              <a:rPr b="1" lang="en" sz="3600">
                <a:solidFill>
                  <a:srgbClr val="0C234B"/>
                </a:solidFill>
                <a:latin typeface="Calibri"/>
                <a:ea typeface="Calibri"/>
                <a:cs typeface="Calibri"/>
                <a:sym typeface="Calibri"/>
              </a:rPr>
              <a:t>transpiration</a:t>
            </a:r>
            <a:r>
              <a:rPr b="1" lang="en" sz="3600">
                <a:solidFill>
                  <a:srgbClr val="FFFFFF"/>
                </a:solidFill>
                <a:latin typeface="Calibri"/>
                <a:ea typeface="Calibri"/>
                <a:cs typeface="Calibri"/>
                <a:sym typeface="Calibri"/>
              </a:rPr>
              <a:t>?</a:t>
            </a:r>
            <a:endParaRPr sz="1100"/>
          </a:p>
          <a:p>
            <a:pPr indent="-431800" lvl="0" marL="431800" marR="0" rtl="0" algn="l">
              <a:spcBef>
                <a:spcPts val="0"/>
              </a:spcBef>
              <a:spcAft>
                <a:spcPts val="0"/>
              </a:spcAft>
              <a:buClr>
                <a:srgbClr val="FFFFFF"/>
              </a:buClr>
              <a:buSzPts val="3600"/>
              <a:buFont typeface="Arial"/>
              <a:buChar char="•"/>
            </a:pPr>
            <a:r>
              <a:rPr b="1" lang="en" sz="3600">
                <a:solidFill>
                  <a:srgbClr val="FFFFFF"/>
                </a:solidFill>
                <a:latin typeface="Calibri"/>
                <a:ea typeface="Calibri"/>
                <a:cs typeface="Calibri"/>
                <a:sym typeface="Calibri"/>
              </a:rPr>
              <a:t>What </a:t>
            </a:r>
            <a:r>
              <a:rPr b="1" lang="en" sz="3600">
                <a:solidFill>
                  <a:srgbClr val="0C234B"/>
                </a:solidFill>
                <a:latin typeface="Calibri"/>
                <a:ea typeface="Calibri"/>
                <a:cs typeface="Calibri"/>
                <a:sym typeface="Calibri"/>
              </a:rPr>
              <a:t>form</a:t>
            </a:r>
            <a:r>
              <a:rPr b="1" lang="en" sz="3600">
                <a:solidFill>
                  <a:srgbClr val="FFFFFF"/>
                </a:solidFill>
                <a:latin typeface="Calibri"/>
                <a:ea typeface="Calibri"/>
                <a:cs typeface="Calibri"/>
                <a:sym typeface="Calibri"/>
              </a:rPr>
              <a:t> is water changing from and into during each process?</a:t>
            </a:r>
            <a:endParaRPr sz="1100"/>
          </a:p>
        </p:txBody>
      </p:sp>
      <p:pic>
        <p:nvPicPr>
          <p:cNvPr descr="A diagram of water evaporation&#10;&#10;Description automatically generated" id="565" name="Google Shape;565;p65"/>
          <p:cNvPicPr preferRelativeResize="0"/>
          <p:nvPr/>
        </p:nvPicPr>
        <p:blipFill rotWithShape="1">
          <a:blip r:embed="rId3">
            <a:alphaModFix/>
          </a:blip>
          <a:srcRect b="28682" l="6667" r="27035" t="0"/>
          <a:stretch/>
        </p:blipFill>
        <p:spPr>
          <a:xfrm>
            <a:off x="5932968" y="136361"/>
            <a:ext cx="2870791" cy="3236676"/>
          </a:xfrm>
          <a:prstGeom prst="rect">
            <a:avLst/>
          </a:prstGeom>
          <a:noFill/>
          <a:ln>
            <a:noFill/>
          </a:ln>
        </p:spPr>
      </p:pic>
      <p:sp>
        <p:nvSpPr>
          <p:cNvPr id="566" name="Google Shape;566;p65"/>
          <p:cNvSpPr txBox="1"/>
          <p:nvPr/>
        </p:nvSpPr>
        <p:spPr>
          <a:xfrm>
            <a:off x="2118290" y="5143500"/>
            <a:ext cx="4907422" cy="138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 sz="500" u="sng">
                <a:solidFill>
                  <a:schemeClr val="hlink"/>
                </a:solidFill>
                <a:latin typeface="Calibri"/>
                <a:ea typeface="Calibri"/>
                <a:cs typeface="Calibri"/>
                <a:sym typeface="Calibri"/>
                <a:hlinkClick r:id="rId4"/>
              </a:rPr>
              <a:t>This Photo</a:t>
            </a:r>
            <a:r>
              <a:rPr lang="en" sz="500">
                <a:solidFill>
                  <a:srgbClr val="000000"/>
                </a:solidFill>
                <a:latin typeface="Calibri"/>
                <a:ea typeface="Calibri"/>
                <a:cs typeface="Calibri"/>
                <a:sym typeface="Calibri"/>
              </a:rPr>
              <a:t> by Unknown Author is licensed under </a:t>
            </a:r>
            <a:r>
              <a:rPr lang="en" sz="500" u="sng">
                <a:solidFill>
                  <a:schemeClr val="hlink"/>
                </a:solidFill>
                <a:latin typeface="Calibri"/>
                <a:ea typeface="Calibri"/>
                <a:cs typeface="Calibri"/>
                <a:sym typeface="Calibri"/>
                <a:hlinkClick r:id="rId5"/>
              </a:rPr>
              <a:t>CC BY</a:t>
            </a:r>
            <a:endParaRPr sz="500">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3"/>
                                        </p:tgtEl>
                                        <p:attrNameLst>
                                          <p:attrName>style.visibility</p:attrName>
                                        </p:attrNameLst>
                                      </p:cBhvr>
                                      <p:to>
                                        <p:strVal val="visible"/>
                                      </p:to>
                                    </p:set>
                                    <p:animEffect filter="fade" transition="in">
                                      <p:cBhvr>
                                        <p:cTn dur="1000"/>
                                        <p:tgtEl>
                                          <p:spTgt spid="5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B0520"/>
        </a:solidFill>
      </p:bgPr>
    </p:bg>
    <p:spTree>
      <p:nvGrpSpPr>
        <p:cNvPr id="570" name="Shape 570"/>
        <p:cNvGrpSpPr/>
        <p:nvPr/>
      </p:nvGrpSpPr>
      <p:grpSpPr>
        <a:xfrm>
          <a:off x="0" y="0"/>
          <a:ext cx="0" cy="0"/>
          <a:chOff x="0" y="0"/>
          <a:chExt cx="0" cy="0"/>
        </a:xfrm>
      </p:grpSpPr>
      <p:sp>
        <p:nvSpPr>
          <p:cNvPr id="571" name="Google Shape;571;p66"/>
          <p:cNvSpPr/>
          <p:nvPr/>
        </p:nvSpPr>
        <p:spPr>
          <a:xfrm>
            <a:off x="0" y="-92332"/>
            <a:ext cx="92381" cy="184666"/>
          </a:xfrm>
          <a:prstGeom prst="rect">
            <a:avLst/>
          </a:prstGeom>
          <a:noFill/>
          <a:ln>
            <a:noFill/>
          </a:ln>
        </p:spPr>
        <p:txBody>
          <a:bodyPr anchorCtr="0" anchor="ctr" bIns="22850" lIns="45725" spcFirstLastPara="1" rIns="45725" wrap="square" tIns="2285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sp>
        <p:nvSpPr>
          <p:cNvPr id="572" name="Google Shape;572;p66"/>
          <p:cNvSpPr txBox="1"/>
          <p:nvPr/>
        </p:nvSpPr>
        <p:spPr>
          <a:xfrm>
            <a:off x="-259390" y="57463"/>
            <a:ext cx="4160339"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Wrap-Up</a:t>
            </a:r>
            <a:endParaRPr sz="1100"/>
          </a:p>
        </p:txBody>
      </p:sp>
      <p:sp>
        <p:nvSpPr>
          <p:cNvPr id="573" name="Google Shape;573;p66"/>
          <p:cNvSpPr/>
          <p:nvPr/>
        </p:nvSpPr>
        <p:spPr>
          <a:xfrm>
            <a:off x="265464" y="1116418"/>
            <a:ext cx="3138617" cy="3348607"/>
          </a:xfrm>
          <a:prstGeom prst="rect">
            <a:avLst/>
          </a:prstGeom>
          <a:solidFill>
            <a:srgbClr val="B7CCE4"/>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sp>
        <p:nvSpPr>
          <p:cNvPr id="574" name="Google Shape;574;p66"/>
          <p:cNvSpPr txBox="1"/>
          <p:nvPr/>
        </p:nvSpPr>
        <p:spPr>
          <a:xfrm>
            <a:off x="0" y="1294478"/>
            <a:ext cx="3641558" cy="1165704"/>
          </a:xfrm>
          <a:prstGeom prst="rect">
            <a:avLst/>
          </a:prstGeom>
          <a:noFill/>
          <a:ln>
            <a:noFill/>
          </a:ln>
        </p:spPr>
        <p:txBody>
          <a:bodyPr anchorCtr="0" anchor="t" bIns="34275" lIns="68575" spcFirstLastPara="1" rIns="68575" wrap="square" tIns="34275">
            <a:spAutoFit/>
          </a:bodyPr>
          <a:lstStyle/>
          <a:p>
            <a:pPr indent="0" lvl="0" marL="0" marR="0" rtl="0" algn="ctr">
              <a:lnSpc>
                <a:spcPct val="106242"/>
              </a:lnSpc>
              <a:spcBef>
                <a:spcPts val="0"/>
              </a:spcBef>
              <a:spcAft>
                <a:spcPts val="0"/>
              </a:spcAft>
              <a:buNone/>
            </a:pPr>
            <a:r>
              <a:rPr b="1" lang="en" sz="4000">
                <a:solidFill>
                  <a:srgbClr val="0033CC"/>
                </a:solidFill>
                <a:latin typeface="Calibri"/>
                <a:ea typeface="Calibri"/>
                <a:cs typeface="Calibri"/>
                <a:sym typeface="Calibri"/>
              </a:rPr>
              <a:t>Structure and Function</a:t>
            </a:r>
            <a:endParaRPr sz="1100"/>
          </a:p>
        </p:txBody>
      </p:sp>
      <p:sp>
        <p:nvSpPr>
          <p:cNvPr id="575" name="Google Shape;575;p66"/>
          <p:cNvSpPr txBox="1"/>
          <p:nvPr/>
        </p:nvSpPr>
        <p:spPr>
          <a:xfrm>
            <a:off x="327742" y="2571750"/>
            <a:ext cx="3014100" cy="1523700"/>
          </a:xfrm>
          <a:prstGeom prst="rect">
            <a:avLst/>
          </a:prstGeom>
          <a:noFill/>
          <a:ln>
            <a:noFill/>
          </a:ln>
        </p:spPr>
        <p:txBody>
          <a:bodyPr anchorCtr="0" anchor="t" bIns="22850" lIns="45725" spcFirstLastPara="1" rIns="45725" wrap="square" tIns="22850">
            <a:spAutoFit/>
          </a:bodyPr>
          <a:lstStyle/>
          <a:p>
            <a:pPr indent="0" lvl="0" marL="0" marR="0" rtl="0" algn="ctr">
              <a:spcBef>
                <a:spcPts val="0"/>
              </a:spcBef>
              <a:spcAft>
                <a:spcPts val="0"/>
              </a:spcAft>
              <a:buNone/>
            </a:pPr>
            <a:r>
              <a:rPr b="1" lang="en" sz="2400">
                <a:solidFill>
                  <a:srgbClr val="C00000"/>
                </a:solidFill>
                <a:latin typeface="Calibri"/>
                <a:ea typeface="Calibri"/>
                <a:cs typeface="Calibri"/>
                <a:sym typeface="Calibri"/>
              </a:rPr>
              <a:t>Add </a:t>
            </a:r>
            <a:r>
              <a:rPr b="1" lang="en" sz="2400" u="sng">
                <a:solidFill>
                  <a:srgbClr val="C00000"/>
                </a:solidFill>
                <a:latin typeface="Calibri"/>
                <a:ea typeface="Calibri"/>
                <a:cs typeface="Calibri"/>
                <a:sym typeface="Calibri"/>
              </a:rPr>
              <a:t>transpiration</a:t>
            </a:r>
            <a:r>
              <a:rPr b="1" lang="en" sz="2400">
                <a:solidFill>
                  <a:srgbClr val="C00000"/>
                </a:solidFill>
                <a:latin typeface="Calibri"/>
                <a:ea typeface="Calibri"/>
                <a:cs typeface="Calibri"/>
                <a:sym typeface="Calibri"/>
              </a:rPr>
              <a:t>, </a:t>
            </a:r>
            <a:r>
              <a:rPr b="1" lang="en" sz="2400" u="sng">
                <a:solidFill>
                  <a:srgbClr val="C00000"/>
                </a:solidFill>
                <a:latin typeface="Calibri"/>
                <a:ea typeface="Calibri"/>
                <a:cs typeface="Calibri"/>
                <a:sym typeface="Calibri"/>
              </a:rPr>
              <a:t>evaporation,</a:t>
            </a:r>
            <a:r>
              <a:rPr b="1" lang="en" sz="2400">
                <a:solidFill>
                  <a:srgbClr val="C00000"/>
                </a:solidFill>
                <a:latin typeface="Calibri"/>
                <a:ea typeface="Calibri"/>
                <a:cs typeface="Calibri"/>
                <a:sym typeface="Calibri"/>
              </a:rPr>
              <a:t> and </a:t>
            </a:r>
            <a:r>
              <a:rPr b="1" lang="en" sz="2400" u="sng">
                <a:solidFill>
                  <a:srgbClr val="C00000"/>
                </a:solidFill>
                <a:latin typeface="Calibri"/>
                <a:ea typeface="Calibri"/>
                <a:cs typeface="Calibri"/>
                <a:sym typeface="Calibri"/>
              </a:rPr>
              <a:t>precipitation</a:t>
            </a:r>
            <a:r>
              <a:rPr b="1" lang="en" sz="2400">
                <a:solidFill>
                  <a:srgbClr val="C00000"/>
                </a:solidFill>
                <a:latin typeface="Calibri"/>
                <a:ea typeface="Calibri"/>
                <a:cs typeface="Calibri"/>
                <a:sym typeface="Calibri"/>
              </a:rPr>
              <a:t> to your water cycle diagram. </a:t>
            </a:r>
            <a:endParaRPr sz="1100"/>
          </a:p>
        </p:txBody>
      </p:sp>
      <p:pic>
        <p:nvPicPr>
          <p:cNvPr id="576" name="Google Shape;576;p66"/>
          <p:cNvPicPr preferRelativeResize="0"/>
          <p:nvPr/>
        </p:nvPicPr>
        <p:blipFill rotWithShape="1">
          <a:blip r:embed="rId3">
            <a:alphaModFix/>
          </a:blip>
          <a:srcRect b="0" l="0" r="0" t="0"/>
          <a:stretch/>
        </p:blipFill>
        <p:spPr>
          <a:xfrm>
            <a:off x="4135521" y="620685"/>
            <a:ext cx="4541303" cy="3589484"/>
          </a:xfrm>
          <a:prstGeom prst="rect">
            <a:avLst/>
          </a:prstGeom>
          <a:noFill/>
          <a:ln>
            <a:noFill/>
          </a:ln>
        </p:spPr>
      </p:pic>
      <p:sp>
        <p:nvSpPr>
          <p:cNvPr id="577" name="Google Shape;577;p66"/>
          <p:cNvSpPr txBox="1"/>
          <p:nvPr/>
        </p:nvSpPr>
        <p:spPr>
          <a:xfrm>
            <a:off x="5643266" y="57463"/>
            <a:ext cx="1884586" cy="858228"/>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FFFFFF"/>
                </a:solidFill>
                <a:latin typeface="Calibri"/>
                <a:ea typeface="Calibri"/>
                <a:cs typeface="Calibri"/>
                <a:sym typeface="Calibri"/>
              </a:rPr>
              <a:t>LESSON 2</a:t>
            </a:r>
            <a:endParaRPr sz="1100"/>
          </a:p>
          <a:p>
            <a:pPr indent="0" lvl="0" marL="12700" marR="0" rtl="0" algn="l">
              <a:lnSpc>
                <a:spcPct val="121900"/>
              </a:lnSpc>
              <a:spcBef>
                <a:spcPts val="0"/>
              </a:spcBef>
              <a:spcAft>
                <a:spcPts val="0"/>
              </a:spcAft>
              <a:buNone/>
            </a:pPr>
            <a:r>
              <a:t/>
            </a:r>
            <a:endParaRPr b="1" sz="3000">
              <a:solidFill>
                <a:srgbClr val="FFFF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1" name="Shape 581"/>
        <p:cNvGrpSpPr/>
        <p:nvPr/>
      </p:nvGrpSpPr>
      <p:grpSpPr>
        <a:xfrm>
          <a:off x="0" y="0"/>
          <a:ext cx="0" cy="0"/>
          <a:chOff x="0" y="0"/>
          <a:chExt cx="0" cy="0"/>
        </a:xfrm>
      </p:grpSpPr>
      <p:sp>
        <p:nvSpPr>
          <p:cNvPr id="582" name="Google Shape;582;p67"/>
          <p:cNvSpPr txBox="1"/>
          <p:nvPr/>
        </p:nvSpPr>
        <p:spPr>
          <a:xfrm>
            <a:off x="562525" y="352375"/>
            <a:ext cx="7899000" cy="45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a:t>Asking questions, defining problems, generating solutions.</a:t>
            </a:r>
            <a:endParaRPr b="1" sz="21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83" name="Google Shape;583;p67"/>
          <p:cNvSpPr txBox="1"/>
          <p:nvPr/>
        </p:nvSpPr>
        <p:spPr>
          <a:xfrm>
            <a:off x="652025" y="943250"/>
            <a:ext cx="3302700" cy="117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If we are losing more water via evaporation and evapotranspiration than we gain via precipitation, what could we do to save water?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Let’s brainstorm! </a:t>
            </a:r>
            <a:endParaRPr/>
          </a:p>
        </p:txBody>
      </p:sp>
      <p:pic>
        <p:nvPicPr>
          <p:cNvPr descr="Collage of water saving: xeriscaping, smart tech, recycling, efficient fixtures, and rainwater harvesting." id="584" name="Google Shape;584;p67"/>
          <p:cNvPicPr preferRelativeResize="0"/>
          <p:nvPr/>
        </p:nvPicPr>
        <p:blipFill>
          <a:blip r:embed="rId3">
            <a:alphaModFix/>
          </a:blip>
          <a:stretch>
            <a:fillRect/>
          </a:stretch>
        </p:blipFill>
        <p:spPr>
          <a:xfrm>
            <a:off x="4350750" y="888475"/>
            <a:ext cx="3610200" cy="3610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68"/>
          <p:cNvSpPr/>
          <p:nvPr/>
        </p:nvSpPr>
        <p:spPr>
          <a:xfrm>
            <a:off x="0" y="0"/>
            <a:ext cx="9144000" cy="5143500"/>
          </a:xfrm>
          <a:prstGeom prst="rect">
            <a:avLst/>
          </a:prstGeom>
          <a:solidFill>
            <a:srgbClr val="305682"/>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90" name="Google Shape;590;p68"/>
          <p:cNvSpPr txBox="1"/>
          <p:nvPr/>
        </p:nvSpPr>
        <p:spPr>
          <a:xfrm>
            <a:off x="428625" y="333375"/>
            <a:ext cx="82869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5">
                <a:solidFill>
                  <a:srgbClr val="AB0520"/>
                </a:solidFill>
                <a:latin typeface="Calibri"/>
                <a:ea typeface="Calibri"/>
                <a:cs typeface="Calibri"/>
                <a:sym typeface="Calibri"/>
              </a:rPr>
              <a:t>LESSON 2: Water Movement: Groundwater</a:t>
            </a:r>
            <a:endParaRPr b="1" sz="2405">
              <a:solidFill>
                <a:srgbClr val="AB0520"/>
              </a:solidFill>
              <a:latin typeface="Calibri"/>
              <a:ea typeface="Calibri"/>
              <a:cs typeface="Calibri"/>
              <a:sym typeface="Calibri"/>
            </a:endParaRPr>
          </a:p>
        </p:txBody>
      </p:sp>
      <p:cxnSp>
        <p:nvCxnSpPr>
          <p:cNvPr id="591" name="Google Shape;591;p68"/>
          <p:cNvCxnSpPr/>
          <p:nvPr/>
        </p:nvCxnSpPr>
        <p:spPr>
          <a:xfrm>
            <a:off x="428625" y="762000"/>
            <a:ext cx="8286900" cy="0"/>
          </a:xfrm>
          <a:prstGeom prst="straightConnector1">
            <a:avLst/>
          </a:prstGeom>
          <a:solidFill>
            <a:srgbClr val="FFFFFF"/>
          </a:solidFill>
          <a:ln cap="flat" cmpd="sng" w="38100">
            <a:solidFill>
              <a:srgbClr val="AB0520"/>
            </a:solidFill>
            <a:prstDash val="solid"/>
            <a:round/>
            <a:headEnd len="sm" w="sm" type="none"/>
            <a:tailEnd len="sm" w="sm" type="none"/>
          </a:ln>
        </p:spPr>
      </p:cxnSp>
      <p:grpSp>
        <p:nvGrpSpPr>
          <p:cNvPr id="592" name="Google Shape;592;p68"/>
          <p:cNvGrpSpPr/>
          <p:nvPr/>
        </p:nvGrpSpPr>
        <p:grpSpPr>
          <a:xfrm>
            <a:off x="166250" y="880675"/>
            <a:ext cx="4220276" cy="3903964"/>
            <a:chOff x="-182606" y="-603616"/>
            <a:chExt cx="4995000" cy="3842107"/>
          </a:xfrm>
        </p:grpSpPr>
        <p:pic>
          <p:nvPicPr>
            <p:cNvPr id="593" name="Google Shape;593;p68"/>
            <p:cNvPicPr preferRelativeResize="0"/>
            <p:nvPr/>
          </p:nvPicPr>
          <p:blipFill rotWithShape="1">
            <a:blip r:embed="rId3">
              <a:alphaModFix/>
            </a:blip>
            <a:srcRect b="0" l="0" r="0" t="0"/>
            <a:stretch/>
          </p:blipFill>
          <p:spPr>
            <a:xfrm>
              <a:off x="-182606" y="-603610"/>
              <a:ext cx="4995000" cy="3842100"/>
            </a:xfrm>
            <a:prstGeom prst="rect">
              <a:avLst/>
            </a:prstGeom>
            <a:noFill/>
            <a:ln>
              <a:noFill/>
            </a:ln>
          </p:spPr>
        </p:pic>
        <p:sp>
          <p:nvSpPr>
            <p:cNvPr id="594" name="Google Shape;594;p68"/>
            <p:cNvSpPr txBox="1"/>
            <p:nvPr/>
          </p:nvSpPr>
          <p:spPr>
            <a:xfrm>
              <a:off x="-182606" y="-603616"/>
              <a:ext cx="4192800" cy="3842100"/>
            </a:xfrm>
            <a:prstGeom prst="rect">
              <a:avLst/>
            </a:prstGeom>
            <a:noFill/>
            <a:ln>
              <a:noFill/>
            </a:ln>
          </p:spPr>
          <p:txBody>
            <a:bodyPr anchorCtr="0" anchor="t" bIns="286250" lIns="286250" spcFirstLastPara="1" rIns="286250" wrap="square" tIns="286250">
              <a:noAutofit/>
            </a:bodyPr>
            <a:lstStyle/>
            <a:p>
              <a:pPr indent="0" lvl="0" marL="0" rtl="0" algn="l">
                <a:spcBef>
                  <a:spcPts val="0"/>
                </a:spcBef>
                <a:spcAft>
                  <a:spcPts val="0"/>
                </a:spcAft>
                <a:buNone/>
              </a:pPr>
              <a:r>
                <a:rPr b="1" lang="en" sz="1498">
                  <a:solidFill>
                    <a:srgbClr val="002776"/>
                  </a:solidFill>
                  <a:latin typeface="Arial"/>
                  <a:ea typeface="Arial"/>
                  <a:cs typeface="Arial"/>
                  <a:sym typeface="Arial"/>
                </a:rPr>
                <a:t>Infiltration:</a:t>
              </a:r>
              <a:r>
                <a:rPr b="0" lang="en" sz="1498">
                  <a:solidFill>
                    <a:srgbClr val="002776"/>
                  </a:solidFill>
                  <a:latin typeface="Arial"/>
                  <a:ea typeface="Arial"/>
                  <a:cs typeface="Arial"/>
                  <a:sym typeface="Arial"/>
                </a:rPr>
                <a:t> Precipitation soaks into the soil, passing through the unsaturated zone where both water and air fill the pore spaces. As the water moves deeper undergr</a:t>
              </a:r>
              <a:r>
                <a:rPr lang="en" sz="1498">
                  <a:solidFill>
                    <a:srgbClr val="002776"/>
                  </a:solidFill>
                </a:rPr>
                <a:t>ound, we call this </a:t>
              </a:r>
              <a:r>
                <a:rPr lang="en" sz="1498" u="sng">
                  <a:solidFill>
                    <a:srgbClr val="002776"/>
                  </a:solidFill>
                </a:rPr>
                <a:t>PERCOLATION</a:t>
              </a:r>
              <a:r>
                <a:rPr lang="en" sz="1498">
                  <a:solidFill>
                    <a:srgbClr val="002776"/>
                  </a:solidFill>
                </a:rPr>
                <a:t>. Please add PERCOLATION to your Water Cycle Diagram</a:t>
              </a:r>
              <a:endParaRPr b="0" sz="1498">
                <a:solidFill>
                  <a:srgbClr val="002776"/>
                </a:solidFill>
                <a:latin typeface="Arial"/>
                <a:ea typeface="Arial"/>
                <a:cs typeface="Arial"/>
                <a:sym typeface="Arial"/>
              </a:endParaRPr>
            </a:p>
            <a:p>
              <a:pPr indent="0" lvl="0" marL="0" rtl="0" algn="l">
                <a:spcBef>
                  <a:spcPts val="1127"/>
                </a:spcBef>
                <a:spcAft>
                  <a:spcPts val="0"/>
                </a:spcAft>
                <a:buNone/>
              </a:pPr>
              <a:r>
                <a:rPr b="1" lang="en" sz="1498">
                  <a:solidFill>
                    <a:srgbClr val="002776"/>
                  </a:solidFill>
                  <a:latin typeface="Arial"/>
                  <a:ea typeface="Arial"/>
                  <a:cs typeface="Arial"/>
                  <a:sym typeface="Arial"/>
                </a:rPr>
                <a:t>The Water Table:</a:t>
              </a:r>
              <a:r>
                <a:rPr b="0" lang="en" sz="1498">
                  <a:solidFill>
                    <a:srgbClr val="002776"/>
                  </a:solidFill>
                  <a:latin typeface="Arial"/>
                  <a:ea typeface="Arial"/>
                  <a:cs typeface="Arial"/>
                  <a:sym typeface="Arial"/>
                </a:rPr>
                <a:t> The upper boundary of the saturated zone. Below this line, every crack and space between soil particles is completely filled with water.</a:t>
              </a:r>
              <a:endParaRPr b="0" sz="1498">
                <a:solidFill>
                  <a:srgbClr val="002776"/>
                </a:solidFill>
                <a:latin typeface="Arial"/>
                <a:ea typeface="Arial"/>
                <a:cs typeface="Arial"/>
                <a:sym typeface="Arial"/>
              </a:endParaRPr>
            </a:p>
            <a:p>
              <a:pPr indent="0" lvl="0" marL="572470" rtl="0" algn="l">
                <a:spcBef>
                  <a:spcPts val="1127"/>
                </a:spcBef>
                <a:spcAft>
                  <a:spcPts val="1127"/>
                </a:spcAft>
                <a:buNone/>
              </a:pPr>
              <a:r>
                <a:t/>
              </a:r>
              <a:endParaRPr b="0" sz="1698">
                <a:solidFill>
                  <a:srgbClr val="002776"/>
                </a:solidFill>
                <a:latin typeface="Arial"/>
                <a:ea typeface="Arial"/>
                <a:cs typeface="Arial"/>
                <a:sym typeface="Arial"/>
              </a:endParaRPr>
            </a:p>
          </p:txBody>
        </p:sp>
      </p:grpSp>
      <p:pic>
        <p:nvPicPr>
          <p:cNvPr id="595" name="Google Shape;595;p68"/>
          <p:cNvPicPr preferRelativeResize="0"/>
          <p:nvPr/>
        </p:nvPicPr>
        <p:blipFill rotWithShape="1">
          <a:blip r:embed="rId4">
            <a:alphaModFix/>
          </a:blip>
          <a:srcRect b="70" l="0" r="0" t="60"/>
          <a:stretch/>
        </p:blipFill>
        <p:spPr>
          <a:xfrm>
            <a:off x="8040776" y="4215736"/>
            <a:ext cx="648600" cy="608400"/>
          </a:xfrm>
          <a:prstGeom prst="rect">
            <a:avLst/>
          </a:prstGeom>
          <a:noFill/>
          <a:ln>
            <a:noFill/>
          </a:ln>
        </p:spPr>
      </p:pic>
      <p:sp>
        <p:nvSpPr>
          <p:cNvPr id="596" name="Google Shape;596;p68"/>
          <p:cNvSpPr/>
          <p:nvPr/>
        </p:nvSpPr>
        <p:spPr>
          <a:xfrm>
            <a:off x="3430267" y="4917796"/>
            <a:ext cx="2307300" cy="247800"/>
          </a:xfrm>
          <a:prstGeom prst="rect">
            <a:avLst/>
          </a:prstGeom>
          <a:solidFill>
            <a:srgbClr val="AB05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97" name="Google Shape;597;p68"/>
          <p:cNvSpPr/>
          <p:nvPr/>
        </p:nvSpPr>
        <p:spPr>
          <a:xfrm>
            <a:off x="-227025" y="361950"/>
            <a:ext cx="453900" cy="453900"/>
          </a:xfrm>
          <a:custGeom>
            <a:rect b="b" l="l" r="r" t="t"/>
            <a:pathLst>
              <a:path extrusionOk="0" h="120000" w="120000">
                <a:moveTo>
                  <a:pt x="60003" y="120000"/>
                </a:moveTo>
                <a:lnTo>
                  <a:pt x="54122" y="119709"/>
                </a:lnTo>
                <a:lnTo>
                  <a:pt x="48293" y="118844"/>
                </a:lnTo>
                <a:lnTo>
                  <a:pt x="42584" y="117416"/>
                </a:lnTo>
                <a:lnTo>
                  <a:pt x="37039" y="115427"/>
                </a:lnTo>
                <a:lnTo>
                  <a:pt x="31720" y="112916"/>
                </a:lnTo>
                <a:lnTo>
                  <a:pt x="26671" y="109883"/>
                </a:lnTo>
                <a:lnTo>
                  <a:pt x="21940" y="106380"/>
                </a:lnTo>
                <a:lnTo>
                  <a:pt x="17578" y="102422"/>
                </a:lnTo>
                <a:lnTo>
                  <a:pt x="13620" y="98060"/>
                </a:lnTo>
                <a:lnTo>
                  <a:pt x="10117" y="93329"/>
                </a:lnTo>
                <a:lnTo>
                  <a:pt x="7091" y="88280"/>
                </a:lnTo>
                <a:lnTo>
                  <a:pt x="4573" y="82960"/>
                </a:lnTo>
                <a:lnTo>
                  <a:pt x="2584" y="77416"/>
                </a:lnTo>
                <a:lnTo>
                  <a:pt x="1156" y="71707"/>
                </a:lnTo>
                <a:lnTo>
                  <a:pt x="291" y="65878"/>
                </a:lnTo>
                <a:lnTo>
                  <a:pt x="0" y="59997"/>
                </a:lnTo>
                <a:lnTo>
                  <a:pt x="20" y="58523"/>
                </a:lnTo>
                <a:lnTo>
                  <a:pt x="456" y="52655"/>
                </a:lnTo>
                <a:lnTo>
                  <a:pt x="1460" y="46853"/>
                </a:lnTo>
                <a:lnTo>
                  <a:pt x="3033" y="41176"/>
                </a:lnTo>
                <a:lnTo>
                  <a:pt x="5148" y="35685"/>
                </a:lnTo>
                <a:lnTo>
                  <a:pt x="7798" y="30425"/>
                </a:lnTo>
                <a:lnTo>
                  <a:pt x="10950" y="25449"/>
                </a:lnTo>
                <a:lnTo>
                  <a:pt x="14571" y="20810"/>
                </a:lnTo>
                <a:lnTo>
                  <a:pt x="18629" y="16547"/>
                </a:lnTo>
                <a:lnTo>
                  <a:pt x="23089" y="12701"/>
                </a:lnTo>
                <a:lnTo>
                  <a:pt x="27900" y="9311"/>
                </a:lnTo>
                <a:lnTo>
                  <a:pt x="33028" y="6403"/>
                </a:lnTo>
                <a:lnTo>
                  <a:pt x="38407" y="4018"/>
                </a:lnTo>
                <a:lnTo>
                  <a:pt x="43998" y="2174"/>
                </a:lnTo>
                <a:lnTo>
                  <a:pt x="49747" y="886"/>
                </a:lnTo>
                <a:lnTo>
                  <a:pt x="55589" y="165"/>
                </a:lnTo>
                <a:lnTo>
                  <a:pt x="60003" y="0"/>
                </a:lnTo>
                <a:lnTo>
                  <a:pt x="61477" y="20"/>
                </a:lnTo>
                <a:lnTo>
                  <a:pt x="67345" y="449"/>
                </a:lnTo>
                <a:lnTo>
                  <a:pt x="73147" y="1460"/>
                </a:lnTo>
                <a:lnTo>
                  <a:pt x="78824" y="3027"/>
                </a:lnTo>
                <a:lnTo>
                  <a:pt x="84315" y="5148"/>
                </a:lnTo>
                <a:lnTo>
                  <a:pt x="89575" y="7798"/>
                </a:lnTo>
                <a:lnTo>
                  <a:pt x="94551" y="10943"/>
                </a:lnTo>
                <a:lnTo>
                  <a:pt x="99190" y="14565"/>
                </a:lnTo>
                <a:lnTo>
                  <a:pt x="103453" y="18629"/>
                </a:lnTo>
                <a:lnTo>
                  <a:pt x="107299" y="23083"/>
                </a:lnTo>
                <a:lnTo>
                  <a:pt x="110689" y="27900"/>
                </a:lnTo>
                <a:lnTo>
                  <a:pt x="113596" y="33022"/>
                </a:lnTo>
                <a:lnTo>
                  <a:pt x="115982" y="38407"/>
                </a:lnTo>
                <a:lnTo>
                  <a:pt x="117826" y="43998"/>
                </a:lnTo>
                <a:lnTo>
                  <a:pt x="119114" y="49741"/>
                </a:lnTo>
                <a:lnTo>
                  <a:pt x="119835" y="55582"/>
                </a:lnTo>
                <a:lnTo>
                  <a:pt x="120000" y="59997"/>
                </a:lnTo>
                <a:lnTo>
                  <a:pt x="119980" y="61470"/>
                </a:lnTo>
                <a:lnTo>
                  <a:pt x="119551" y="67345"/>
                </a:lnTo>
                <a:lnTo>
                  <a:pt x="118539" y="73147"/>
                </a:lnTo>
                <a:lnTo>
                  <a:pt x="116973" y="78817"/>
                </a:lnTo>
                <a:lnTo>
                  <a:pt x="114852" y="84315"/>
                </a:lnTo>
                <a:lnTo>
                  <a:pt x="112209" y="89575"/>
                </a:lnTo>
                <a:lnTo>
                  <a:pt x="109057" y="94545"/>
                </a:lnTo>
                <a:lnTo>
                  <a:pt x="105435" y="99190"/>
                </a:lnTo>
                <a:lnTo>
                  <a:pt x="101371" y="103453"/>
                </a:lnTo>
                <a:lnTo>
                  <a:pt x="96917" y="107299"/>
                </a:lnTo>
                <a:lnTo>
                  <a:pt x="92100" y="110689"/>
                </a:lnTo>
                <a:lnTo>
                  <a:pt x="86978" y="113590"/>
                </a:lnTo>
                <a:lnTo>
                  <a:pt x="81593" y="115976"/>
                </a:lnTo>
                <a:lnTo>
                  <a:pt x="76002" y="117826"/>
                </a:lnTo>
                <a:lnTo>
                  <a:pt x="70259" y="119115"/>
                </a:lnTo>
                <a:lnTo>
                  <a:pt x="64417" y="119835"/>
                </a:lnTo>
                <a:lnTo>
                  <a:pt x="60003" y="120000"/>
                </a:lnTo>
                <a:close/>
              </a:path>
            </a:pathLst>
          </a:custGeom>
          <a:solidFill>
            <a:srgbClr val="AB04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598" name="Google Shape;598;p68" title="groundwater polution.png"/>
          <p:cNvPicPr preferRelativeResize="0"/>
          <p:nvPr/>
        </p:nvPicPr>
        <p:blipFill>
          <a:blip r:embed="rId5">
            <a:alphaModFix/>
          </a:blip>
          <a:stretch>
            <a:fillRect/>
          </a:stretch>
        </p:blipFill>
        <p:spPr>
          <a:xfrm>
            <a:off x="3328100" y="1360751"/>
            <a:ext cx="5759421" cy="3239637"/>
          </a:xfrm>
          <a:prstGeom prst="rect">
            <a:avLst/>
          </a:prstGeom>
          <a:solidFill>
            <a:srgbClr val="305682"/>
          </a:solidFill>
          <a:ln>
            <a:noFill/>
          </a:ln>
        </p:spPr>
      </p:pic>
      <p:sp>
        <p:nvSpPr>
          <p:cNvPr id="599" name="Google Shape;599;p68"/>
          <p:cNvSpPr txBox="1"/>
          <p:nvPr/>
        </p:nvSpPr>
        <p:spPr>
          <a:xfrm>
            <a:off x="4386525" y="766150"/>
            <a:ext cx="4701000" cy="45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rPr>
              <a:t>Is water the only thing that can percolate into the ground? </a:t>
            </a:r>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604" name="Shape 604"/>
        <p:cNvGrpSpPr/>
        <p:nvPr/>
      </p:nvGrpSpPr>
      <p:grpSpPr>
        <a:xfrm>
          <a:off x="0" y="0"/>
          <a:ext cx="0" cy="0"/>
          <a:chOff x="0" y="0"/>
          <a:chExt cx="0" cy="0"/>
        </a:xfrm>
      </p:grpSpPr>
      <p:sp>
        <p:nvSpPr>
          <p:cNvPr id="605" name="Google Shape;605;p69"/>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LESSON 2: Water Movement</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606" name="Google Shape;606;p69"/>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607" name="Google Shape;607;p69"/>
          <p:cNvSpPr txBox="1"/>
          <p:nvPr/>
        </p:nvSpPr>
        <p:spPr>
          <a:xfrm>
            <a:off x="303029" y="798344"/>
            <a:ext cx="8537944"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000">
                <a:solidFill>
                  <a:srgbClr val="002776"/>
                </a:solidFill>
                <a:latin typeface="Calibri"/>
                <a:ea typeface="Calibri"/>
                <a:cs typeface="Calibri"/>
                <a:sym typeface="Calibri"/>
              </a:rPr>
              <a:t>Digging Deeper -Groundwater Model</a:t>
            </a:r>
            <a:endParaRPr b="1" sz="4000">
              <a:solidFill>
                <a:srgbClr val="002776"/>
              </a:solidFill>
              <a:latin typeface="Calibri"/>
              <a:ea typeface="Calibri"/>
              <a:cs typeface="Calibri"/>
              <a:sym typeface="Calibri"/>
            </a:endParaRPr>
          </a:p>
        </p:txBody>
      </p:sp>
      <p:sp>
        <p:nvSpPr>
          <p:cNvPr id="608" name="Google Shape;608;p69"/>
          <p:cNvSpPr/>
          <p:nvPr/>
        </p:nvSpPr>
        <p:spPr>
          <a:xfrm>
            <a:off x="118782" y="1435831"/>
            <a:ext cx="487274" cy="497072"/>
          </a:xfrm>
          <a:custGeom>
            <a:rect b="b" l="l" r="r" t="t"/>
            <a:pathLst>
              <a:path extrusionOk="0" h="257175" w="267970">
                <a:moveTo>
                  <a:pt x="266994" y="23108"/>
                </a:moveTo>
                <a:lnTo>
                  <a:pt x="157851" y="23108"/>
                </a:lnTo>
                <a:lnTo>
                  <a:pt x="183916" y="20917"/>
                </a:lnTo>
                <a:lnTo>
                  <a:pt x="216062" y="13921"/>
                </a:lnTo>
                <a:lnTo>
                  <a:pt x="267721" y="0"/>
                </a:lnTo>
                <a:lnTo>
                  <a:pt x="267063" y="20917"/>
                </a:lnTo>
                <a:lnTo>
                  <a:pt x="266994" y="23108"/>
                </a:lnTo>
                <a:close/>
              </a:path>
              <a:path extrusionOk="0" h="257175" w="267970">
                <a:moveTo>
                  <a:pt x="32051" y="179023"/>
                </a:moveTo>
                <a:lnTo>
                  <a:pt x="26489" y="167310"/>
                </a:lnTo>
                <a:lnTo>
                  <a:pt x="22341" y="154854"/>
                </a:lnTo>
                <a:lnTo>
                  <a:pt x="19749" y="141763"/>
                </a:lnTo>
                <a:lnTo>
                  <a:pt x="18853" y="128142"/>
                </a:lnTo>
                <a:lnTo>
                  <a:pt x="27131" y="87008"/>
                </a:lnTo>
                <a:lnTo>
                  <a:pt x="49726" y="53471"/>
                </a:lnTo>
                <a:lnTo>
                  <a:pt x="83279" y="30887"/>
                </a:lnTo>
                <a:lnTo>
                  <a:pt x="124433" y="22613"/>
                </a:lnTo>
                <a:lnTo>
                  <a:pt x="157851" y="23108"/>
                </a:lnTo>
                <a:lnTo>
                  <a:pt x="266994" y="23108"/>
                </a:lnTo>
                <a:lnTo>
                  <a:pt x="266039" y="53471"/>
                </a:lnTo>
                <a:lnTo>
                  <a:pt x="266016" y="54187"/>
                </a:lnTo>
                <a:lnTo>
                  <a:pt x="261003" y="90076"/>
                </a:lnTo>
                <a:lnTo>
                  <a:pt x="136123" y="90076"/>
                </a:lnTo>
                <a:lnTo>
                  <a:pt x="134614" y="90830"/>
                </a:lnTo>
                <a:lnTo>
                  <a:pt x="133106" y="91961"/>
                </a:lnTo>
                <a:lnTo>
                  <a:pt x="114859" y="105429"/>
                </a:lnTo>
                <a:lnTo>
                  <a:pt x="95729" y="120557"/>
                </a:lnTo>
                <a:lnTo>
                  <a:pt x="76527" y="136746"/>
                </a:lnTo>
                <a:lnTo>
                  <a:pt x="58069" y="153394"/>
                </a:lnTo>
                <a:lnTo>
                  <a:pt x="44494" y="166491"/>
                </a:lnTo>
                <a:lnTo>
                  <a:pt x="38131" y="172792"/>
                </a:lnTo>
                <a:lnTo>
                  <a:pt x="32051" y="179023"/>
                </a:lnTo>
                <a:close/>
              </a:path>
              <a:path extrusionOk="0" h="257175" w="267970">
                <a:moveTo>
                  <a:pt x="22624" y="256662"/>
                </a:moveTo>
                <a:lnTo>
                  <a:pt x="0" y="256662"/>
                </a:lnTo>
                <a:lnTo>
                  <a:pt x="2032" y="246115"/>
                </a:lnTo>
                <a:lnTo>
                  <a:pt x="7710" y="234049"/>
                </a:lnTo>
                <a:lnTo>
                  <a:pt x="7777" y="233907"/>
                </a:lnTo>
                <a:lnTo>
                  <a:pt x="34313" y="198998"/>
                </a:lnTo>
                <a:lnTo>
                  <a:pt x="87150" y="147646"/>
                </a:lnTo>
                <a:lnTo>
                  <a:pt x="142533" y="103644"/>
                </a:lnTo>
                <a:lnTo>
                  <a:pt x="144418" y="102137"/>
                </a:lnTo>
                <a:lnTo>
                  <a:pt x="145549" y="100252"/>
                </a:lnTo>
                <a:lnTo>
                  <a:pt x="145549" y="93468"/>
                </a:lnTo>
                <a:lnTo>
                  <a:pt x="142156" y="90076"/>
                </a:lnTo>
                <a:lnTo>
                  <a:pt x="261003" y="90076"/>
                </a:lnTo>
                <a:lnTo>
                  <a:pt x="258973" y="104612"/>
                </a:lnTo>
                <a:lnTo>
                  <a:pt x="243694" y="149954"/>
                </a:lnTo>
                <a:lnTo>
                  <a:pt x="217284" y="188891"/>
                </a:lnTo>
                <a:lnTo>
                  <a:pt x="191495" y="208797"/>
                </a:lnTo>
                <a:lnTo>
                  <a:pt x="55806" y="208797"/>
                </a:lnTo>
                <a:lnTo>
                  <a:pt x="42190" y="224173"/>
                </a:lnTo>
                <a:lnTo>
                  <a:pt x="31721" y="237676"/>
                </a:lnTo>
                <a:lnTo>
                  <a:pt x="24998" y="248706"/>
                </a:lnTo>
                <a:lnTo>
                  <a:pt x="22624" y="256662"/>
                </a:lnTo>
                <a:close/>
              </a:path>
              <a:path extrusionOk="0" h="257175" w="267970">
                <a:moveTo>
                  <a:pt x="124433" y="234049"/>
                </a:moveTo>
                <a:lnTo>
                  <a:pt x="105173" y="232329"/>
                </a:lnTo>
                <a:lnTo>
                  <a:pt x="87150" y="227359"/>
                </a:lnTo>
                <a:lnTo>
                  <a:pt x="70612" y="219421"/>
                </a:lnTo>
                <a:lnTo>
                  <a:pt x="55806" y="208797"/>
                </a:lnTo>
                <a:lnTo>
                  <a:pt x="191495" y="208797"/>
                </a:lnTo>
                <a:lnTo>
                  <a:pt x="151912" y="230468"/>
                </a:lnTo>
                <a:lnTo>
                  <a:pt x="124433" y="234049"/>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900">
              <a:solidFill>
                <a:srgbClr val="000000"/>
              </a:solidFill>
              <a:latin typeface="Calibri"/>
              <a:ea typeface="Calibri"/>
              <a:cs typeface="Calibri"/>
              <a:sym typeface="Calibri"/>
            </a:endParaRPr>
          </a:p>
        </p:txBody>
      </p:sp>
      <p:pic>
        <p:nvPicPr>
          <p:cNvPr id="609" name="Google Shape;609;p69"/>
          <p:cNvPicPr preferRelativeResize="0"/>
          <p:nvPr/>
        </p:nvPicPr>
        <p:blipFill rotWithShape="1">
          <a:blip r:embed="rId3">
            <a:alphaModFix/>
          </a:blip>
          <a:srcRect b="0" l="0" r="0" t="0"/>
          <a:stretch/>
        </p:blipFill>
        <p:spPr>
          <a:xfrm>
            <a:off x="490428" y="2327589"/>
            <a:ext cx="4094497" cy="2303335"/>
          </a:xfrm>
          <a:prstGeom prst="rect">
            <a:avLst/>
          </a:prstGeom>
          <a:noFill/>
          <a:ln>
            <a:noFill/>
          </a:ln>
        </p:spPr>
      </p:pic>
      <p:sp>
        <p:nvSpPr>
          <p:cNvPr id="610" name="Google Shape;610;p69"/>
          <p:cNvSpPr txBox="1"/>
          <p:nvPr/>
        </p:nvSpPr>
        <p:spPr>
          <a:xfrm>
            <a:off x="497488" y="1752490"/>
            <a:ext cx="3907796" cy="530915"/>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000">
                <a:solidFill>
                  <a:srgbClr val="003399"/>
                </a:solidFill>
                <a:latin typeface="Calibri"/>
                <a:ea typeface="Calibri"/>
                <a:cs typeface="Calibri"/>
                <a:sym typeface="Calibri"/>
              </a:rPr>
              <a:t>Whole Body Simulation</a:t>
            </a:r>
            <a:endParaRPr sz="1100"/>
          </a:p>
        </p:txBody>
      </p:sp>
      <p:sp>
        <p:nvSpPr>
          <p:cNvPr id="611" name="Google Shape;611;p69"/>
          <p:cNvSpPr txBox="1"/>
          <p:nvPr/>
        </p:nvSpPr>
        <p:spPr>
          <a:xfrm>
            <a:off x="5028730" y="1740916"/>
            <a:ext cx="3907796" cy="530915"/>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3000">
                <a:solidFill>
                  <a:srgbClr val="003399"/>
                </a:solidFill>
                <a:latin typeface="Calibri"/>
                <a:ea typeface="Calibri"/>
                <a:cs typeface="Calibri"/>
                <a:sym typeface="Calibri"/>
              </a:rPr>
              <a:t>Online</a:t>
            </a:r>
            <a:r>
              <a:rPr b="1" lang="en" sz="3000">
                <a:solidFill>
                  <a:srgbClr val="000000"/>
                </a:solidFill>
                <a:latin typeface="Calibri"/>
                <a:ea typeface="Calibri"/>
                <a:cs typeface="Calibri"/>
                <a:sym typeface="Calibri"/>
              </a:rPr>
              <a:t> </a:t>
            </a:r>
            <a:r>
              <a:rPr b="1" lang="en" sz="3000">
                <a:solidFill>
                  <a:srgbClr val="003399"/>
                </a:solidFill>
                <a:latin typeface="Calibri"/>
                <a:ea typeface="Calibri"/>
                <a:cs typeface="Calibri"/>
                <a:sym typeface="Calibri"/>
              </a:rPr>
              <a:t>Simulation</a:t>
            </a:r>
            <a:endParaRPr sz="1100"/>
          </a:p>
        </p:txBody>
      </p:sp>
      <p:pic>
        <p:nvPicPr>
          <p:cNvPr id="612" name="Google Shape;612;p69">
            <a:hlinkClick r:id="rId4"/>
          </p:cNvPr>
          <p:cNvPicPr preferRelativeResize="0"/>
          <p:nvPr/>
        </p:nvPicPr>
        <p:blipFill rotWithShape="1">
          <a:blip r:embed="rId5">
            <a:alphaModFix/>
          </a:blip>
          <a:srcRect b="63595" l="63371" r="14798" t="6822"/>
          <a:stretch/>
        </p:blipFill>
        <p:spPr>
          <a:xfrm>
            <a:off x="5330361" y="2327589"/>
            <a:ext cx="3304532" cy="2518802"/>
          </a:xfrm>
          <a:prstGeom prst="rect">
            <a:avLst/>
          </a:prstGeom>
          <a:noFill/>
          <a:ln>
            <a:noFill/>
          </a:ln>
        </p:spPr>
      </p:pic>
      <p:pic>
        <p:nvPicPr>
          <p:cNvPr id="613" name="Google Shape;613;p69"/>
          <p:cNvPicPr preferRelativeResize="0"/>
          <p:nvPr/>
        </p:nvPicPr>
        <p:blipFill rotWithShape="1">
          <a:blip r:embed="rId6">
            <a:alphaModFix/>
          </a:blip>
          <a:srcRect b="0" l="0" r="0" t="0"/>
          <a:stretch/>
        </p:blipFill>
        <p:spPr>
          <a:xfrm>
            <a:off x="4783988" y="1514672"/>
            <a:ext cx="744750" cy="68633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1"/>
            </a:gs>
          </a:gsLst>
          <a:path path="circle">
            <a:fillToRect b="50%" l="50%" r="50%" t="50%"/>
          </a:path>
          <a:tileRect/>
        </a:gradFill>
      </p:bgPr>
    </p:bg>
    <p:spTree>
      <p:nvGrpSpPr>
        <p:cNvPr id="618" name="Shape 618"/>
        <p:cNvGrpSpPr/>
        <p:nvPr/>
      </p:nvGrpSpPr>
      <p:grpSpPr>
        <a:xfrm>
          <a:off x="0" y="0"/>
          <a:ext cx="0" cy="0"/>
          <a:chOff x="0" y="0"/>
          <a:chExt cx="0" cy="0"/>
        </a:xfrm>
      </p:grpSpPr>
      <p:sp>
        <p:nvSpPr>
          <p:cNvPr id="619" name="Google Shape;619;p70"/>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LESSON 2: Water Movement</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620" name="Google Shape;620;p70"/>
          <p:cNvCxnSpPr/>
          <p:nvPr/>
        </p:nvCxnSpPr>
        <p:spPr>
          <a:xfrm>
            <a:off x="432111" y="716189"/>
            <a:ext cx="7946345" cy="0"/>
          </a:xfrm>
          <a:prstGeom prst="straightConnector1">
            <a:avLst/>
          </a:prstGeom>
          <a:noFill/>
          <a:ln cap="flat" cmpd="sng" w="38100">
            <a:solidFill>
              <a:srgbClr val="AB0520"/>
            </a:solidFill>
            <a:prstDash val="solid"/>
            <a:round/>
            <a:headEnd len="sm" w="sm" type="none"/>
            <a:tailEnd len="sm" w="sm" type="none"/>
          </a:ln>
        </p:spPr>
      </p:cxnSp>
      <p:sp>
        <p:nvSpPr>
          <p:cNvPr id="621" name="Google Shape;621;p70"/>
          <p:cNvSpPr txBox="1"/>
          <p:nvPr/>
        </p:nvSpPr>
        <p:spPr>
          <a:xfrm>
            <a:off x="1363460" y="840409"/>
            <a:ext cx="6417080" cy="5715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1" lang="en" sz="4400">
                <a:solidFill>
                  <a:srgbClr val="002776"/>
                </a:solidFill>
                <a:latin typeface="Calibri"/>
                <a:ea typeface="Calibri"/>
                <a:cs typeface="Calibri"/>
                <a:sym typeface="Calibri"/>
              </a:rPr>
              <a:t>Earth Material Experiment</a:t>
            </a:r>
            <a:endParaRPr sz="1100"/>
          </a:p>
        </p:txBody>
      </p:sp>
      <p:sp>
        <p:nvSpPr>
          <p:cNvPr id="622" name="Google Shape;622;p70"/>
          <p:cNvSpPr txBox="1"/>
          <p:nvPr/>
        </p:nvSpPr>
        <p:spPr>
          <a:xfrm>
            <a:off x="637954" y="1536130"/>
            <a:ext cx="8218967" cy="3039678"/>
          </a:xfrm>
          <a:prstGeom prst="rect">
            <a:avLst/>
          </a:prstGeom>
          <a:noFill/>
          <a:ln>
            <a:noFill/>
          </a:ln>
        </p:spPr>
        <p:txBody>
          <a:bodyPr anchorCtr="0" anchor="t" bIns="34275" lIns="68575" spcFirstLastPara="1" rIns="68575" wrap="square" tIns="34275">
            <a:spAutoFit/>
          </a:bodyPr>
          <a:lstStyle/>
          <a:p>
            <a:pPr indent="-292100" lvl="0" marL="292100" marR="0" rtl="0" algn="l">
              <a:spcBef>
                <a:spcPts val="0"/>
              </a:spcBef>
              <a:spcAft>
                <a:spcPts val="0"/>
              </a:spcAft>
              <a:buClr>
                <a:srgbClr val="002776"/>
              </a:buClr>
              <a:buSzPts val="2000"/>
              <a:buFont typeface="Noto Sans Symbols"/>
              <a:buChar char="⮚"/>
            </a:pPr>
            <a:r>
              <a:rPr b="1" lang="en" sz="2000">
                <a:solidFill>
                  <a:srgbClr val="002776"/>
                </a:solidFill>
                <a:latin typeface="Arial"/>
                <a:ea typeface="Arial"/>
                <a:cs typeface="Arial"/>
                <a:sym typeface="Arial"/>
              </a:rPr>
              <a:t>Have each student find a cup that will allow for holes to be poked on the bottom. A clear plastic cup is preferable, but this can be as simple as a reused paper to go cup or any container from the recycling bin.</a:t>
            </a:r>
            <a:endParaRPr sz="1100"/>
          </a:p>
          <a:p>
            <a:pPr indent="-254000" lvl="0" marL="292100" marR="0" rtl="0" algn="l">
              <a:spcBef>
                <a:spcPts val="0"/>
              </a:spcBef>
              <a:spcAft>
                <a:spcPts val="0"/>
              </a:spcAft>
              <a:buClr>
                <a:schemeClr val="dk1"/>
              </a:buClr>
              <a:buSzPts val="700"/>
              <a:buFont typeface="Noto Sans Symbols"/>
              <a:buNone/>
            </a:pPr>
            <a:r>
              <a:t/>
            </a:r>
            <a:endParaRPr b="1" sz="700">
              <a:solidFill>
                <a:srgbClr val="002776"/>
              </a:solidFill>
              <a:latin typeface="Arial"/>
              <a:ea typeface="Arial"/>
              <a:cs typeface="Arial"/>
              <a:sym typeface="Arial"/>
            </a:endParaRPr>
          </a:p>
          <a:p>
            <a:pPr indent="-292100" lvl="0" marL="292100" marR="0" rtl="0" algn="l">
              <a:spcBef>
                <a:spcPts val="0"/>
              </a:spcBef>
              <a:spcAft>
                <a:spcPts val="0"/>
              </a:spcAft>
              <a:buClr>
                <a:srgbClr val="002776"/>
              </a:buClr>
              <a:buSzPts val="2000"/>
              <a:buFont typeface="Noto Sans Symbols"/>
              <a:buChar char="⮚"/>
            </a:pPr>
            <a:r>
              <a:rPr b="1" lang="en" sz="2000">
                <a:solidFill>
                  <a:srgbClr val="002776"/>
                </a:solidFill>
                <a:latin typeface="Arial"/>
                <a:ea typeface="Arial"/>
                <a:cs typeface="Arial"/>
                <a:sym typeface="Arial"/>
              </a:rPr>
              <a:t>Students should make holes in the bottom of their cup, about a dozen of them.</a:t>
            </a:r>
            <a:endParaRPr sz="1100"/>
          </a:p>
          <a:p>
            <a:pPr indent="-254000" lvl="0" marL="292100" marR="0" rtl="0" algn="l">
              <a:spcBef>
                <a:spcPts val="0"/>
              </a:spcBef>
              <a:spcAft>
                <a:spcPts val="0"/>
              </a:spcAft>
              <a:buClr>
                <a:schemeClr val="dk1"/>
              </a:buClr>
              <a:buSzPts val="600"/>
              <a:buFont typeface="Noto Sans Symbols"/>
              <a:buNone/>
            </a:pPr>
            <a:r>
              <a:t/>
            </a:r>
            <a:endParaRPr b="1" sz="600">
              <a:solidFill>
                <a:srgbClr val="002776"/>
              </a:solidFill>
              <a:latin typeface="Arial"/>
              <a:ea typeface="Arial"/>
              <a:cs typeface="Arial"/>
              <a:sym typeface="Arial"/>
            </a:endParaRPr>
          </a:p>
          <a:p>
            <a:pPr indent="-292100" lvl="0" marL="292100" marR="0" rtl="0" algn="l">
              <a:spcBef>
                <a:spcPts val="0"/>
              </a:spcBef>
              <a:spcAft>
                <a:spcPts val="0"/>
              </a:spcAft>
              <a:buClr>
                <a:srgbClr val="002776"/>
              </a:buClr>
              <a:buSzPts val="2000"/>
              <a:buFont typeface="Noto Sans Symbols"/>
              <a:buChar char="⮚"/>
            </a:pPr>
            <a:r>
              <a:rPr b="1" lang="en" sz="2000">
                <a:solidFill>
                  <a:srgbClr val="002776"/>
                </a:solidFill>
                <a:latin typeface="Arial"/>
                <a:ea typeface="Arial"/>
                <a:cs typeface="Arial"/>
                <a:sym typeface="Arial"/>
              </a:rPr>
              <a:t>Students should identify and fill the cup with any earth material from an outdoor area or some they have around the house (examples – gravel, sand, dirt, mulch, etc.).</a:t>
            </a:r>
            <a:endParaRPr sz="11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305682"/>
            </a:gs>
            <a:gs pos="48000">
              <a:srgbClr val="5483BE"/>
            </a:gs>
            <a:gs pos="100000">
              <a:srgbClr val="93B3D7"/>
            </a:gs>
          </a:gsLst>
          <a:lin ang="16200000" scaled="0"/>
        </a:gradFill>
      </p:bgPr>
    </p:bg>
    <p:spTree>
      <p:nvGrpSpPr>
        <p:cNvPr id="627" name="Shape 627"/>
        <p:cNvGrpSpPr/>
        <p:nvPr/>
      </p:nvGrpSpPr>
      <p:grpSpPr>
        <a:xfrm>
          <a:off x="0" y="0"/>
          <a:ext cx="0" cy="0"/>
          <a:chOff x="0" y="0"/>
          <a:chExt cx="0" cy="0"/>
        </a:xfrm>
      </p:grpSpPr>
      <p:sp>
        <p:nvSpPr>
          <p:cNvPr id="628" name="Google Shape;628;p71"/>
          <p:cNvSpPr txBox="1"/>
          <p:nvPr/>
        </p:nvSpPr>
        <p:spPr>
          <a:xfrm>
            <a:off x="432111" y="171680"/>
            <a:ext cx="6754752" cy="420724"/>
          </a:xfrm>
          <a:prstGeom prst="rect">
            <a:avLst/>
          </a:prstGeom>
          <a:noFill/>
          <a:ln>
            <a:noFill/>
          </a:ln>
        </p:spPr>
        <p:txBody>
          <a:bodyPr anchorCtr="0" anchor="t" bIns="0" lIns="0" spcFirstLastPara="1" rIns="0" wrap="square" tIns="0">
            <a:noAutofit/>
          </a:bodyPr>
          <a:lstStyle/>
          <a:p>
            <a:pPr indent="0" lvl="0" marL="12700" marR="0" rtl="0" algn="l">
              <a:lnSpc>
                <a:spcPct val="121900"/>
              </a:lnSpc>
              <a:spcBef>
                <a:spcPts val="0"/>
              </a:spcBef>
              <a:spcAft>
                <a:spcPts val="0"/>
              </a:spcAft>
              <a:buNone/>
            </a:pPr>
            <a:r>
              <a:rPr b="1" lang="en" sz="3000">
                <a:solidFill>
                  <a:srgbClr val="AB0520"/>
                </a:solidFill>
                <a:latin typeface="Calibri"/>
                <a:ea typeface="Calibri"/>
                <a:cs typeface="Calibri"/>
                <a:sym typeface="Calibri"/>
              </a:rPr>
              <a:t>LESSON 2: Water Movement</a:t>
            </a:r>
            <a:endParaRPr b="1" sz="3000">
              <a:solidFill>
                <a:srgbClr val="FFFFFF"/>
              </a:solidFill>
              <a:latin typeface="Calibri"/>
              <a:ea typeface="Calibri"/>
              <a:cs typeface="Calibri"/>
              <a:sym typeface="Calibri"/>
            </a:endParaRPr>
          </a:p>
          <a:p>
            <a:pPr indent="0" lvl="0" marL="12700" marR="0" rtl="0" algn="l">
              <a:lnSpc>
                <a:spcPct val="121900"/>
              </a:lnSpc>
              <a:spcBef>
                <a:spcPts val="0"/>
              </a:spcBef>
              <a:spcAft>
                <a:spcPts val="0"/>
              </a:spcAft>
              <a:buNone/>
            </a:pPr>
            <a:r>
              <a:t/>
            </a:r>
            <a:endParaRPr b="1" sz="3000">
              <a:solidFill>
                <a:srgbClr val="AB0520"/>
              </a:solidFill>
              <a:latin typeface="Calibri"/>
              <a:ea typeface="Calibri"/>
              <a:cs typeface="Calibri"/>
              <a:sym typeface="Calibri"/>
            </a:endParaRPr>
          </a:p>
        </p:txBody>
      </p:sp>
      <p:cxnSp>
        <p:nvCxnSpPr>
          <p:cNvPr id="629" name="Google Shape;629;p71"/>
          <p:cNvCxnSpPr/>
          <p:nvPr/>
        </p:nvCxnSpPr>
        <p:spPr>
          <a:xfrm>
            <a:off x="241984" y="716189"/>
            <a:ext cx="7946345" cy="0"/>
          </a:xfrm>
          <a:prstGeom prst="straightConnector1">
            <a:avLst/>
          </a:prstGeom>
          <a:noFill/>
          <a:ln cap="flat" cmpd="sng" w="38100">
            <a:solidFill>
              <a:srgbClr val="AB0520"/>
            </a:solidFill>
            <a:prstDash val="solid"/>
            <a:round/>
            <a:headEnd len="sm" w="sm" type="none"/>
            <a:tailEnd len="sm" w="sm" type="none"/>
          </a:ln>
        </p:spPr>
      </p:cxnSp>
      <p:pic>
        <p:nvPicPr>
          <p:cNvPr descr="Water constantly moves through the water cycle. It can be in the form of liquid rain when it gets heavy and precipitates from a cloud, it can be in liquid form and evaporate to a gas when it warms, and many other examples. There are lots of places we find water as well. In this video we look at two different ways water moves through two different places. First, water moves up a plant as a liquid in the transpiration process before coming out the leaf as a gas. This is called capillary action and in this video we use tubes and earth materials to see what capillary action looks like. Then, we use the same tubes and earth materials to see what it looks like when water moves down into the earth, called percolation, into the groundwater system (also a part of the water cycle!). Let's explore!" id="630" name="Google Shape;630;p71" title="Ways That Water Moves in the Water Cycle">
            <a:hlinkClick r:id="rId3"/>
          </p:cNvPr>
          <p:cNvPicPr preferRelativeResize="0"/>
          <p:nvPr/>
        </p:nvPicPr>
        <p:blipFill>
          <a:blip r:embed="rId4">
            <a:alphaModFix/>
          </a:blip>
          <a:stretch>
            <a:fillRect/>
          </a:stretch>
        </p:blipFill>
        <p:spPr>
          <a:xfrm>
            <a:off x="241975" y="747750"/>
            <a:ext cx="7438250" cy="4184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1000"/>
                                        <p:tgtEl>
                                          <p:spTgt spid="6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72"/>
          <p:cNvSpPr/>
          <p:nvPr/>
        </p:nvSpPr>
        <p:spPr>
          <a:xfrm>
            <a:off x="-108284" y="-31527"/>
            <a:ext cx="9360569" cy="1219200"/>
          </a:xfrm>
          <a:prstGeom prst="rect">
            <a:avLst/>
          </a:prstGeom>
          <a:solidFill>
            <a:srgbClr val="C00000"/>
          </a:solidFill>
          <a:ln cap="flat" cmpd="sng" w="25400">
            <a:solidFill>
              <a:srgbClr val="21364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900">
              <a:solidFill>
                <a:srgbClr val="FFFFFF"/>
              </a:solidFill>
              <a:latin typeface="Calibri"/>
              <a:ea typeface="Calibri"/>
              <a:cs typeface="Calibri"/>
              <a:sym typeface="Calibri"/>
            </a:endParaRPr>
          </a:p>
        </p:txBody>
      </p:sp>
      <p:cxnSp>
        <p:nvCxnSpPr>
          <p:cNvPr id="637" name="Google Shape;637;p72"/>
          <p:cNvCxnSpPr/>
          <p:nvPr/>
        </p:nvCxnSpPr>
        <p:spPr>
          <a:xfrm>
            <a:off x="-108284" y="1226659"/>
            <a:ext cx="9360569" cy="0"/>
          </a:xfrm>
          <a:prstGeom prst="straightConnector1">
            <a:avLst/>
          </a:prstGeom>
          <a:noFill/>
          <a:ln cap="flat" cmpd="sng" w="76200">
            <a:solidFill>
              <a:srgbClr val="002776"/>
            </a:solidFill>
            <a:prstDash val="solid"/>
            <a:round/>
            <a:headEnd len="sm" w="sm" type="none"/>
            <a:tailEnd len="sm" w="sm" type="none"/>
          </a:ln>
          <a:effectLst>
            <a:outerShdw blurRad="40000" rotWithShape="0" dir="5400000" dist="20000">
              <a:srgbClr val="000000">
                <a:alpha val="37647"/>
              </a:srgbClr>
            </a:outerShdw>
          </a:effectLst>
        </p:spPr>
      </p:cxnSp>
      <p:sp>
        <p:nvSpPr>
          <p:cNvPr id="638" name="Google Shape;638;p72"/>
          <p:cNvSpPr txBox="1"/>
          <p:nvPr/>
        </p:nvSpPr>
        <p:spPr>
          <a:xfrm>
            <a:off x="60158" y="185658"/>
            <a:ext cx="9023683" cy="807914"/>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1" lang="en" sz="4800">
                <a:solidFill>
                  <a:srgbClr val="0C234B"/>
                </a:solidFill>
                <a:latin typeface="Calibri"/>
                <a:ea typeface="Calibri"/>
                <a:cs typeface="Calibri"/>
                <a:sym typeface="Calibri"/>
              </a:rPr>
              <a:t>Ground shattering outcomes!</a:t>
            </a:r>
            <a:endParaRPr sz="1100"/>
          </a:p>
        </p:txBody>
      </p:sp>
      <p:sp>
        <p:nvSpPr>
          <p:cNvPr id="639" name="Google Shape;639;p72"/>
          <p:cNvSpPr txBox="1"/>
          <p:nvPr/>
        </p:nvSpPr>
        <p:spPr>
          <a:xfrm>
            <a:off x="275070" y="1219349"/>
            <a:ext cx="8433437" cy="3947234"/>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 sz="3600">
                <a:solidFill>
                  <a:srgbClr val="AB0520"/>
                </a:solidFill>
                <a:latin typeface="Calibri"/>
                <a:ea typeface="Calibri"/>
                <a:cs typeface="Calibri"/>
                <a:sym typeface="Calibri"/>
              </a:rPr>
              <a:t>How does water move and why?</a:t>
            </a:r>
            <a:r>
              <a:rPr b="1" lang="en" sz="3600">
                <a:solidFill>
                  <a:srgbClr val="000000"/>
                </a:solidFill>
                <a:latin typeface="Calibri"/>
                <a:ea typeface="Calibri"/>
                <a:cs typeface="Calibri"/>
                <a:sym typeface="Calibri"/>
              </a:rPr>
              <a:t> </a:t>
            </a:r>
            <a:endParaRPr sz="1100"/>
          </a:p>
          <a:p>
            <a:pPr indent="-234950" lvl="0" marL="2413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Does the water get soaked up or did it move around the pieces of gravel/sand?</a:t>
            </a:r>
            <a:endParaRPr sz="1100"/>
          </a:p>
          <a:p>
            <a:pPr indent="-234950" lvl="0" marL="2413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Which earth materials did water move through the fastest? Why?  </a:t>
            </a:r>
            <a:endParaRPr sz="1100"/>
          </a:p>
          <a:p>
            <a:pPr indent="-234950" lvl="0" marL="2413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What do we call ground surfaces that allow water to penetrate rather than run off?  </a:t>
            </a:r>
            <a:endParaRPr sz="1100"/>
          </a:p>
          <a:p>
            <a:pPr indent="-234950" lvl="0" marL="241300" marR="0" rtl="0" algn="l">
              <a:spcBef>
                <a:spcPts val="0"/>
              </a:spcBef>
              <a:spcAft>
                <a:spcPts val="0"/>
              </a:spcAft>
              <a:buClr>
                <a:srgbClr val="002776"/>
              </a:buClr>
              <a:buSzPts val="2700"/>
              <a:buFont typeface="Arial"/>
              <a:buChar char="•"/>
            </a:pPr>
            <a:r>
              <a:rPr lang="en" sz="2700">
                <a:solidFill>
                  <a:srgbClr val="002776"/>
                </a:solidFill>
                <a:latin typeface="Calibri"/>
                <a:ea typeface="Calibri"/>
                <a:cs typeface="Calibri"/>
                <a:sym typeface="Calibri"/>
              </a:rPr>
              <a:t>When water is underground what do you think it is  called?</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UArizona Profession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B04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UArizona Profession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B0420"/>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