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4"/>
    <p:sldMasterId id="214748367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5143500" cx="9144000"/>
  <p:notesSz cx="6858000" cy="9144000"/>
  <p:embeddedFontLst>
    <p:embeddedFont>
      <p:font typeface="Helvetica Neue"/>
      <p:regular r:id="rId29"/>
      <p:bold r:id="rId30"/>
      <p:italic r:id="rId31"/>
      <p:boldItalic r:id="rId32"/>
    </p:embeddedFont>
    <p:embeddedFont>
      <p:font typeface="Comme"/>
      <p:regular r:id="rId33"/>
      <p:bold r:id="rId34"/>
    </p:embeddedFont>
    <p:embeddedFont>
      <p:font typeface="Merriweather"/>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HelveticaNeue-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HelveticaNeue-italic.fntdata"/><Relationship Id="rId30" Type="http://schemas.openxmlformats.org/officeDocument/2006/relationships/font" Target="fonts/HelveticaNeue-bold.fntdata"/><Relationship Id="rId11" Type="http://schemas.openxmlformats.org/officeDocument/2006/relationships/slide" Target="slides/slide5.xml"/><Relationship Id="rId33" Type="http://schemas.openxmlformats.org/officeDocument/2006/relationships/font" Target="fonts/Comme-regular.fntdata"/><Relationship Id="rId10" Type="http://schemas.openxmlformats.org/officeDocument/2006/relationships/slide" Target="slides/slide4.xml"/><Relationship Id="rId32" Type="http://schemas.openxmlformats.org/officeDocument/2006/relationships/font" Target="fonts/HelveticaNeue-boldItalic.fntdata"/><Relationship Id="rId13" Type="http://schemas.openxmlformats.org/officeDocument/2006/relationships/slide" Target="slides/slide7.xml"/><Relationship Id="rId35" Type="http://schemas.openxmlformats.org/officeDocument/2006/relationships/font" Target="fonts/Merriweather-regular.fntdata"/><Relationship Id="rId12" Type="http://schemas.openxmlformats.org/officeDocument/2006/relationships/slide" Target="slides/slide6.xml"/><Relationship Id="rId34" Type="http://schemas.openxmlformats.org/officeDocument/2006/relationships/font" Target="fonts/Comme-bold.fntdata"/><Relationship Id="rId15" Type="http://schemas.openxmlformats.org/officeDocument/2006/relationships/slide" Target="slides/slide9.xml"/><Relationship Id="rId37" Type="http://schemas.openxmlformats.org/officeDocument/2006/relationships/font" Target="fonts/Merriweather-italic.fntdata"/><Relationship Id="rId14" Type="http://schemas.openxmlformats.org/officeDocument/2006/relationships/slide" Target="slides/slide8.xml"/><Relationship Id="rId36" Type="http://schemas.openxmlformats.org/officeDocument/2006/relationships/font" Target="fonts/Merriweather-bold.fntdata"/><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font" Target="fonts/Merriweather-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usgs.gov/special-topics/water-science-school/science/water-qa-why-are-wetlands-and-aquatic-habitats" TargetMode="External"/><Relationship Id="rId3" Type="http://schemas.openxmlformats.org/officeDocument/2006/relationships/hyperlink" Target="https://quizlet.com/1064669840/lesson-32-understanding-urban-watersheds-flash-cards/?i=4i3fq&amp;x=1jqt"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7b4be0d3cf_2_185: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g37b4be0d3cf_2_1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7b4be0d3cf_2_1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g37b4be0d3cf_2_1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g37b4be0d3cf_2_19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7b4be0d3cf_2_2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g37b4be0d3cf_2_20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lang="en"/>
              <a:t>Discuss: “What is a watershed?” </a:t>
            </a:r>
            <a:endParaRPr/>
          </a:p>
          <a:p>
            <a:pPr indent="-171450" lvl="0" marL="171450" rtl="0" algn="l">
              <a:spcBef>
                <a:spcPts val="0"/>
              </a:spcBef>
              <a:spcAft>
                <a:spcPts val="0"/>
              </a:spcAft>
              <a:buClr>
                <a:schemeClr val="dk1"/>
              </a:buClr>
              <a:buSzPts val="1200"/>
              <a:buFont typeface="Arial"/>
              <a:buChar char="•"/>
            </a:pPr>
            <a:r>
              <a:rPr lang="en"/>
              <a:t>Break the word down:</a:t>
            </a:r>
            <a:endParaRPr/>
          </a:p>
          <a:p>
            <a:pPr indent="-171450" lvl="1" marL="628650" rtl="0" algn="l">
              <a:spcBef>
                <a:spcPts val="0"/>
              </a:spcBef>
              <a:spcAft>
                <a:spcPts val="0"/>
              </a:spcAft>
              <a:buClr>
                <a:schemeClr val="dk1"/>
              </a:buClr>
              <a:buSzPts val="1200"/>
              <a:buFont typeface="Arial"/>
              <a:buChar char="•"/>
            </a:pPr>
            <a:r>
              <a:rPr lang="en"/>
              <a:t>Water</a:t>
            </a:r>
            <a:endParaRPr/>
          </a:p>
          <a:p>
            <a:pPr indent="-171450" lvl="1" marL="628650" rtl="0" algn="l">
              <a:spcBef>
                <a:spcPts val="0"/>
              </a:spcBef>
              <a:spcAft>
                <a:spcPts val="0"/>
              </a:spcAft>
              <a:buClr>
                <a:schemeClr val="dk1"/>
              </a:buClr>
              <a:buSzPts val="1200"/>
              <a:buFont typeface="Arial"/>
              <a:buChar char="•"/>
            </a:pPr>
            <a:r>
              <a:rPr lang="en"/>
              <a:t>Shed – both a noun (building that stores something) and verb (to cast off or let fall, like a dog </a:t>
            </a:r>
            <a:r>
              <a:rPr i="1" lang="en"/>
              <a:t>sheds</a:t>
            </a:r>
            <a:r>
              <a:rPr i="0" lang="en"/>
              <a:t>)</a:t>
            </a:r>
            <a:endParaRPr i="0"/>
          </a:p>
          <a:p>
            <a:pPr indent="-171450" lvl="0" marL="171450" rtl="0" algn="l">
              <a:spcBef>
                <a:spcPts val="0"/>
              </a:spcBef>
              <a:spcAft>
                <a:spcPts val="0"/>
              </a:spcAft>
              <a:buClr>
                <a:schemeClr val="dk1"/>
              </a:buClr>
              <a:buSzPts val="1200"/>
              <a:buFont typeface="Arial"/>
              <a:buChar char="•"/>
            </a:pPr>
            <a:r>
              <a:rPr i="0" lang="en"/>
              <a:t>Do the definition and motion “A watershed is….a land area…</a:t>
            </a:r>
            <a:r>
              <a:rPr lang="en"/>
              <a:t>where</a:t>
            </a:r>
            <a:r>
              <a:rPr i="0" lang="en"/>
              <a:t> </a:t>
            </a:r>
            <a:r>
              <a:rPr lang="en"/>
              <a:t>water FLOWS</a:t>
            </a:r>
            <a:r>
              <a:rPr i="0" lang="en"/>
              <a:t> </a:t>
            </a:r>
            <a:r>
              <a:rPr lang="en"/>
              <a:t>from high</a:t>
            </a:r>
            <a:r>
              <a:rPr i="0" lang="en"/>
              <a:t> </a:t>
            </a:r>
            <a:r>
              <a:rPr lang="en"/>
              <a:t>points to </a:t>
            </a:r>
            <a:r>
              <a:rPr i="0" lang="en"/>
              <a:t>low points.”</a:t>
            </a:r>
            <a:endParaRPr i="0"/>
          </a:p>
          <a:p>
            <a:pPr indent="-171450" lvl="0" marL="171450" rtl="0" algn="l">
              <a:spcBef>
                <a:spcPts val="0"/>
              </a:spcBef>
              <a:spcAft>
                <a:spcPts val="0"/>
              </a:spcAft>
              <a:buClr>
                <a:schemeClr val="dk1"/>
              </a:buClr>
              <a:buSzPts val="1200"/>
              <a:buFont typeface="Arial"/>
              <a:buChar char="•"/>
            </a:pPr>
            <a:r>
              <a:rPr i="0" lang="en"/>
              <a:t>Ask: “If the definition is true, then what are the edges or boundaries of a watershed?”</a:t>
            </a:r>
            <a:endParaRPr i="0"/>
          </a:p>
          <a:p>
            <a:pPr indent="-171450" lvl="1" marL="628650" rtl="0" algn="l">
              <a:spcBef>
                <a:spcPts val="0"/>
              </a:spcBef>
              <a:spcAft>
                <a:spcPts val="0"/>
              </a:spcAft>
              <a:buClr>
                <a:schemeClr val="dk1"/>
              </a:buClr>
              <a:buSzPts val="1200"/>
              <a:buFont typeface="Arial"/>
              <a:buChar char="•"/>
            </a:pPr>
            <a:r>
              <a:rPr i="0" lang="en"/>
              <a:t>Mountains</a:t>
            </a:r>
            <a:endParaRPr i="0"/>
          </a:p>
          <a:p>
            <a:pPr indent="-171450" lvl="1" marL="628650" rtl="0" algn="l">
              <a:spcBef>
                <a:spcPts val="0"/>
              </a:spcBef>
              <a:spcAft>
                <a:spcPts val="0"/>
              </a:spcAft>
              <a:buClr>
                <a:schemeClr val="dk1"/>
              </a:buClr>
              <a:buSzPts val="1200"/>
              <a:buFont typeface="Arial"/>
              <a:buChar char="•"/>
            </a:pPr>
            <a:r>
              <a:rPr i="0" lang="en"/>
              <a:t>High points</a:t>
            </a:r>
            <a:endParaRPr i="0"/>
          </a:p>
          <a:p>
            <a:pPr indent="0" lvl="0" marL="0" rtl="0" algn="l">
              <a:spcBef>
                <a:spcPts val="0"/>
              </a:spcBef>
              <a:spcAft>
                <a:spcPts val="0"/>
              </a:spcAft>
              <a:buNone/>
            </a:pPr>
            <a:r>
              <a:t/>
            </a:r>
            <a:endParaRPr/>
          </a:p>
        </p:txBody>
      </p:sp>
      <p:sp>
        <p:nvSpPr>
          <p:cNvPr id="256" name="Google Shape;256;g37b4be0d3cf_2_20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7b4be0d3cf_2_2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g37b4be0d3cf_2_2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1" marL="457200" rtl="0" algn="l">
              <a:spcBef>
                <a:spcPts val="0"/>
              </a:spcBef>
              <a:spcAft>
                <a:spcPts val="0"/>
              </a:spcAft>
              <a:buNone/>
            </a:pPr>
            <a:r>
              <a:rPr lang="en"/>
              <a:t>Engage: Lesson</a:t>
            </a:r>
            <a:r>
              <a:rPr b="0" lang="en" sz="1200"/>
              <a:t> 3.1 is having your students create a watershed model with paper and markers. </a:t>
            </a:r>
            <a:endParaRPr/>
          </a:p>
          <a:p>
            <a:pPr indent="0" lvl="0" marL="0" rtl="0" algn="l">
              <a:spcBef>
                <a:spcPts val="0"/>
              </a:spcBef>
              <a:spcAft>
                <a:spcPts val="0"/>
              </a:spcAft>
              <a:buClr>
                <a:schemeClr val="dk1"/>
              </a:buClr>
              <a:buSzPts val="1200"/>
              <a:buFont typeface="Arial"/>
              <a:buNone/>
            </a:pPr>
            <a:r>
              <a:rPr b="0" lang="en" sz="1200"/>
              <a:t>Tip, use waterbased markers to get a better effect and don’t let students flatten out the paper too much! </a:t>
            </a:r>
            <a:endParaRPr b="0" sz="1200"/>
          </a:p>
          <a:p>
            <a:pPr indent="0" lvl="0" marL="0" rtl="0" algn="l">
              <a:spcBef>
                <a:spcPts val="0"/>
              </a:spcBef>
              <a:spcAft>
                <a:spcPts val="0"/>
              </a:spcAft>
              <a:buNone/>
            </a:pPr>
            <a:r>
              <a:t/>
            </a:r>
            <a:endParaRPr/>
          </a:p>
          <a:p>
            <a:pPr indent="0" lvl="0" marL="0" rtl="0" algn="l">
              <a:spcBef>
                <a:spcPts val="0"/>
              </a:spcBef>
              <a:spcAft>
                <a:spcPts val="0"/>
              </a:spcAft>
              <a:buNone/>
            </a:pPr>
            <a:r>
              <a:rPr b="1" lang="en" sz="1200"/>
              <a:t>What are the boundaries of a watershed? High points and low points are what? Helping them to understand that they are in a watershed. </a:t>
            </a:r>
            <a:r>
              <a:rPr b="0" lang="en" sz="1200"/>
              <a:t>If you can’t do the watershed in class, there is a nice video. </a:t>
            </a:r>
            <a:endParaRPr b="0" sz="1200"/>
          </a:p>
          <a:p>
            <a:pPr indent="0" lvl="0" marL="0" rtl="0" algn="l">
              <a:spcBef>
                <a:spcPts val="0"/>
              </a:spcBef>
              <a:spcAft>
                <a:spcPts val="0"/>
              </a:spcAft>
              <a:buNone/>
            </a:pPr>
            <a:r>
              <a:t/>
            </a:r>
            <a:endParaRPr/>
          </a:p>
          <a:p>
            <a:pPr indent="0" lvl="0" marL="0" rtl="0" algn="l">
              <a:spcBef>
                <a:spcPts val="0"/>
              </a:spcBef>
              <a:spcAft>
                <a:spcPts val="0"/>
              </a:spcAft>
              <a:buNone/>
            </a:pPr>
            <a:r>
              <a:rPr b="1" lang="en"/>
              <a:t>Explore</a:t>
            </a:r>
            <a:r>
              <a:rPr lang="en"/>
              <a:t>: Students do a gallery walk of each unique model and make claims based on evidence about what each demonstrated in relation to watersheds.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66" name="Google Shape;266;g37b4be0d3cf_2_2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7b4be0d3cf_2_2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g37b4be0d3cf_2_2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We don’t only have to think of and protect the water that is in a watershed, but we also have to manage all of the land in that area… all the way from the high points or mountains, down to the low points of the rivers and valleys. </a:t>
            </a:r>
            <a:endParaRPr/>
          </a:p>
          <a:p>
            <a:pPr indent="0" lvl="0" marL="0" rtl="0" algn="l">
              <a:spcBef>
                <a:spcPts val="0"/>
              </a:spcBef>
              <a:spcAft>
                <a:spcPts val="0"/>
              </a:spcAft>
              <a:buNone/>
            </a:pPr>
            <a:r>
              <a:rPr lang="en"/>
              <a:t>Because what happens to the land affects the water and what happens to the water affects the land</a:t>
            </a:r>
            <a:endParaRPr/>
          </a:p>
        </p:txBody>
      </p:sp>
      <p:sp>
        <p:nvSpPr>
          <p:cNvPr id="276" name="Google Shape;276;g37b4be0d3cf_2_2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7b4be0d3cf_2_2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g37b4be0d3cf_2_2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Evaluate</a:t>
            </a:r>
            <a:r>
              <a:rPr lang="en"/>
              <a:t>: Write a one paragraph summary in response to the following prompt: Where is the water in our watershed?</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7b4be0d3cf_2_2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6" name="Google Shape;296;g37b4be0d3cf_2_2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g37b4be0d3cf_2_2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7b4be0d3cf_2_2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 name="Google Shape;309;g37b4be0d3cf_2_2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1" marL="457200" rtl="0" algn="l">
              <a:spcBef>
                <a:spcPts val="0"/>
              </a:spcBef>
              <a:spcAft>
                <a:spcPts val="0"/>
              </a:spcAft>
              <a:buNone/>
            </a:pPr>
            <a:r>
              <a:t/>
            </a:r>
            <a:endParaRPr/>
          </a:p>
          <a:p>
            <a:pPr indent="0" lvl="0" marL="0" rtl="0" algn="l">
              <a:spcBef>
                <a:spcPts val="0"/>
              </a:spcBef>
              <a:spcAft>
                <a:spcPts val="0"/>
              </a:spcAft>
              <a:buNone/>
            </a:pPr>
            <a:r>
              <a:rPr b="1" lang="en"/>
              <a:t>Engage:</a:t>
            </a:r>
            <a:r>
              <a:rPr lang="en"/>
              <a:t> Revisit watershed models and ask students to consider, share, and list where they think water will be absorbed (permeable surfaces) and where they think it will remain on the surface (Impermeable surfaces). Ask them to make a prediction about where the surface will be warmer or colder using place locations – buildings, parking lots, farms, parks etc.  </a:t>
            </a:r>
            <a:endParaRPr/>
          </a:p>
        </p:txBody>
      </p:sp>
      <p:sp>
        <p:nvSpPr>
          <p:cNvPr id="310" name="Google Shape;310;g37b4be0d3cf_2_2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7b4be0d3cf_2_2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 name="Google Shape;319;g37b4be0d3cf_2_2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lang="en"/>
              <a:t>Water flows because of the laws of gravity… </a:t>
            </a:r>
            <a:endParaRPr/>
          </a:p>
          <a:p>
            <a:pPr indent="-95250" lvl="0" marL="171450" rtl="0" algn="l">
              <a:spcBef>
                <a:spcPts val="0"/>
              </a:spcBef>
              <a:spcAft>
                <a:spcPts val="0"/>
              </a:spcAft>
              <a:buClr>
                <a:schemeClr val="dk1"/>
              </a:buClr>
              <a:buSzPts val="1200"/>
              <a:buFont typeface="Arial"/>
              <a:buNone/>
            </a:pPr>
            <a:r>
              <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
              <a:t>Discuss the three ways that water can move in the natural or built environment:</a:t>
            </a:r>
            <a:endParaRPr/>
          </a:p>
          <a:p>
            <a:pPr indent="-171450" lvl="1" marL="628650" rtl="0" algn="l">
              <a:spcBef>
                <a:spcPts val="0"/>
              </a:spcBef>
              <a:spcAft>
                <a:spcPts val="0"/>
              </a:spcAft>
              <a:buClr>
                <a:schemeClr val="dk1"/>
              </a:buClr>
              <a:buSzPts val="1200"/>
              <a:buFont typeface="Arial"/>
              <a:buChar char="•"/>
            </a:pPr>
            <a:r>
              <a:rPr lang="en"/>
              <a:t>Soak in</a:t>
            </a:r>
            <a:endParaRPr/>
          </a:p>
          <a:p>
            <a:pPr indent="-171450" lvl="1" marL="628650" rtl="0" algn="l">
              <a:spcBef>
                <a:spcPts val="0"/>
              </a:spcBef>
              <a:spcAft>
                <a:spcPts val="0"/>
              </a:spcAft>
              <a:buClr>
                <a:schemeClr val="dk1"/>
              </a:buClr>
              <a:buSzPts val="1200"/>
              <a:buFont typeface="Arial"/>
              <a:buChar char="•"/>
            </a:pPr>
            <a:r>
              <a:rPr lang="en"/>
              <a:t>Flow into</a:t>
            </a:r>
            <a:endParaRPr/>
          </a:p>
          <a:p>
            <a:pPr indent="-171450" lvl="1" marL="628650" marR="0" rtl="0" algn="l">
              <a:lnSpc>
                <a:spcPct val="100000"/>
              </a:lnSpc>
              <a:spcBef>
                <a:spcPts val="0"/>
              </a:spcBef>
              <a:spcAft>
                <a:spcPts val="0"/>
              </a:spcAft>
              <a:buClr>
                <a:schemeClr val="dk1"/>
              </a:buClr>
              <a:buSzPts val="1200"/>
              <a:buFont typeface="Arial"/>
              <a:buChar char="•"/>
            </a:pPr>
            <a:r>
              <a:rPr lang="en"/>
              <a:t>Run off</a:t>
            </a:r>
            <a:endParaRPr/>
          </a:p>
          <a:p>
            <a:pPr indent="0" lvl="1" marL="45720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p:txBody>
      </p:sp>
      <p:sp>
        <p:nvSpPr>
          <p:cNvPr id="320" name="Google Shape;320;g37b4be0d3cf_2_2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7b4be0d3cf_2_2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2" name="Google Shape;332;g37b4be0d3cf_2_2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Put answers in chat!</a:t>
            </a:r>
            <a:endParaRPr/>
          </a:p>
        </p:txBody>
      </p:sp>
      <p:sp>
        <p:nvSpPr>
          <p:cNvPr id="333" name="Google Shape;333;g37b4be0d3cf_2_27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7b4be0d3cf_2_2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g37b4be0d3cf_2_28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What would you call the surfaces in the top left corner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about the surfaces in the bottom corner</a:t>
            </a:r>
            <a:endParaRPr/>
          </a:p>
          <a:p>
            <a:pPr indent="0" lvl="0" marL="0" rtl="0" algn="l">
              <a:spcBef>
                <a:spcPts val="0"/>
              </a:spcBef>
              <a:spcAft>
                <a:spcPts val="0"/>
              </a:spcAft>
              <a:buNone/>
            </a:pPr>
            <a:r>
              <a:t/>
            </a:r>
            <a:endParaRPr/>
          </a:p>
        </p:txBody>
      </p:sp>
      <p:sp>
        <p:nvSpPr>
          <p:cNvPr id="344" name="Google Shape;344;g37b4be0d3cf_2_28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7b4be0d3cf_2_3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g37b4be0d3cf_2_30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Impermeable surfaces like </a:t>
            </a:r>
            <a:r>
              <a:rPr b="0" i="0" lang="en">
                <a:solidFill>
                  <a:srgbClr val="333333"/>
                </a:solidFill>
                <a:highlight>
                  <a:srgbClr val="FFFFFF"/>
                </a:highlight>
                <a:latin typeface="Helvetica Neue"/>
                <a:ea typeface="Helvetica Neue"/>
                <a:cs typeface="Helvetica Neue"/>
                <a:sym typeface="Helvetica Neue"/>
              </a:rPr>
              <a:t>asphalt, concrete, and cement (like in roads and buildings) store sunlight during the day and release the heat slowly at night. Buildings and roads cool off very slowly at night, which means that air temperatures in the city cool off very slowly at night.</a:t>
            </a:r>
            <a:endParaRPr/>
          </a:p>
        </p:txBody>
      </p:sp>
      <p:sp>
        <p:nvSpPr>
          <p:cNvPr id="366" name="Google Shape;366;g37b4be0d3cf_2_30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7b4be0d3cf_2_3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9" name="Google Shape;379;g37b4be0d3cf_2_3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222222"/>
              </a:buClr>
              <a:buSzPts val="1200"/>
              <a:buFont typeface="Arial"/>
              <a:buNone/>
            </a:pPr>
            <a:r>
              <a:rPr b="0" i="0" lang="en">
                <a:solidFill>
                  <a:srgbClr val="222222"/>
                </a:solidFill>
                <a:highlight>
                  <a:srgbClr val="FFFFFF"/>
                </a:highlight>
                <a:latin typeface="Arial"/>
                <a:ea typeface="Arial"/>
                <a:cs typeface="Arial"/>
                <a:sym typeface="Arial"/>
              </a:rPr>
              <a:t>Cities have higher concentrations of surfaces like pavement and metal which retain heat during the day and release it at night. This phenomenon, called the </a:t>
            </a:r>
            <a:r>
              <a:rPr b="1" i="1" lang="en">
                <a:solidFill>
                  <a:srgbClr val="00703C"/>
                </a:solidFill>
                <a:highlight>
                  <a:srgbClr val="FFFFFF"/>
                </a:highlight>
                <a:latin typeface="Arial"/>
                <a:ea typeface="Arial"/>
                <a:cs typeface="Arial"/>
                <a:sym typeface="Arial"/>
              </a:rPr>
              <a:t>Urban Heat Island Effect,</a:t>
            </a:r>
            <a:r>
              <a:rPr b="0" i="0" lang="en">
                <a:solidFill>
                  <a:srgbClr val="222222"/>
                </a:solidFill>
                <a:highlight>
                  <a:srgbClr val="FFFFFF"/>
                </a:highlight>
                <a:latin typeface="Arial"/>
                <a:ea typeface="Arial"/>
                <a:cs typeface="Arial"/>
                <a:sym typeface="Arial"/>
              </a:rPr>
              <a:t> causes city temperatures to be higher than surrounding desert and open spaces, especially at night. </a:t>
            </a:r>
            <a:endParaRPr/>
          </a:p>
          <a:p>
            <a:pPr indent="0" lvl="0" marL="0" rtl="0" algn="l">
              <a:spcBef>
                <a:spcPts val="0"/>
              </a:spcBef>
              <a:spcAft>
                <a:spcPts val="0"/>
              </a:spcAft>
              <a:buClr>
                <a:schemeClr val="dk1"/>
              </a:buClr>
              <a:buSzPts val="1200"/>
              <a:buFont typeface="Arial"/>
              <a:buNone/>
            </a:pPr>
            <a:r>
              <a:t/>
            </a:r>
            <a:endParaRPr b="0" i="0">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222222"/>
              </a:buClr>
              <a:buSzPts val="1200"/>
              <a:buFont typeface="Arial"/>
              <a:buNone/>
            </a:pPr>
            <a:r>
              <a:rPr b="0" i="0" lang="en">
                <a:solidFill>
                  <a:srgbClr val="222222"/>
                </a:solidFill>
                <a:highlight>
                  <a:srgbClr val="FFFFFF"/>
                </a:highlight>
                <a:latin typeface="Arial"/>
                <a:ea typeface="Arial"/>
                <a:cs typeface="Arial"/>
                <a:sym typeface="Arial"/>
              </a:rPr>
              <a:t>Temperatures are typically lower where there are more trees and vegetation. You can see that the areas in dark green around the region have the highest tree canopy and correspond to lower temperature areas in the previous map.</a:t>
            </a:r>
            <a:endParaRPr/>
          </a:p>
          <a:p>
            <a:pPr indent="0" lvl="0" marL="0" rtl="0" algn="l">
              <a:spcBef>
                <a:spcPts val="0"/>
              </a:spcBef>
              <a:spcAft>
                <a:spcPts val="0"/>
              </a:spcAft>
              <a:buClr>
                <a:schemeClr val="dk1"/>
              </a:buClr>
              <a:buSzPts val="1200"/>
              <a:buFont typeface="Arial"/>
              <a:buNone/>
            </a:pPr>
            <a:r>
              <a:t/>
            </a:r>
            <a:endParaRPr b="0" i="0">
              <a:solidFill>
                <a:srgbClr val="333333"/>
              </a:solidFill>
              <a:highlight>
                <a:srgbClr val="FFFFFF"/>
              </a:highlight>
              <a:latin typeface="Helvetica Neue"/>
              <a:ea typeface="Helvetica Neue"/>
              <a:cs typeface="Helvetica Neue"/>
              <a:sym typeface="Helvetica Neue"/>
            </a:endParaRPr>
          </a:p>
          <a:p>
            <a:pPr indent="0" lvl="0" marL="0" rtl="0" algn="l">
              <a:spcBef>
                <a:spcPts val="0"/>
              </a:spcBef>
              <a:spcAft>
                <a:spcPts val="0"/>
              </a:spcAft>
              <a:buClr>
                <a:schemeClr val="dk1"/>
              </a:buClr>
              <a:buSzPts val="1200"/>
              <a:buFont typeface="Arial"/>
              <a:buNone/>
            </a:pPr>
            <a:r>
              <a:t/>
            </a:r>
            <a:endParaRPr b="0" i="0">
              <a:solidFill>
                <a:srgbClr val="333333"/>
              </a:solidFill>
              <a:highlight>
                <a:srgbClr val="FFFFFF"/>
              </a:highlight>
              <a:latin typeface="Helvetica Neue"/>
              <a:ea typeface="Helvetica Neue"/>
              <a:cs typeface="Helvetica Neue"/>
              <a:sym typeface="Helvetica Neue"/>
            </a:endParaRPr>
          </a:p>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7b4be0d3cf_2_3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g37b4be0d3cf_2_3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
                <a:latin typeface="Arial"/>
                <a:ea typeface="Arial"/>
                <a:cs typeface="Arial"/>
                <a:sym typeface="Arial"/>
              </a:rPr>
              <a:t>Problems associated with urban heat islands: Increased Energy Consumption</a:t>
            </a:r>
            <a:r>
              <a:rPr b="0" i="0" lang="en">
                <a:solidFill>
                  <a:srgbClr val="BFBFBF"/>
                </a:solidFill>
                <a:highlight>
                  <a:srgbClr val="1F1F1F"/>
                </a:highlight>
                <a:latin typeface="Arial"/>
                <a:ea typeface="Arial"/>
                <a:cs typeface="Arial"/>
                <a:sym typeface="Arial"/>
              </a:rPr>
              <a:t>. Elevated Emissions of Air Pollutants and Greenhouse Gases. Compromised Human Health and Comfort. Impaired Water Quality. </a:t>
            </a:r>
            <a:r>
              <a:rPr b="0" i="0" lang="en">
                <a:solidFill>
                  <a:srgbClr val="1B1B1B"/>
                </a:solidFill>
                <a:highlight>
                  <a:srgbClr val="FFFFFF"/>
                </a:highlight>
                <a:latin typeface="Arial"/>
                <a:ea typeface="Arial"/>
                <a:cs typeface="Arial"/>
                <a:sym typeface="Arial"/>
              </a:rPr>
              <a:t>more ground-level ozone (smog) will form as the environment becomes sunnier and hotter. </a:t>
            </a:r>
            <a:endParaRPr/>
          </a:p>
          <a:p>
            <a:pPr indent="0" lvl="0" marL="0" rtl="0" algn="l">
              <a:spcBef>
                <a:spcPts val="0"/>
              </a:spcBef>
              <a:spcAft>
                <a:spcPts val="0"/>
              </a:spcAft>
              <a:buNone/>
            </a:pPr>
            <a:r>
              <a:t/>
            </a:r>
            <a:endParaRPr b="0" i="0">
              <a:solidFill>
                <a:srgbClr val="1B1B1B"/>
              </a:solidFill>
              <a:highlight>
                <a:srgbClr val="FFFFFF"/>
              </a:highlight>
              <a:latin typeface="Arial"/>
              <a:ea typeface="Arial"/>
              <a:cs typeface="Arial"/>
              <a:sym typeface="Arial"/>
            </a:endParaRPr>
          </a:p>
          <a:p>
            <a:pPr indent="0" lvl="0" marL="0" rtl="0" algn="l">
              <a:spcBef>
                <a:spcPts val="0"/>
              </a:spcBef>
              <a:spcAft>
                <a:spcPts val="0"/>
              </a:spcAft>
              <a:buNone/>
            </a:pPr>
            <a:r>
              <a:rPr b="0" i="0" lang="en">
                <a:solidFill>
                  <a:srgbClr val="E6F2F2"/>
                </a:solidFill>
                <a:highlight>
                  <a:srgbClr val="0E1116"/>
                </a:highlight>
                <a:latin typeface="Comme"/>
                <a:ea typeface="Comme"/>
                <a:cs typeface="Comme"/>
                <a:sym typeface="Comme"/>
              </a:rPr>
              <a:t>Energy demand increases with high temperatures which causes larger amounts of air pollutants to be released into the air which also increases the temperature.</a:t>
            </a:r>
            <a:endParaRPr b="0" i="0">
              <a:solidFill>
                <a:srgbClr val="1B1B1B"/>
              </a:solidFill>
              <a:highlight>
                <a:srgbClr val="FFFFFF"/>
              </a:highlight>
              <a:latin typeface="Arial"/>
              <a:ea typeface="Arial"/>
              <a:cs typeface="Arial"/>
              <a:sym typeface="Arial"/>
            </a:endParaRPr>
          </a:p>
          <a:p>
            <a:pPr indent="0" lvl="0" marL="0" rtl="0" algn="l">
              <a:spcBef>
                <a:spcPts val="0"/>
              </a:spcBef>
              <a:spcAft>
                <a:spcPts val="0"/>
              </a:spcAft>
              <a:buNone/>
            </a:pPr>
            <a:r>
              <a:t/>
            </a:r>
            <a:endParaRPr b="0" i="0">
              <a:solidFill>
                <a:srgbClr val="1B1B1B"/>
              </a:solidFill>
              <a:highlight>
                <a:srgbClr val="FFFFFF"/>
              </a:highlight>
              <a:latin typeface="Arial"/>
              <a:ea typeface="Arial"/>
              <a:cs typeface="Arial"/>
              <a:sym typeface="Arial"/>
            </a:endParaRPr>
          </a:p>
          <a:p>
            <a:pPr indent="0" lvl="0" marL="0" rtl="0" algn="l">
              <a:spcBef>
                <a:spcPts val="0"/>
              </a:spcBef>
              <a:spcAft>
                <a:spcPts val="0"/>
              </a:spcAft>
              <a:buNone/>
            </a:pPr>
            <a:r>
              <a:rPr b="0" i="0" lang="en">
                <a:solidFill>
                  <a:srgbClr val="E6F2F2"/>
                </a:solidFill>
                <a:highlight>
                  <a:srgbClr val="0E1116"/>
                </a:highlight>
                <a:latin typeface="Comme"/>
                <a:ea typeface="Comme"/>
                <a:cs typeface="Comme"/>
                <a:sym typeface="Comme"/>
              </a:rPr>
              <a:t>The UHI effect is caused by changes in the temperature, moisture, and air quality of the city environment. These changes in the environment create a distinct urban boundary layer, or heat dome. This heat dome extends above the city and in windy conditions, can be shifted downwind.</a:t>
            </a:r>
            <a:endParaRPr b="0" i="0">
              <a:solidFill>
                <a:srgbClr val="1B1B1B"/>
              </a:solidFill>
              <a:highlight>
                <a:srgbClr val="FFFFFF"/>
              </a:highlight>
              <a:latin typeface="Arial"/>
              <a:ea typeface="Arial"/>
              <a:cs typeface="Arial"/>
              <a:sym typeface="Arial"/>
            </a:endParaRPr>
          </a:p>
          <a:p>
            <a:pPr indent="0" lvl="0" marL="0" rtl="0" algn="l">
              <a:spcBef>
                <a:spcPts val="0"/>
              </a:spcBef>
              <a:spcAft>
                <a:spcPts val="0"/>
              </a:spcAft>
              <a:buNone/>
            </a:pPr>
            <a:r>
              <a:t/>
            </a:r>
            <a:endParaRPr b="0" i="0">
              <a:solidFill>
                <a:srgbClr val="1B1B1B"/>
              </a:solidFill>
              <a:highlight>
                <a:srgbClr val="FFFFFF"/>
              </a:highlight>
              <a:latin typeface="Arial"/>
              <a:ea typeface="Arial"/>
              <a:cs typeface="Arial"/>
              <a:sym typeface="Arial"/>
            </a:endParaRPr>
          </a:p>
          <a:p>
            <a:pPr indent="0" lvl="0" marL="0" rtl="0" algn="l">
              <a:spcBef>
                <a:spcPts val="0"/>
              </a:spcBef>
              <a:spcAft>
                <a:spcPts val="0"/>
              </a:spcAft>
              <a:buNone/>
            </a:pPr>
            <a:r>
              <a:rPr lang="en"/>
              <a:t>https://storymaps.arcgis.com/stories/400b68f7aaa143c0bd0d0fd262006087</a:t>
            </a:r>
            <a:endParaRPr/>
          </a:p>
          <a:p>
            <a:pPr indent="0" lvl="0" marL="0" rtl="0" algn="l">
              <a:spcBef>
                <a:spcPts val="0"/>
              </a:spcBef>
              <a:spcAft>
                <a:spcPts val="0"/>
              </a:spcAft>
              <a:buNone/>
            </a:pPr>
            <a:r>
              <a:t/>
            </a:r>
            <a:endParaRPr/>
          </a:p>
          <a:p>
            <a:pPr indent="0" lvl="0" marL="0" rtl="0" algn="l">
              <a:spcBef>
                <a:spcPts val="0"/>
              </a:spcBef>
              <a:spcAft>
                <a:spcPts val="0"/>
              </a:spcAft>
              <a:buNone/>
            </a:pPr>
            <a:r>
              <a:rPr b="0" i="0" lang="en">
                <a:solidFill>
                  <a:srgbClr val="BFBFBF"/>
                </a:solidFill>
                <a:highlight>
                  <a:srgbClr val="1F1F1F"/>
                </a:highlight>
                <a:latin typeface="Arial"/>
                <a:ea typeface="Arial"/>
                <a:cs typeface="Arial"/>
                <a:sym typeface="Arial"/>
              </a:rPr>
              <a:t>A heat dome works </a:t>
            </a:r>
            <a:r>
              <a:rPr b="0" i="0" lang="en">
                <a:latin typeface="Arial"/>
                <a:ea typeface="Arial"/>
                <a:cs typeface="Arial"/>
                <a:sym typeface="Arial"/>
              </a:rPr>
              <a:t>like a pot with a lid to keep warm air trapped</a:t>
            </a:r>
            <a:r>
              <a:rPr b="0" i="0" lang="en">
                <a:solidFill>
                  <a:srgbClr val="BFBFBF"/>
                </a:solidFill>
                <a:highlight>
                  <a:srgbClr val="1F1F1F"/>
                </a:highlight>
                <a:latin typeface="Arial"/>
                <a:ea typeface="Arial"/>
                <a:cs typeface="Arial"/>
                <a:sym typeface="Arial"/>
              </a:rPr>
              <a:t>. An area of high pressure will create a lid of stable air in the atmosphere, trapping warm air below that line. The warm air will sink to the surface where it will heat up even more as it becomes compressed from the high pressure. Heat domes happen when strong high pressure atmospheric conditions remain stationary for an unusual amount of time, </a:t>
            </a:r>
            <a:r>
              <a:rPr b="0" i="0" lang="en">
                <a:latin typeface="Arial"/>
                <a:ea typeface="Arial"/>
                <a:cs typeface="Arial"/>
                <a:sym typeface="Arial"/>
              </a:rPr>
              <a:t>preventing convection and precipitation</a:t>
            </a:r>
            <a:r>
              <a:rPr b="0" i="0" lang="en">
                <a:solidFill>
                  <a:srgbClr val="BFBFBF"/>
                </a:solidFill>
                <a:highlight>
                  <a:srgbClr val="1F1F1F"/>
                </a:highlight>
                <a:latin typeface="Arial"/>
                <a:ea typeface="Arial"/>
                <a:cs typeface="Arial"/>
                <a:sym typeface="Arial"/>
              </a:rPr>
              <a:t> and keeping hot air "trapped" within a region.</a:t>
            </a:r>
            <a:endParaRPr/>
          </a:p>
        </p:txBody>
      </p:sp>
      <p:sp>
        <p:nvSpPr>
          <p:cNvPr id="391" name="Google Shape;391;g37b4be0d3cf_2_3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7b4be0d3cf_2_3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4" name="Google Shape;404;g37b4be0d3cf_2_3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rPr lang="en"/>
              <a:t>Besides the heat factor, what do we know will happen to the water when we replace permeable surface areas with impermeable? We end up with more runoff that can’t soak into the ground.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7b4be0d3cf_2_3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g37b4be0d3cf_2_3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When the rain has no where to go, and it can’t soak in, it becomes runoff and if it weren’t for cities creating storm drains, our neighborhoods might flood. </a:t>
            </a:r>
            <a:endParaRPr/>
          </a:p>
        </p:txBody>
      </p:sp>
      <p:sp>
        <p:nvSpPr>
          <p:cNvPr id="414" name="Google Shape;414;g37b4be0d3cf_2_3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7b4be0d3cf_2_3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g37b4be0d3cf_2_3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
              <a:t>But it’s the journey to these drains that turns a great resource (rainwater) into a source of damage and pollution. Think of all the by products we create that can be picked up by runoff on neighborhood or city streets and sidewalks.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the “storm water” picks up the particles, it takes it to our storm drains. </a:t>
            </a:r>
            <a:endParaRPr/>
          </a:p>
          <a:p>
            <a:pPr indent="0" lvl="0" marL="0" rtl="0" algn="l">
              <a:spcBef>
                <a:spcPts val="0"/>
              </a:spcBef>
              <a:spcAft>
                <a:spcPts val="0"/>
              </a:spcAft>
              <a:buNone/>
            </a:pPr>
            <a:r>
              <a:t/>
            </a:r>
            <a:endParaRPr/>
          </a:p>
        </p:txBody>
      </p:sp>
      <p:sp>
        <p:nvSpPr>
          <p:cNvPr id="426" name="Google Shape;426;g37b4be0d3cf_2_3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7b4be0d3cf_2_3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0" name="Google Shape;440;g37b4be0d3cf_2_3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The water going into the storm drains IS NOT treated and leads straight to rivers, lakes, and our natural environment.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Arial"/>
              <a:buNone/>
            </a:pPr>
            <a:r>
              <a:rPr b="1" lang="en"/>
              <a:t>Note:</a:t>
            </a:r>
            <a:r>
              <a:rPr b="0" lang="en"/>
              <a:t> it is important to realize that only stuff that goes down our pipes (in our sinks, tubs and toilets) goes to the sewer system which does get treated. However, storm drains are different, these are openings on the side of the road and around our cities and streets, where runoff water is redirected to retention basins, canals,  and rivers (this water is not cleaned or filtered), so any pollutants or chemicals that are picked up, get carried to our land and rivers. </a:t>
            </a:r>
            <a:endParaRPr/>
          </a:p>
          <a:p>
            <a:pPr indent="0" lvl="0" marL="0" marR="0" rtl="0" algn="l">
              <a:lnSpc>
                <a:spcPct val="100000"/>
              </a:lnSpc>
              <a:spcBef>
                <a:spcPts val="0"/>
              </a:spcBef>
              <a:spcAft>
                <a:spcPts val="0"/>
              </a:spcAft>
              <a:buClr>
                <a:schemeClr val="dk1"/>
              </a:buClr>
              <a:buSzPts val="1200"/>
              <a:buFont typeface="Arial"/>
              <a:buNone/>
            </a:pPr>
            <a:r>
              <a:t/>
            </a:r>
            <a:endParaRPr b="0"/>
          </a:p>
          <a:p>
            <a:pPr indent="0" lvl="0" marL="0" marR="0" rtl="0" algn="l">
              <a:lnSpc>
                <a:spcPct val="100000"/>
              </a:lnSpc>
              <a:spcBef>
                <a:spcPts val="0"/>
              </a:spcBef>
              <a:spcAft>
                <a:spcPts val="0"/>
              </a:spcAft>
              <a:buClr>
                <a:schemeClr val="dk1"/>
              </a:buClr>
              <a:buSzPts val="1200"/>
              <a:buFont typeface="Arial"/>
              <a:buNone/>
            </a:pPr>
            <a:r>
              <a:rPr b="0" lang="en"/>
              <a:t>This is a great time to help students understand that their choices make an impact. Another lesson will discuss solutions and actions that can be taken. </a:t>
            </a:r>
            <a:endParaRPr/>
          </a:p>
          <a:p>
            <a:pPr indent="0" lvl="0" marL="0" rtl="0" algn="l">
              <a:spcBef>
                <a:spcPts val="0"/>
              </a:spcBef>
              <a:spcAft>
                <a:spcPts val="0"/>
              </a:spcAft>
              <a:buNone/>
            </a:pPr>
            <a:r>
              <a:t/>
            </a:r>
            <a:endParaRPr/>
          </a:p>
        </p:txBody>
      </p:sp>
      <p:sp>
        <p:nvSpPr>
          <p:cNvPr id="441" name="Google Shape;441;g37b4be0d3cf_2_37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7b4be0d3cf_2_3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2" name="Google Shape;452;g37b4be0d3cf_2_38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
              <a:t>Explore:   </a:t>
            </a:r>
            <a:endParaRPr/>
          </a:p>
          <a:p>
            <a:pPr indent="-171450" lvl="0" marL="171450" rtl="0" algn="l">
              <a:spcBef>
                <a:spcPts val="0"/>
              </a:spcBef>
              <a:spcAft>
                <a:spcPts val="0"/>
              </a:spcAft>
              <a:buClr>
                <a:schemeClr val="dk1"/>
              </a:buClr>
              <a:buSzPts val="1200"/>
              <a:buFont typeface="Arial"/>
              <a:buChar char="•"/>
            </a:pPr>
            <a:r>
              <a:rPr lang="en"/>
              <a:t>Students explore the topics of permeable and impermeable surfaces, the urban heat island effect and pollutants from runoff to better understand how humans can impact the flow of water and the temperature within an urban watershed. Students investigate their school grounds during a scavenger hunt identifying different surfaces, possible pollutants and recording temperature of surfaces with a heat gun (or by touch).  </a:t>
            </a:r>
            <a:endParaRPr/>
          </a:p>
          <a:p>
            <a:pPr indent="-171450" lvl="0" marL="171450" rtl="0" algn="l">
              <a:spcBef>
                <a:spcPts val="0"/>
              </a:spcBef>
              <a:spcAft>
                <a:spcPts val="0"/>
              </a:spcAft>
              <a:buClr>
                <a:schemeClr val="dk1"/>
              </a:buClr>
              <a:buSzPts val="1200"/>
              <a:buFont typeface="Arial"/>
              <a:buChar char="•"/>
            </a:pPr>
            <a:r>
              <a:rPr lang="en"/>
              <a:t>Students participate in a whole-body simulation of urban runoff in a storm drain system and discuss what happens to the quality of water in an urban environment.  </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rPr b="1" lang="en"/>
              <a:t>Explain:</a:t>
            </a:r>
            <a:r>
              <a:rPr lang="en"/>
              <a:t> Have students share their findings with the class and generate a list of observations. Ask students to make a claim based on the evidence they have gathered to support or refute the claim: Human choices can affect the amount of heat and pollution in a watershed.  </a:t>
            </a:r>
            <a:endParaRPr/>
          </a:p>
          <a:p>
            <a:pPr indent="0" lvl="0" marL="0" rtl="0" algn="l">
              <a:spcBef>
                <a:spcPts val="0"/>
              </a:spcBef>
              <a:spcAft>
                <a:spcPts val="0"/>
              </a:spcAft>
              <a:buNone/>
            </a:pPr>
            <a:r>
              <a:t/>
            </a:r>
            <a:endParaRPr/>
          </a:p>
        </p:txBody>
      </p:sp>
      <p:sp>
        <p:nvSpPr>
          <p:cNvPr id="453" name="Google Shape;453;g37b4be0d3cf_2_38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7b4be0d3cf_2_3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g37b4be0d3cf_2_3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rPr lang="en"/>
              <a:t>Have a class discussion about the changes. When we change how the water flows and where it can go </a:t>
            </a:r>
            <a:endParaRPr/>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rgbClr val="000000"/>
              </a:buClr>
              <a:buSzPts val="1200"/>
              <a:buFont typeface="Merriweather"/>
              <a:buNone/>
            </a:pPr>
            <a:r>
              <a:rPr b="0" i="0" lang="en">
                <a:solidFill>
                  <a:srgbClr val="000000"/>
                </a:solidFill>
                <a:highlight>
                  <a:srgbClr val="FFFFFF"/>
                </a:highlight>
                <a:latin typeface="Merriweather"/>
                <a:ea typeface="Merriweather"/>
                <a:cs typeface="Merriweather"/>
                <a:sym typeface="Merriweather"/>
              </a:rPr>
              <a:t> human land use affects where water is stored and how water moves. We redirect rivers, sometimes build dams, we drain water from </a:t>
            </a:r>
            <a:r>
              <a:rPr b="0" i="0" lang="en" u="sng" strike="noStrike">
                <a:solidFill>
                  <a:schemeClr val="hlink"/>
                </a:solidFill>
                <a:highlight>
                  <a:srgbClr val="FFFFFF"/>
                </a:highlight>
                <a:latin typeface="Merriweather"/>
                <a:ea typeface="Merriweather"/>
                <a:cs typeface="Merriweather"/>
                <a:sym typeface="Merriweather"/>
                <a:hlinkClick r:id="rId2"/>
              </a:rPr>
              <a:t>wetlands</a:t>
            </a:r>
            <a:r>
              <a:rPr b="0" i="0" lang="en">
                <a:solidFill>
                  <a:srgbClr val="000000"/>
                </a:solidFill>
                <a:highlight>
                  <a:srgbClr val="FFFFFF"/>
                </a:highlight>
                <a:latin typeface="Merriweather"/>
                <a:ea typeface="Merriweather"/>
                <a:cs typeface="Merriweather"/>
                <a:sym typeface="Merriweather"/>
              </a:rPr>
              <a:t> for development. We cover the surface of the land with impermeable materials which changes the flow and speed of water. It also changes where the water ends up in the water cycle. Within an urban environment we often </a:t>
            </a:r>
            <a:r>
              <a:rPr lang="en">
                <a:solidFill>
                  <a:srgbClr val="000000"/>
                </a:solidFill>
                <a:highlight>
                  <a:srgbClr val="FFFFFF"/>
                </a:highlight>
                <a:latin typeface="Merriweather"/>
                <a:ea typeface="Merriweather"/>
                <a:cs typeface="Merriweather"/>
                <a:sym typeface="Merriweather"/>
              </a:rPr>
              <a:t>increase</a:t>
            </a:r>
            <a:r>
              <a:rPr b="0" i="0" lang="en">
                <a:solidFill>
                  <a:srgbClr val="000000"/>
                </a:solidFill>
                <a:highlight>
                  <a:srgbClr val="FFFFFF"/>
                </a:highlight>
                <a:latin typeface="Merriweather"/>
                <a:ea typeface="Merriweather"/>
                <a:cs typeface="Merriweather"/>
                <a:sym typeface="Merriweather"/>
              </a:rPr>
              <a:t> the runoff within a watershed which often also increases the pollutants in the water, which decreases our water quality. We will focus on how to become better watershed managers in future lessons. </a:t>
            </a:r>
            <a:endParaRPr/>
          </a:p>
          <a:p>
            <a:pPr indent="0" lvl="0" marL="0" rtl="0" algn="l">
              <a:spcBef>
                <a:spcPts val="0"/>
              </a:spcBef>
              <a:spcAft>
                <a:spcPts val="0"/>
              </a:spcAft>
              <a:buNone/>
            </a:pPr>
            <a:r>
              <a:t/>
            </a:r>
            <a:endParaRPr>
              <a:highlight>
                <a:srgbClr val="FFFFFF"/>
              </a:highlight>
              <a:latin typeface="Merriweather"/>
              <a:ea typeface="Merriweather"/>
              <a:cs typeface="Merriweather"/>
              <a:sym typeface="Merriweather"/>
            </a:endParaRPr>
          </a:p>
          <a:p>
            <a:pPr indent="0" lvl="0" marL="0" rtl="0" algn="just">
              <a:spcBef>
                <a:spcPts val="0"/>
              </a:spcBef>
              <a:spcAft>
                <a:spcPts val="0"/>
              </a:spcAft>
              <a:buNone/>
            </a:pPr>
            <a:r>
              <a:rPr b="1" lang="en">
                <a:highlight>
                  <a:srgbClr val="FFFFFF"/>
                </a:highlight>
              </a:rPr>
              <a:t>Evaluate: </a:t>
            </a:r>
            <a:r>
              <a:rPr lang="en">
                <a:highlight>
                  <a:srgbClr val="FFFFFF"/>
                </a:highlight>
              </a:rPr>
              <a:t>Evidence-based arguments for and against the claim: Human choices can affect the amount of heat and pollution in a watershed. </a:t>
            </a:r>
            <a:endParaRPr/>
          </a:p>
          <a:p>
            <a:pPr indent="0" lvl="0" marL="0" rtl="0" algn="just">
              <a:spcBef>
                <a:spcPts val="0"/>
              </a:spcBef>
              <a:spcAft>
                <a:spcPts val="0"/>
              </a:spcAft>
              <a:buNone/>
            </a:pPr>
            <a:r>
              <a:rPr lang="en">
                <a:highlight>
                  <a:srgbClr val="FFFFFF"/>
                </a:highlight>
              </a:rPr>
              <a:t>And/Or  </a:t>
            </a:r>
            <a:endParaRPr/>
          </a:p>
          <a:p>
            <a:pPr indent="0" lvl="0" marL="0" rtl="0" algn="just">
              <a:spcBef>
                <a:spcPts val="0"/>
              </a:spcBef>
              <a:spcAft>
                <a:spcPts val="0"/>
              </a:spcAft>
              <a:buNone/>
            </a:pPr>
            <a:r>
              <a:rPr lang="en">
                <a:highlight>
                  <a:srgbClr val="FFFFFF"/>
                </a:highlight>
              </a:rPr>
              <a:t>Play vocabulary Gimkit or give vocabulary quiz.  </a:t>
            </a:r>
            <a:endParaRPr/>
          </a:p>
          <a:p>
            <a:pPr indent="0" lvl="0" marL="0" rtl="0" algn="just">
              <a:spcBef>
                <a:spcPts val="0"/>
              </a:spcBef>
              <a:spcAft>
                <a:spcPts val="0"/>
              </a:spcAft>
              <a:buNone/>
            </a:pPr>
            <a:r>
              <a:rPr lang="en" u="sng">
                <a:solidFill>
                  <a:schemeClr val="hlink"/>
                </a:solidFill>
                <a:highlight>
                  <a:srgbClr val="FFFFFF"/>
                </a:highlight>
                <a:hlinkClick r:id="rId3"/>
              </a:rPr>
              <a:t>LINK TO VOCABULARY</a:t>
            </a:r>
            <a:endParaRPr>
              <a:highlight>
                <a:srgbClr val="FFFFFF"/>
              </a:highlight>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3f887bd204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3f887bd204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t>Arizona Project WET will have storm drain stencil kits and sidewalk chalk available for schools to check out on a first-come, first-served basis. These kits are designed to encourage your class to create a summative, place-based art project at the end of the Water Festival Unit—helping students share what they have learned about where rainwater goes and what happens to water that enters our storm drain systems.</a:t>
            </a:r>
            <a:endParaRPr/>
          </a:p>
          <a:p>
            <a:pPr indent="0" lvl="0" marL="0" rtl="0" algn="l">
              <a:lnSpc>
                <a:spcPct val="115000"/>
              </a:lnSpc>
              <a:spcBef>
                <a:spcPts val="1200"/>
              </a:spcBef>
              <a:spcAft>
                <a:spcPts val="0"/>
              </a:spcAft>
              <a:buClr>
                <a:schemeClr val="dk1"/>
              </a:buClr>
              <a:buSzPts val="1100"/>
              <a:buFont typeface="Arial"/>
              <a:buNone/>
            </a:pPr>
            <a:r>
              <a:rPr lang="en"/>
              <a:t> </a:t>
            </a:r>
            <a:endParaRPr/>
          </a:p>
          <a:p>
            <a:pPr indent="0" lvl="0" marL="0" rtl="0" algn="l">
              <a:lnSpc>
                <a:spcPct val="115000"/>
              </a:lnSpc>
              <a:spcBef>
                <a:spcPts val="1200"/>
              </a:spcBef>
              <a:spcAft>
                <a:spcPts val="0"/>
              </a:spcAft>
              <a:buClr>
                <a:schemeClr val="dk1"/>
              </a:buClr>
              <a:buSzPts val="1100"/>
              <a:buFont typeface="Arial"/>
              <a:buNone/>
            </a:pPr>
            <a:r>
              <a:rPr lang="en"/>
              <a:t>We encourage you to take photos of your students’ artwork and share them with us! We would love to showcase your class’s creativity on our social media platforms and share your projects with local water municipalities and city representatives.</a:t>
            </a:r>
            <a:endParaRPr/>
          </a:p>
          <a:p>
            <a:pPr indent="0" lvl="0" marL="0" rtl="0" algn="l">
              <a:spcBef>
                <a:spcPts val="120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7b4be0d3cf_2_4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4" name="Google Shape;484;g37b4be0d3cf_2_4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rPr lang="en"/>
              <a:t>You will bring your class during your time session – usually 9:30a-11:30a and 11:45a-1:45pm and your class gets to rotate through each activity for 30 minutes for a total of 2 hours of fun. Please have students wear appropriate clothing and shoes, dress in layers and no it will not be a water balloon fight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51" name="Shape 51"/>
        <p:cNvGrpSpPr/>
        <p:nvPr/>
      </p:nvGrpSpPr>
      <p:grpSpPr>
        <a:xfrm>
          <a:off x="0" y="0"/>
          <a:ext cx="0" cy="0"/>
          <a:chOff x="0" y="0"/>
          <a:chExt cx="0" cy="0"/>
        </a:xfrm>
      </p:grpSpPr>
      <p:pic>
        <p:nvPicPr>
          <p:cNvPr id="52" name="Google Shape;52;p14"/>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53" name="Google Shape;53;p14"/>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900" u="none" cap="none" strike="noStrike">
              <a:solidFill>
                <a:schemeClr val="lt1"/>
              </a:solidFill>
              <a:latin typeface="Calibri"/>
              <a:ea typeface="Calibri"/>
              <a:cs typeface="Calibri"/>
              <a:sym typeface="Calibri"/>
            </a:endParaRPr>
          </a:p>
        </p:txBody>
      </p:sp>
      <p:sp>
        <p:nvSpPr>
          <p:cNvPr id="54" name="Google Shape;54;p14"/>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55" name="Shape 55"/>
        <p:cNvGrpSpPr/>
        <p:nvPr/>
      </p:nvGrpSpPr>
      <p:grpSpPr>
        <a:xfrm>
          <a:off x="0" y="0"/>
          <a:ext cx="0" cy="0"/>
          <a:chOff x="0" y="0"/>
          <a:chExt cx="0" cy="0"/>
        </a:xfrm>
      </p:grpSpPr>
      <p:pic>
        <p:nvPicPr>
          <p:cNvPr id="56" name="Google Shape;56;p15"/>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57" name="Google Shape;57;p1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58" name="Google Shape;58;p15"/>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59" name="Google Shape;59;p15"/>
          <p:cNvSpPr/>
          <p:nvPr/>
        </p:nvSpPr>
        <p:spPr>
          <a:xfrm>
            <a:off x="514350" y="2254014"/>
            <a:ext cx="8115300" cy="14288"/>
          </a:xfrm>
          <a:custGeom>
            <a:rect b="b" l="l" r="r" t="t"/>
            <a:pathLst>
              <a:path extrusionOk="0" h="28575" w="16230600">
                <a:moveTo>
                  <a:pt x="16230598" y="28574"/>
                </a:moveTo>
                <a:lnTo>
                  <a:pt x="0" y="28574"/>
                </a:lnTo>
                <a:lnTo>
                  <a:pt x="0" y="0"/>
                </a:lnTo>
                <a:lnTo>
                  <a:pt x="16230598" y="0"/>
                </a:lnTo>
                <a:lnTo>
                  <a:pt x="16230598"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2 2">
  <p:cSld name="Section Header 1 2 2">
    <p:bg>
      <p:bgPr>
        <a:solidFill>
          <a:srgbClr val="AB0520"/>
        </a:solidFill>
      </p:bgPr>
    </p:bg>
    <p:spTree>
      <p:nvGrpSpPr>
        <p:cNvPr id="60" name="Shape 60"/>
        <p:cNvGrpSpPr/>
        <p:nvPr/>
      </p:nvGrpSpPr>
      <p:grpSpPr>
        <a:xfrm>
          <a:off x="0" y="0"/>
          <a:ext cx="0" cy="0"/>
          <a:chOff x="0" y="0"/>
          <a:chExt cx="0" cy="0"/>
        </a:xfrm>
      </p:grpSpPr>
      <p:sp>
        <p:nvSpPr>
          <p:cNvPr id="61" name="Google Shape;61;p16"/>
          <p:cNvSpPr/>
          <p:nvPr/>
        </p:nvSpPr>
        <p:spPr>
          <a:xfrm>
            <a:off x="3648075" y="-9525"/>
            <a:ext cx="5496000" cy="5173500"/>
          </a:xfrm>
          <a:prstGeom prst="rect">
            <a:avLst/>
          </a:prstGeom>
          <a:solidFill>
            <a:srgbClr val="00275B"/>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62" name="Google Shape;62;p16"/>
          <p:cNvSpPr/>
          <p:nvPr/>
        </p:nvSpPr>
        <p:spPr>
          <a:xfrm>
            <a:off x="0" y="4804350"/>
            <a:ext cx="5953200" cy="45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p:txBody>
      </p:sp>
      <p:sp>
        <p:nvSpPr>
          <p:cNvPr id="63" name="Google Shape;63;p16"/>
          <p:cNvSpPr/>
          <p:nvPr/>
        </p:nvSpPr>
        <p:spPr>
          <a:xfrm>
            <a:off x="6997373" y="4804350"/>
            <a:ext cx="2146500" cy="45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p:txBody>
      </p:sp>
      <p:sp>
        <p:nvSpPr>
          <p:cNvPr id="64" name="Google Shape;64;p16"/>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buClr>
                <a:schemeClr val="dk1"/>
              </a:buClr>
              <a:buSzPts val="1400"/>
              <a:buFont typeface="Calibri"/>
              <a:buNone/>
              <a:defRPr sz="1400">
                <a:solidFill>
                  <a:schemeClr val="dk1"/>
                </a:solidFill>
                <a:latin typeface="Calibri"/>
                <a:ea typeface="Calibri"/>
                <a:cs typeface="Calibri"/>
                <a:sym typeface="Calibri"/>
              </a:defRPr>
            </a:lvl1pPr>
            <a:lvl2pPr indent="0" lvl="1" marL="0" marR="0" rtl="0" algn="r">
              <a:buClr>
                <a:schemeClr val="dk1"/>
              </a:buClr>
              <a:buSzPts val="1400"/>
              <a:buFont typeface="Calibri"/>
              <a:buNone/>
              <a:defRPr sz="1400">
                <a:solidFill>
                  <a:schemeClr val="dk1"/>
                </a:solidFill>
                <a:latin typeface="Calibri"/>
                <a:ea typeface="Calibri"/>
                <a:cs typeface="Calibri"/>
                <a:sym typeface="Calibri"/>
              </a:defRPr>
            </a:lvl2pPr>
            <a:lvl3pPr indent="0" lvl="2" marL="0" marR="0" rtl="0" algn="r">
              <a:buClr>
                <a:schemeClr val="dk1"/>
              </a:buClr>
              <a:buSzPts val="1400"/>
              <a:buFont typeface="Calibri"/>
              <a:buNone/>
              <a:defRPr sz="1400">
                <a:solidFill>
                  <a:schemeClr val="dk1"/>
                </a:solidFill>
                <a:latin typeface="Calibri"/>
                <a:ea typeface="Calibri"/>
                <a:cs typeface="Calibri"/>
                <a:sym typeface="Calibri"/>
              </a:defRPr>
            </a:lvl3pPr>
            <a:lvl4pPr indent="0" lvl="3" marL="0" marR="0" rtl="0" algn="r">
              <a:buClr>
                <a:schemeClr val="dk1"/>
              </a:buClr>
              <a:buSzPts val="1400"/>
              <a:buFont typeface="Calibri"/>
              <a:buNone/>
              <a:defRPr sz="1400">
                <a:solidFill>
                  <a:schemeClr val="dk1"/>
                </a:solidFill>
                <a:latin typeface="Calibri"/>
                <a:ea typeface="Calibri"/>
                <a:cs typeface="Calibri"/>
                <a:sym typeface="Calibri"/>
              </a:defRPr>
            </a:lvl4pPr>
            <a:lvl5pPr indent="0" lvl="4" marL="0" marR="0" rtl="0" algn="r">
              <a:buClr>
                <a:schemeClr val="dk1"/>
              </a:buClr>
              <a:buSzPts val="1400"/>
              <a:buFont typeface="Calibri"/>
              <a:buNone/>
              <a:defRPr sz="1400">
                <a:solidFill>
                  <a:schemeClr val="dk1"/>
                </a:solidFill>
                <a:latin typeface="Calibri"/>
                <a:ea typeface="Calibri"/>
                <a:cs typeface="Calibri"/>
                <a:sym typeface="Calibri"/>
              </a:defRPr>
            </a:lvl5pPr>
            <a:lvl6pPr indent="0" lvl="5" marL="0" marR="0" rtl="0" algn="r">
              <a:buClr>
                <a:schemeClr val="dk1"/>
              </a:buClr>
              <a:buSzPts val="1400"/>
              <a:buFont typeface="Calibri"/>
              <a:buNone/>
              <a:defRPr sz="1400">
                <a:solidFill>
                  <a:schemeClr val="dk1"/>
                </a:solidFill>
                <a:latin typeface="Calibri"/>
                <a:ea typeface="Calibri"/>
                <a:cs typeface="Calibri"/>
                <a:sym typeface="Calibri"/>
              </a:defRPr>
            </a:lvl6pPr>
            <a:lvl7pPr indent="0" lvl="6" marL="0" marR="0" rtl="0" algn="r">
              <a:buClr>
                <a:schemeClr val="dk1"/>
              </a:buClr>
              <a:buSzPts val="1400"/>
              <a:buFont typeface="Calibri"/>
              <a:buNone/>
              <a:defRPr sz="1400">
                <a:solidFill>
                  <a:schemeClr val="dk1"/>
                </a:solidFill>
                <a:latin typeface="Calibri"/>
                <a:ea typeface="Calibri"/>
                <a:cs typeface="Calibri"/>
                <a:sym typeface="Calibri"/>
              </a:defRPr>
            </a:lvl7pPr>
            <a:lvl8pPr indent="0" lvl="7" marL="0" marR="0" rtl="0" algn="r">
              <a:buClr>
                <a:schemeClr val="dk1"/>
              </a:buClr>
              <a:buSzPts val="1400"/>
              <a:buFont typeface="Calibri"/>
              <a:buNone/>
              <a:defRPr sz="1400">
                <a:solidFill>
                  <a:schemeClr val="dk1"/>
                </a:solidFill>
                <a:latin typeface="Calibri"/>
                <a:ea typeface="Calibri"/>
                <a:cs typeface="Calibri"/>
                <a:sym typeface="Calibri"/>
              </a:defRPr>
            </a:lvl8pPr>
            <a:lvl9pPr indent="0" lvl="8" marL="0" marR="0" rtl="0" algn="r">
              <a:buClr>
                <a:schemeClr val="dk1"/>
              </a:buClr>
              <a:buSzPts val="1400"/>
              <a:buFont typeface="Calibri"/>
              <a:buNone/>
              <a:defRPr sz="1400">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pic>
        <p:nvPicPr>
          <p:cNvPr id="65" name="Google Shape;65;p16"/>
          <p:cNvPicPr preferRelativeResize="0"/>
          <p:nvPr/>
        </p:nvPicPr>
        <p:blipFill rotWithShape="1">
          <a:blip r:embed="rId2">
            <a:alphaModFix/>
          </a:blip>
          <a:srcRect b="0" l="0" r="0" t="0"/>
          <a:stretch/>
        </p:blipFill>
        <p:spPr>
          <a:xfrm>
            <a:off x="6208445" y="4444584"/>
            <a:ext cx="533682" cy="50053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66" name="Shape 66"/>
        <p:cNvGrpSpPr/>
        <p:nvPr/>
      </p:nvGrpSpPr>
      <p:grpSpPr>
        <a:xfrm>
          <a:off x="0" y="0"/>
          <a:ext cx="0" cy="0"/>
          <a:chOff x="0" y="0"/>
          <a:chExt cx="0" cy="0"/>
        </a:xfrm>
      </p:grpSpPr>
      <p:sp>
        <p:nvSpPr>
          <p:cNvPr id="67" name="Google Shape;67;p17"/>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68" name="Google Shape;68;p17"/>
          <p:cNvSpPr/>
          <p:nvPr/>
        </p:nvSpPr>
        <p:spPr>
          <a:xfrm>
            <a:off x="4421037" y="3059142"/>
            <a:ext cx="3081337" cy="1682018"/>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69" name="Google Shape;69;p17"/>
          <p:cNvSpPr/>
          <p:nvPr/>
        </p:nvSpPr>
        <p:spPr>
          <a:xfrm>
            <a:off x="4421037" y="630471"/>
            <a:ext cx="3081337" cy="2056279"/>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70" name="Google Shape;70;p17"/>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71" name="Google Shape;71;p17"/>
          <p:cNvSpPr/>
          <p:nvPr/>
        </p:nvSpPr>
        <p:spPr>
          <a:xfrm>
            <a:off x="7760144" y="630470"/>
            <a:ext cx="22859" cy="4114800"/>
          </a:xfrm>
          <a:custGeom>
            <a:rect b="b" l="l" r="r" t="t"/>
            <a:pathLst>
              <a:path extrusionOk="0" h="8229600" w="28575">
                <a:moveTo>
                  <a:pt x="0" y="0"/>
                </a:moveTo>
                <a:lnTo>
                  <a:pt x="28574" y="0"/>
                </a:lnTo>
                <a:lnTo>
                  <a:pt x="28574" y="8229599"/>
                </a:lnTo>
                <a:lnTo>
                  <a:pt x="0" y="8229599"/>
                </a:lnTo>
                <a:lnTo>
                  <a:pt x="0" y="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72" name="Google Shape;72;p17"/>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73" name="Google Shape;73;p17"/>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74" name="Shape 74"/>
        <p:cNvGrpSpPr/>
        <p:nvPr/>
      </p:nvGrpSpPr>
      <p:grpSpPr>
        <a:xfrm>
          <a:off x="0" y="0"/>
          <a:ext cx="0" cy="0"/>
          <a:chOff x="0" y="0"/>
          <a:chExt cx="0" cy="0"/>
        </a:xfrm>
      </p:grpSpPr>
      <p:pic>
        <p:nvPicPr>
          <p:cNvPr id="75" name="Google Shape;75;p18"/>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76" name="Google Shape;76;p18"/>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77" name="Google Shape;77;p18"/>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78" name="Google Shape;78;p18"/>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79" name="Google Shape;79;p18"/>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80" name="Google Shape;80;p18"/>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1" name="Shape 81"/>
        <p:cNvGrpSpPr/>
        <p:nvPr/>
      </p:nvGrpSpPr>
      <p:grpSpPr>
        <a:xfrm>
          <a:off x="0" y="0"/>
          <a:ext cx="0" cy="0"/>
          <a:chOff x="0" y="0"/>
          <a:chExt cx="0" cy="0"/>
        </a:xfrm>
      </p:grpSpPr>
      <p:sp>
        <p:nvSpPr>
          <p:cNvPr id="82" name="Google Shape;82;p19"/>
          <p:cNvSpPr/>
          <p:nvPr/>
        </p:nvSpPr>
        <p:spPr>
          <a:xfrm>
            <a:off x="-2241" y="0"/>
            <a:ext cx="9144000" cy="4024758"/>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83" name="Google Shape;83;p19"/>
          <p:cNvSpPr/>
          <p:nvPr/>
        </p:nvSpPr>
        <p:spPr>
          <a:xfrm>
            <a:off x="-227013" y="5143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84" name="Google Shape;84;p19"/>
          <p:cNvGrpSpPr/>
          <p:nvPr/>
        </p:nvGrpSpPr>
        <p:grpSpPr>
          <a:xfrm rot="10800000">
            <a:off x="436703" y="4411586"/>
            <a:ext cx="1527308" cy="36909"/>
            <a:chOff x="9759603" y="5883440"/>
            <a:chExt cx="3054617" cy="73818"/>
          </a:xfrm>
        </p:grpSpPr>
        <p:pic>
          <p:nvPicPr>
            <p:cNvPr id="85" name="Google Shape;85;p19"/>
            <p:cNvPicPr preferRelativeResize="0"/>
            <p:nvPr/>
          </p:nvPicPr>
          <p:blipFill rotWithShape="1">
            <a:blip r:embed="rId2">
              <a:alphaModFix/>
            </a:blip>
            <a:srcRect b="0" l="0" r="0" t="0"/>
            <a:stretch/>
          </p:blipFill>
          <p:spPr>
            <a:xfrm>
              <a:off x="9759603" y="5883440"/>
              <a:ext cx="74502" cy="73818"/>
            </a:xfrm>
            <a:prstGeom prst="rect">
              <a:avLst/>
            </a:prstGeom>
            <a:noFill/>
            <a:ln>
              <a:noFill/>
            </a:ln>
          </p:spPr>
        </p:pic>
        <p:pic>
          <p:nvPicPr>
            <p:cNvPr id="86" name="Google Shape;86;p19"/>
            <p:cNvPicPr preferRelativeResize="0"/>
            <p:nvPr/>
          </p:nvPicPr>
          <p:blipFill rotWithShape="1">
            <a:blip r:embed="rId3">
              <a:alphaModFix/>
            </a:blip>
            <a:srcRect b="0" l="0" r="0" t="0"/>
            <a:stretch/>
          </p:blipFill>
          <p:spPr>
            <a:xfrm>
              <a:off x="9908609" y="5883440"/>
              <a:ext cx="74502" cy="73818"/>
            </a:xfrm>
            <a:prstGeom prst="rect">
              <a:avLst/>
            </a:prstGeom>
            <a:noFill/>
            <a:ln>
              <a:noFill/>
            </a:ln>
          </p:spPr>
        </p:pic>
        <p:pic>
          <p:nvPicPr>
            <p:cNvPr id="87" name="Google Shape;87;p19"/>
            <p:cNvPicPr preferRelativeResize="0"/>
            <p:nvPr/>
          </p:nvPicPr>
          <p:blipFill rotWithShape="1">
            <a:blip r:embed="rId3">
              <a:alphaModFix/>
            </a:blip>
            <a:srcRect b="0" l="0" r="0" t="0"/>
            <a:stretch/>
          </p:blipFill>
          <p:spPr>
            <a:xfrm>
              <a:off x="10057615" y="5883440"/>
              <a:ext cx="74502" cy="73818"/>
            </a:xfrm>
            <a:prstGeom prst="rect">
              <a:avLst/>
            </a:prstGeom>
            <a:noFill/>
            <a:ln>
              <a:noFill/>
            </a:ln>
          </p:spPr>
        </p:pic>
        <p:pic>
          <p:nvPicPr>
            <p:cNvPr id="88" name="Google Shape;88;p19"/>
            <p:cNvPicPr preferRelativeResize="0"/>
            <p:nvPr/>
          </p:nvPicPr>
          <p:blipFill rotWithShape="1">
            <a:blip r:embed="rId2">
              <a:alphaModFix/>
            </a:blip>
            <a:srcRect b="0" l="0" r="0" t="0"/>
            <a:stretch/>
          </p:blipFill>
          <p:spPr>
            <a:xfrm>
              <a:off x="10206621" y="5883440"/>
              <a:ext cx="74502" cy="73818"/>
            </a:xfrm>
            <a:prstGeom prst="rect">
              <a:avLst/>
            </a:prstGeom>
            <a:noFill/>
            <a:ln>
              <a:noFill/>
            </a:ln>
          </p:spPr>
        </p:pic>
        <p:pic>
          <p:nvPicPr>
            <p:cNvPr id="89" name="Google Shape;89;p19"/>
            <p:cNvPicPr preferRelativeResize="0"/>
            <p:nvPr/>
          </p:nvPicPr>
          <p:blipFill rotWithShape="1">
            <a:blip r:embed="rId2">
              <a:alphaModFix/>
            </a:blip>
            <a:srcRect b="0" l="0" r="0" t="0"/>
            <a:stretch/>
          </p:blipFill>
          <p:spPr>
            <a:xfrm>
              <a:off x="10355626" y="5883440"/>
              <a:ext cx="74502" cy="73818"/>
            </a:xfrm>
            <a:prstGeom prst="rect">
              <a:avLst/>
            </a:prstGeom>
            <a:noFill/>
            <a:ln>
              <a:noFill/>
            </a:ln>
          </p:spPr>
        </p:pic>
        <p:pic>
          <p:nvPicPr>
            <p:cNvPr id="90" name="Google Shape;90;p19"/>
            <p:cNvPicPr preferRelativeResize="0"/>
            <p:nvPr/>
          </p:nvPicPr>
          <p:blipFill rotWithShape="1">
            <a:blip r:embed="rId3">
              <a:alphaModFix/>
            </a:blip>
            <a:srcRect b="0" l="0" r="0" t="0"/>
            <a:stretch/>
          </p:blipFill>
          <p:spPr>
            <a:xfrm>
              <a:off x="10504632" y="5883440"/>
              <a:ext cx="74502" cy="73818"/>
            </a:xfrm>
            <a:prstGeom prst="rect">
              <a:avLst/>
            </a:prstGeom>
            <a:noFill/>
            <a:ln>
              <a:noFill/>
            </a:ln>
          </p:spPr>
        </p:pic>
        <p:pic>
          <p:nvPicPr>
            <p:cNvPr id="91" name="Google Shape;91;p19"/>
            <p:cNvPicPr preferRelativeResize="0"/>
            <p:nvPr/>
          </p:nvPicPr>
          <p:blipFill rotWithShape="1">
            <a:blip r:embed="rId2">
              <a:alphaModFix/>
            </a:blip>
            <a:srcRect b="0" l="0" r="0" t="0"/>
            <a:stretch/>
          </p:blipFill>
          <p:spPr>
            <a:xfrm>
              <a:off x="10653638" y="5883440"/>
              <a:ext cx="74502" cy="73818"/>
            </a:xfrm>
            <a:prstGeom prst="rect">
              <a:avLst/>
            </a:prstGeom>
            <a:noFill/>
            <a:ln>
              <a:noFill/>
            </a:ln>
          </p:spPr>
        </p:pic>
        <p:pic>
          <p:nvPicPr>
            <p:cNvPr id="92" name="Google Shape;92;p19"/>
            <p:cNvPicPr preferRelativeResize="0"/>
            <p:nvPr/>
          </p:nvPicPr>
          <p:blipFill rotWithShape="1">
            <a:blip r:embed="rId2">
              <a:alphaModFix/>
            </a:blip>
            <a:srcRect b="0" l="0" r="0" t="0"/>
            <a:stretch/>
          </p:blipFill>
          <p:spPr>
            <a:xfrm>
              <a:off x="10802643" y="5883440"/>
              <a:ext cx="74502" cy="73818"/>
            </a:xfrm>
            <a:prstGeom prst="rect">
              <a:avLst/>
            </a:prstGeom>
            <a:noFill/>
            <a:ln>
              <a:noFill/>
            </a:ln>
          </p:spPr>
        </p:pic>
        <p:pic>
          <p:nvPicPr>
            <p:cNvPr id="93" name="Google Shape;93;p19"/>
            <p:cNvPicPr preferRelativeResize="0"/>
            <p:nvPr/>
          </p:nvPicPr>
          <p:blipFill rotWithShape="1">
            <a:blip r:embed="rId3">
              <a:alphaModFix/>
            </a:blip>
            <a:srcRect b="0" l="0" r="0" t="0"/>
            <a:stretch/>
          </p:blipFill>
          <p:spPr>
            <a:xfrm>
              <a:off x="10951649" y="5883440"/>
              <a:ext cx="74502" cy="73818"/>
            </a:xfrm>
            <a:prstGeom prst="rect">
              <a:avLst/>
            </a:prstGeom>
            <a:noFill/>
            <a:ln>
              <a:noFill/>
            </a:ln>
          </p:spPr>
        </p:pic>
        <p:pic>
          <p:nvPicPr>
            <p:cNvPr id="94" name="Google Shape;94;p19"/>
            <p:cNvPicPr preferRelativeResize="0"/>
            <p:nvPr/>
          </p:nvPicPr>
          <p:blipFill rotWithShape="1">
            <a:blip r:embed="rId3">
              <a:alphaModFix/>
            </a:blip>
            <a:srcRect b="0" l="0" r="0" t="0"/>
            <a:stretch/>
          </p:blipFill>
          <p:spPr>
            <a:xfrm>
              <a:off x="11100654" y="5883440"/>
              <a:ext cx="74502" cy="73818"/>
            </a:xfrm>
            <a:prstGeom prst="rect">
              <a:avLst/>
            </a:prstGeom>
            <a:noFill/>
            <a:ln>
              <a:noFill/>
            </a:ln>
          </p:spPr>
        </p:pic>
        <p:pic>
          <p:nvPicPr>
            <p:cNvPr id="95" name="Google Shape;95;p19"/>
            <p:cNvPicPr preferRelativeResize="0"/>
            <p:nvPr/>
          </p:nvPicPr>
          <p:blipFill rotWithShape="1">
            <a:blip r:embed="rId2">
              <a:alphaModFix/>
            </a:blip>
            <a:srcRect b="0" l="0" r="0" t="0"/>
            <a:stretch/>
          </p:blipFill>
          <p:spPr>
            <a:xfrm>
              <a:off x="11249660" y="5883440"/>
              <a:ext cx="74502" cy="73818"/>
            </a:xfrm>
            <a:prstGeom prst="rect">
              <a:avLst/>
            </a:prstGeom>
            <a:noFill/>
            <a:ln>
              <a:noFill/>
            </a:ln>
          </p:spPr>
        </p:pic>
        <p:pic>
          <p:nvPicPr>
            <p:cNvPr id="96" name="Google Shape;96;p19"/>
            <p:cNvPicPr preferRelativeResize="0"/>
            <p:nvPr/>
          </p:nvPicPr>
          <p:blipFill rotWithShape="1">
            <a:blip r:embed="rId2">
              <a:alphaModFix/>
            </a:blip>
            <a:srcRect b="0" l="0" r="0" t="0"/>
            <a:stretch/>
          </p:blipFill>
          <p:spPr>
            <a:xfrm>
              <a:off x="11398666" y="5883440"/>
              <a:ext cx="74502" cy="73818"/>
            </a:xfrm>
            <a:prstGeom prst="rect">
              <a:avLst/>
            </a:prstGeom>
            <a:noFill/>
            <a:ln>
              <a:noFill/>
            </a:ln>
          </p:spPr>
        </p:pic>
        <p:pic>
          <p:nvPicPr>
            <p:cNvPr id="97" name="Google Shape;97;p19"/>
            <p:cNvPicPr preferRelativeResize="0"/>
            <p:nvPr/>
          </p:nvPicPr>
          <p:blipFill rotWithShape="1">
            <a:blip r:embed="rId3">
              <a:alphaModFix/>
            </a:blip>
            <a:srcRect b="0" l="0" r="0" t="0"/>
            <a:stretch/>
          </p:blipFill>
          <p:spPr>
            <a:xfrm>
              <a:off x="11547671" y="5883440"/>
              <a:ext cx="74502" cy="73818"/>
            </a:xfrm>
            <a:prstGeom prst="rect">
              <a:avLst/>
            </a:prstGeom>
            <a:noFill/>
            <a:ln>
              <a:noFill/>
            </a:ln>
          </p:spPr>
        </p:pic>
        <p:pic>
          <p:nvPicPr>
            <p:cNvPr id="98" name="Google Shape;98;p19"/>
            <p:cNvPicPr preferRelativeResize="0"/>
            <p:nvPr/>
          </p:nvPicPr>
          <p:blipFill rotWithShape="1">
            <a:blip r:embed="rId2">
              <a:alphaModFix/>
            </a:blip>
            <a:srcRect b="0" l="0" r="0" t="0"/>
            <a:stretch/>
          </p:blipFill>
          <p:spPr>
            <a:xfrm>
              <a:off x="11696677" y="5883440"/>
              <a:ext cx="74502" cy="73818"/>
            </a:xfrm>
            <a:prstGeom prst="rect">
              <a:avLst/>
            </a:prstGeom>
            <a:noFill/>
            <a:ln>
              <a:noFill/>
            </a:ln>
          </p:spPr>
        </p:pic>
        <p:pic>
          <p:nvPicPr>
            <p:cNvPr id="99" name="Google Shape;99;p19"/>
            <p:cNvPicPr preferRelativeResize="0"/>
            <p:nvPr/>
          </p:nvPicPr>
          <p:blipFill rotWithShape="1">
            <a:blip r:embed="rId2">
              <a:alphaModFix/>
            </a:blip>
            <a:srcRect b="0" l="0" r="0" t="0"/>
            <a:stretch/>
          </p:blipFill>
          <p:spPr>
            <a:xfrm>
              <a:off x="11845683" y="5883440"/>
              <a:ext cx="74502" cy="73818"/>
            </a:xfrm>
            <a:prstGeom prst="rect">
              <a:avLst/>
            </a:prstGeom>
            <a:noFill/>
            <a:ln>
              <a:noFill/>
            </a:ln>
          </p:spPr>
        </p:pic>
        <p:pic>
          <p:nvPicPr>
            <p:cNvPr id="100" name="Google Shape;100;p19"/>
            <p:cNvPicPr preferRelativeResize="0"/>
            <p:nvPr/>
          </p:nvPicPr>
          <p:blipFill rotWithShape="1">
            <a:blip r:embed="rId3">
              <a:alphaModFix/>
            </a:blip>
            <a:srcRect b="0" l="0" r="0" t="0"/>
            <a:stretch/>
          </p:blipFill>
          <p:spPr>
            <a:xfrm>
              <a:off x="11994688" y="5883440"/>
              <a:ext cx="74503" cy="73818"/>
            </a:xfrm>
            <a:prstGeom prst="rect">
              <a:avLst/>
            </a:prstGeom>
            <a:noFill/>
            <a:ln>
              <a:noFill/>
            </a:ln>
          </p:spPr>
        </p:pic>
        <p:pic>
          <p:nvPicPr>
            <p:cNvPr id="101" name="Google Shape;101;p19"/>
            <p:cNvPicPr preferRelativeResize="0"/>
            <p:nvPr/>
          </p:nvPicPr>
          <p:blipFill rotWithShape="1">
            <a:blip r:embed="rId2">
              <a:alphaModFix/>
            </a:blip>
            <a:srcRect b="0" l="0" r="0" t="0"/>
            <a:stretch/>
          </p:blipFill>
          <p:spPr>
            <a:xfrm>
              <a:off x="12143695" y="5883440"/>
              <a:ext cx="74503" cy="73818"/>
            </a:xfrm>
            <a:prstGeom prst="rect">
              <a:avLst/>
            </a:prstGeom>
            <a:noFill/>
            <a:ln>
              <a:noFill/>
            </a:ln>
          </p:spPr>
        </p:pic>
        <p:pic>
          <p:nvPicPr>
            <p:cNvPr id="102" name="Google Shape;102;p19"/>
            <p:cNvPicPr preferRelativeResize="0"/>
            <p:nvPr/>
          </p:nvPicPr>
          <p:blipFill rotWithShape="1">
            <a:blip r:embed="rId2">
              <a:alphaModFix/>
            </a:blip>
            <a:srcRect b="0" l="0" r="0" t="0"/>
            <a:stretch/>
          </p:blipFill>
          <p:spPr>
            <a:xfrm>
              <a:off x="12292700" y="5883440"/>
              <a:ext cx="74503" cy="73818"/>
            </a:xfrm>
            <a:prstGeom prst="rect">
              <a:avLst/>
            </a:prstGeom>
            <a:noFill/>
            <a:ln>
              <a:noFill/>
            </a:ln>
          </p:spPr>
        </p:pic>
        <p:pic>
          <p:nvPicPr>
            <p:cNvPr id="103" name="Google Shape;103;p19"/>
            <p:cNvPicPr preferRelativeResize="0"/>
            <p:nvPr/>
          </p:nvPicPr>
          <p:blipFill rotWithShape="1">
            <a:blip r:embed="rId2">
              <a:alphaModFix/>
            </a:blip>
            <a:srcRect b="0" l="0" r="0" t="0"/>
            <a:stretch/>
          </p:blipFill>
          <p:spPr>
            <a:xfrm>
              <a:off x="12441706" y="5883440"/>
              <a:ext cx="74503" cy="73818"/>
            </a:xfrm>
            <a:prstGeom prst="rect">
              <a:avLst/>
            </a:prstGeom>
            <a:noFill/>
            <a:ln>
              <a:noFill/>
            </a:ln>
          </p:spPr>
        </p:pic>
        <p:pic>
          <p:nvPicPr>
            <p:cNvPr id="104" name="Google Shape;104;p19"/>
            <p:cNvPicPr preferRelativeResize="0"/>
            <p:nvPr/>
          </p:nvPicPr>
          <p:blipFill rotWithShape="1">
            <a:blip r:embed="rId3">
              <a:alphaModFix/>
            </a:blip>
            <a:srcRect b="0" l="0" r="0" t="0"/>
            <a:stretch/>
          </p:blipFill>
          <p:spPr>
            <a:xfrm>
              <a:off x="12590712" y="5883440"/>
              <a:ext cx="74503" cy="73818"/>
            </a:xfrm>
            <a:prstGeom prst="rect">
              <a:avLst/>
            </a:prstGeom>
            <a:noFill/>
            <a:ln>
              <a:noFill/>
            </a:ln>
          </p:spPr>
        </p:pic>
        <p:pic>
          <p:nvPicPr>
            <p:cNvPr id="105" name="Google Shape;105;p19"/>
            <p:cNvPicPr preferRelativeResize="0"/>
            <p:nvPr/>
          </p:nvPicPr>
          <p:blipFill rotWithShape="1">
            <a:blip r:embed="rId2">
              <a:alphaModFix/>
            </a:blip>
            <a:srcRect b="0" l="0" r="0" t="0"/>
            <a:stretch/>
          </p:blipFill>
          <p:spPr>
            <a:xfrm>
              <a:off x="12739717" y="5883440"/>
              <a:ext cx="74503" cy="73818"/>
            </a:xfrm>
            <a:prstGeom prst="rect">
              <a:avLst/>
            </a:prstGeom>
            <a:noFill/>
            <a:ln>
              <a:noFill/>
            </a:ln>
          </p:spPr>
        </p:pic>
      </p:grpSp>
      <p:pic>
        <p:nvPicPr>
          <p:cNvPr id="106" name="Google Shape;106;p19"/>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
        <p:nvSpPr>
          <p:cNvPr id="107" name="Google Shape;107;p19"/>
          <p:cNvSpPr/>
          <p:nvPr/>
        </p:nvSpPr>
        <p:spPr>
          <a:xfrm>
            <a:off x="-2241" y="0"/>
            <a:ext cx="9144000" cy="4024758"/>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08" name="Google Shape;108;p19"/>
          <p:cNvSpPr/>
          <p:nvPr/>
        </p:nvSpPr>
        <p:spPr>
          <a:xfrm>
            <a:off x="-227013" y="5143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109" name="Google Shape;109;p19"/>
          <p:cNvGrpSpPr/>
          <p:nvPr/>
        </p:nvGrpSpPr>
        <p:grpSpPr>
          <a:xfrm rot="10800000">
            <a:off x="436703" y="4411586"/>
            <a:ext cx="1527308" cy="36909"/>
            <a:chOff x="9759603" y="5883440"/>
            <a:chExt cx="3054617" cy="73818"/>
          </a:xfrm>
        </p:grpSpPr>
        <p:pic>
          <p:nvPicPr>
            <p:cNvPr id="110" name="Google Shape;110;p19"/>
            <p:cNvPicPr preferRelativeResize="0"/>
            <p:nvPr/>
          </p:nvPicPr>
          <p:blipFill rotWithShape="1">
            <a:blip r:embed="rId2">
              <a:alphaModFix/>
            </a:blip>
            <a:srcRect b="0" l="0" r="0" t="0"/>
            <a:stretch/>
          </p:blipFill>
          <p:spPr>
            <a:xfrm>
              <a:off x="9759603" y="5883440"/>
              <a:ext cx="74502" cy="73818"/>
            </a:xfrm>
            <a:prstGeom prst="rect">
              <a:avLst/>
            </a:prstGeom>
            <a:noFill/>
            <a:ln>
              <a:noFill/>
            </a:ln>
          </p:spPr>
        </p:pic>
        <p:pic>
          <p:nvPicPr>
            <p:cNvPr id="111" name="Google Shape;111;p19"/>
            <p:cNvPicPr preferRelativeResize="0"/>
            <p:nvPr/>
          </p:nvPicPr>
          <p:blipFill rotWithShape="1">
            <a:blip r:embed="rId3">
              <a:alphaModFix/>
            </a:blip>
            <a:srcRect b="0" l="0" r="0" t="0"/>
            <a:stretch/>
          </p:blipFill>
          <p:spPr>
            <a:xfrm>
              <a:off x="9908609" y="5883440"/>
              <a:ext cx="74502" cy="73818"/>
            </a:xfrm>
            <a:prstGeom prst="rect">
              <a:avLst/>
            </a:prstGeom>
            <a:noFill/>
            <a:ln>
              <a:noFill/>
            </a:ln>
          </p:spPr>
        </p:pic>
        <p:pic>
          <p:nvPicPr>
            <p:cNvPr id="112" name="Google Shape;112;p19"/>
            <p:cNvPicPr preferRelativeResize="0"/>
            <p:nvPr/>
          </p:nvPicPr>
          <p:blipFill rotWithShape="1">
            <a:blip r:embed="rId3">
              <a:alphaModFix/>
            </a:blip>
            <a:srcRect b="0" l="0" r="0" t="0"/>
            <a:stretch/>
          </p:blipFill>
          <p:spPr>
            <a:xfrm>
              <a:off x="10057615" y="5883440"/>
              <a:ext cx="74502" cy="73818"/>
            </a:xfrm>
            <a:prstGeom prst="rect">
              <a:avLst/>
            </a:prstGeom>
            <a:noFill/>
            <a:ln>
              <a:noFill/>
            </a:ln>
          </p:spPr>
        </p:pic>
        <p:pic>
          <p:nvPicPr>
            <p:cNvPr id="113" name="Google Shape;113;p19"/>
            <p:cNvPicPr preferRelativeResize="0"/>
            <p:nvPr/>
          </p:nvPicPr>
          <p:blipFill rotWithShape="1">
            <a:blip r:embed="rId2">
              <a:alphaModFix/>
            </a:blip>
            <a:srcRect b="0" l="0" r="0" t="0"/>
            <a:stretch/>
          </p:blipFill>
          <p:spPr>
            <a:xfrm>
              <a:off x="10206621" y="5883440"/>
              <a:ext cx="74502" cy="73818"/>
            </a:xfrm>
            <a:prstGeom prst="rect">
              <a:avLst/>
            </a:prstGeom>
            <a:noFill/>
            <a:ln>
              <a:noFill/>
            </a:ln>
          </p:spPr>
        </p:pic>
        <p:pic>
          <p:nvPicPr>
            <p:cNvPr id="114" name="Google Shape;114;p19"/>
            <p:cNvPicPr preferRelativeResize="0"/>
            <p:nvPr/>
          </p:nvPicPr>
          <p:blipFill rotWithShape="1">
            <a:blip r:embed="rId2">
              <a:alphaModFix/>
            </a:blip>
            <a:srcRect b="0" l="0" r="0" t="0"/>
            <a:stretch/>
          </p:blipFill>
          <p:spPr>
            <a:xfrm>
              <a:off x="10355626" y="5883440"/>
              <a:ext cx="74502" cy="73818"/>
            </a:xfrm>
            <a:prstGeom prst="rect">
              <a:avLst/>
            </a:prstGeom>
            <a:noFill/>
            <a:ln>
              <a:noFill/>
            </a:ln>
          </p:spPr>
        </p:pic>
        <p:pic>
          <p:nvPicPr>
            <p:cNvPr id="115" name="Google Shape;115;p19"/>
            <p:cNvPicPr preferRelativeResize="0"/>
            <p:nvPr/>
          </p:nvPicPr>
          <p:blipFill rotWithShape="1">
            <a:blip r:embed="rId3">
              <a:alphaModFix/>
            </a:blip>
            <a:srcRect b="0" l="0" r="0" t="0"/>
            <a:stretch/>
          </p:blipFill>
          <p:spPr>
            <a:xfrm>
              <a:off x="10504632" y="5883440"/>
              <a:ext cx="74502" cy="73818"/>
            </a:xfrm>
            <a:prstGeom prst="rect">
              <a:avLst/>
            </a:prstGeom>
            <a:noFill/>
            <a:ln>
              <a:noFill/>
            </a:ln>
          </p:spPr>
        </p:pic>
        <p:pic>
          <p:nvPicPr>
            <p:cNvPr id="116" name="Google Shape;116;p19"/>
            <p:cNvPicPr preferRelativeResize="0"/>
            <p:nvPr/>
          </p:nvPicPr>
          <p:blipFill rotWithShape="1">
            <a:blip r:embed="rId2">
              <a:alphaModFix/>
            </a:blip>
            <a:srcRect b="0" l="0" r="0" t="0"/>
            <a:stretch/>
          </p:blipFill>
          <p:spPr>
            <a:xfrm>
              <a:off x="10653638" y="5883440"/>
              <a:ext cx="74502" cy="73818"/>
            </a:xfrm>
            <a:prstGeom prst="rect">
              <a:avLst/>
            </a:prstGeom>
            <a:noFill/>
            <a:ln>
              <a:noFill/>
            </a:ln>
          </p:spPr>
        </p:pic>
        <p:pic>
          <p:nvPicPr>
            <p:cNvPr id="117" name="Google Shape;117;p19"/>
            <p:cNvPicPr preferRelativeResize="0"/>
            <p:nvPr/>
          </p:nvPicPr>
          <p:blipFill rotWithShape="1">
            <a:blip r:embed="rId2">
              <a:alphaModFix/>
            </a:blip>
            <a:srcRect b="0" l="0" r="0" t="0"/>
            <a:stretch/>
          </p:blipFill>
          <p:spPr>
            <a:xfrm>
              <a:off x="10802643" y="5883440"/>
              <a:ext cx="74502" cy="73818"/>
            </a:xfrm>
            <a:prstGeom prst="rect">
              <a:avLst/>
            </a:prstGeom>
            <a:noFill/>
            <a:ln>
              <a:noFill/>
            </a:ln>
          </p:spPr>
        </p:pic>
        <p:pic>
          <p:nvPicPr>
            <p:cNvPr id="118" name="Google Shape;118;p19"/>
            <p:cNvPicPr preferRelativeResize="0"/>
            <p:nvPr/>
          </p:nvPicPr>
          <p:blipFill rotWithShape="1">
            <a:blip r:embed="rId3">
              <a:alphaModFix/>
            </a:blip>
            <a:srcRect b="0" l="0" r="0" t="0"/>
            <a:stretch/>
          </p:blipFill>
          <p:spPr>
            <a:xfrm>
              <a:off x="10951649" y="5883440"/>
              <a:ext cx="74502" cy="73818"/>
            </a:xfrm>
            <a:prstGeom prst="rect">
              <a:avLst/>
            </a:prstGeom>
            <a:noFill/>
            <a:ln>
              <a:noFill/>
            </a:ln>
          </p:spPr>
        </p:pic>
        <p:pic>
          <p:nvPicPr>
            <p:cNvPr id="119" name="Google Shape;119;p19"/>
            <p:cNvPicPr preferRelativeResize="0"/>
            <p:nvPr/>
          </p:nvPicPr>
          <p:blipFill rotWithShape="1">
            <a:blip r:embed="rId3">
              <a:alphaModFix/>
            </a:blip>
            <a:srcRect b="0" l="0" r="0" t="0"/>
            <a:stretch/>
          </p:blipFill>
          <p:spPr>
            <a:xfrm>
              <a:off x="11100654" y="5883440"/>
              <a:ext cx="74502" cy="73818"/>
            </a:xfrm>
            <a:prstGeom prst="rect">
              <a:avLst/>
            </a:prstGeom>
            <a:noFill/>
            <a:ln>
              <a:noFill/>
            </a:ln>
          </p:spPr>
        </p:pic>
        <p:pic>
          <p:nvPicPr>
            <p:cNvPr id="120" name="Google Shape;120;p19"/>
            <p:cNvPicPr preferRelativeResize="0"/>
            <p:nvPr/>
          </p:nvPicPr>
          <p:blipFill rotWithShape="1">
            <a:blip r:embed="rId2">
              <a:alphaModFix/>
            </a:blip>
            <a:srcRect b="0" l="0" r="0" t="0"/>
            <a:stretch/>
          </p:blipFill>
          <p:spPr>
            <a:xfrm>
              <a:off x="11249660" y="5883440"/>
              <a:ext cx="74502" cy="73818"/>
            </a:xfrm>
            <a:prstGeom prst="rect">
              <a:avLst/>
            </a:prstGeom>
            <a:noFill/>
            <a:ln>
              <a:noFill/>
            </a:ln>
          </p:spPr>
        </p:pic>
        <p:pic>
          <p:nvPicPr>
            <p:cNvPr id="121" name="Google Shape;121;p19"/>
            <p:cNvPicPr preferRelativeResize="0"/>
            <p:nvPr/>
          </p:nvPicPr>
          <p:blipFill rotWithShape="1">
            <a:blip r:embed="rId2">
              <a:alphaModFix/>
            </a:blip>
            <a:srcRect b="0" l="0" r="0" t="0"/>
            <a:stretch/>
          </p:blipFill>
          <p:spPr>
            <a:xfrm>
              <a:off x="11398666" y="5883440"/>
              <a:ext cx="74502" cy="73818"/>
            </a:xfrm>
            <a:prstGeom prst="rect">
              <a:avLst/>
            </a:prstGeom>
            <a:noFill/>
            <a:ln>
              <a:noFill/>
            </a:ln>
          </p:spPr>
        </p:pic>
        <p:pic>
          <p:nvPicPr>
            <p:cNvPr id="122" name="Google Shape;122;p19"/>
            <p:cNvPicPr preferRelativeResize="0"/>
            <p:nvPr/>
          </p:nvPicPr>
          <p:blipFill rotWithShape="1">
            <a:blip r:embed="rId3">
              <a:alphaModFix/>
            </a:blip>
            <a:srcRect b="0" l="0" r="0" t="0"/>
            <a:stretch/>
          </p:blipFill>
          <p:spPr>
            <a:xfrm>
              <a:off x="11547671" y="5883440"/>
              <a:ext cx="74502" cy="73818"/>
            </a:xfrm>
            <a:prstGeom prst="rect">
              <a:avLst/>
            </a:prstGeom>
            <a:noFill/>
            <a:ln>
              <a:noFill/>
            </a:ln>
          </p:spPr>
        </p:pic>
        <p:pic>
          <p:nvPicPr>
            <p:cNvPr id="123" name="Google Shape;123;p19"/>
            <p:cNvPicPr preferRelativeResize="0"/>
            <p:nvPr/>
          </p:nvPicPr>
          <p:blipFill rotWithShape="1">
            <a:blip r:embed="rId2">
              <a:alphaModFix/>
            </a:blip>
            <a:srcRect b="0" l="0" r="0" t="0"/>
            <a:stretch/>
          </p:blipFill>
          <p:spPr>
            <a:xfrm>
              <a:off x="11696677" y="5883440"/>
              <a:ext cx="74502" cy="73818"/>
            </a:xfrm>
            <a:prstGeom prst="rect">
              <a:avLst/>
            </a:prstGeom>
            <a:noFill/>
            <a:ln>
              <a:noFill/>
            </a:ln>
          </p:spPr>
        </p:pic>
        <p:pic>
          <p:nvPicPr>
            <p:cNvPr id="124" name="Google Shape;124;p19"/>
            <p:cNvPicPr preferRelativeResize="0"/>
            <p:nvPr/>
          </p:nvPicPr>
          <p:blipFill rotWithShape="1">
            <a:blip r:embed="rId2">
              <a:alphaModFix/>
            </a:blip>
            <a:srcRect b="0" l="0" r="0" t="0"/>
            <a:stretch/>
          </p:blipFill>
          <p:spPr>
            <a:xfrm>
              <a:off x="11845683" y="5883440"/>
              <a:ext cx="74502" cy="73818"/>
            </a:xfrm>
            <a:prstGeom prst="rect">
              <a:avLst/>
            </a:prstGeom>
            <a:noFill/>
            <a:ln>
              <a:noFill/>
            </a:ln>
          </p:spPr>
        </p:pic>
        <p:pic>
          <p:nvPicPr>
            <p:cNvPr id="125" name="Google Shape;125;p19"/>
            <p:cNvPicPr preferRelativeResize="0"/>
            <p:nvPr/>
          </p:nvPicPr>
          <p:blipFill rotWithShape="1">
            <a:blip r:embed="rId3">
              <a:alphaModFix/>
            </a:blip>
            <a:srcRect b="0" l="0" r="0" t="0"/>
            <a:stretch/>
          </p:blipFill>
          <p:spPr>
            <a:xfrm>
              <a:off x="11994688" y="5883440"/>
              <a:ext cx="74503" cy="73818"/>
            </a:xfrm>
            <a:prstGeom prst="rect">
              <a:avLst/>
            </a:prstGeom>
            <a:noFill/>
            <a:ln>
              <a:noFill/>
            </a:ln>
          </p:spPr>
        </p:pic>
        <p:pic>
          <p:nvPicPr>
            <p:cNvPr id="126" name="Google Shape;126;p19"/>
            <p:cNvPicPr preferRelativeResize="0"/>
            <p:nvPr/>
          </p:nvPicPr>
          <p:blipFill rotWithShape="1">
            <a:blip r:embed="rId2">
              <a:alphaModFix/>
            </a:blip>
            <a:srcRect b="0" l="0" r="0" t="0"/>
            <a:stretch/>
          </p:blipFill>
          <p:spPr>
            <a:xfrm>
              <a:off x="12143695" y="5883440"/>
              <a:ext cx="74503" cy="73818"/>
            </a:xfrm>
            <a:prstGeom prst="rect">
              <a:avLst/>
            </a:prstGeom>
            <a:noFill/>
            <a:ln>
              <a:noFill/>
            </a:ln>
          </p:spPr>
        </p:pic>
        <p:pic>
          <p:nvPicPr>
            <p:cNvPr id="127" name="Google Shape;127;p19"/>
            <p:cNvPicPr preferRelativeResize="0"/>
            <p:nvPr/>
          </p:nvPicPr>
          <p:blipFill rotWithShape="1">
            <a:blip r:embed="rId2">
              <a:alphaModFix/>
            </a:blip>
            <a:srcRect b="0" l="0" r="0" t="0"/>
            <a:stretch/>
          </p:blipFill>
          <p:spPr>
            <a:xfrm>
              <a:off x="12292700" y="5883440"/>
              <a:ext cx="74503" cy="73818"/>
            </a:xfrm>
            <a:prstGeom prst="rect">
              <a:avLst/>
            </a:prstGeom>
            <a:noFill/>
            <a:ln>
              <a:noFill/>
            </a:ln>
          </p:spPr>
        </p:pic>
        <p:pic>
          <p:nvPicPr>
            <p:cNvPr id="128" name="Google Shape;128;p19"/>
            <p:cNvPicPr preferRelativeResize="0"/>
            <p:nvPr/>
          </p:nvPicPr>
          <p:blipFill rotWithShape="1">
            <a:blip r:embed="rId2">
              <a:alphaModFix/>
            </a:blip>
            <a:srcRect b="0" l="0" r="0" t="0"/>
            <a:stretch/>
          </p:blipFill>
          <p:spPr>
            <a:xfrm>
              <a:off x="12441706" y="5883440"/>
              <a:ext cx="74503" cy="73818"/>
            </a:xfrm>
            <a:prstGeom prst="rect">
              <a:avLst/>
            </a:prstGeom>
            <a:noFill/>
            <a:ln>
              <a:noFill/>
            </a:ln>
          </p:spPr>
        </p:pic>
        <p:pic>
          <p:nvPicPr>
            <p:cNvPr id="129" name="Google Shape;129;p19"/>
            <p:cNvPicPr preferRelativeResize="0"/>
            <p:nvPr/>
          </p:nvPicPr>
          <p:blipFill rotWithShape="1">
            <a:blip r:embed="rId3">
              <a:alphaModFix/>
            </a:blip>
            <a:srcRect b="0" l="0" r="0" t="0"/>
            <a:stretch/>
          </p:blipFill>
          <p:spPr>
            <a:xfrm>
              <a:off x="12590712" y="5883440"/>
              <a:ext cx="74503" cy="73818"/>
            </a:xfrm>
            <a:prstGeom prst="rect">
              <a:avLst/>
            </a:prstGeom>
            <a:noFill/>
            <a:ln>
              <a:noFill/>
            </a:ln>
          </p:spPr>
        </p:pic>
        <p:pic>
          <p:nvPicPr>
            <p:cNvPr id="130" name="Google Shape;130;p19"/>
            <p:cNvPicPr preferRelativeResize="0"/>
            <p:nvPr/>
          </p:nvPicPr>
          <p:blipFill rotWithShape="1">
            <a:blip r:embed="rId2">
              <a:alphaModFix/>
            </a:blip>
            <a:srcRect b="0" l="0" r="0" t="0"/>
            <a:stretch/>
          </p:blipFill>
          <p:spPr>
            <a:xfrm>
              <a:off x="12739717" y="5883440"/>
              <a:ext cx="74503" cy="73818"/>
            </a:xfrm>
            <a:prstGeom prst="rect">
              <a:avLst/>
            </a:prstGeom>
            <a:noFill/>
            <a:ln>
              <a:noFill/>
            </a:ln>
          </p:spPr>
        </p:pic>
      </p:grpSp>
      <p:pic>
        <p:nvPicPr>
          <p:cNvPr id="131" name="Google Shape;131;p19"/>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132" name="Shape 132"/>
        <p:cNvGrpSpPr/>
        <p:nvPr/>
      </p:nvGrpSpPr>
      <p:grpSpPr>
        <a:xfrm>
          <a:off x="0" y="0"/>
          <a:ext cx="0" cy="0"/>
          <a:chOff x="0" y="0"/>
          <a:chExt cx="0" cy="0"/>
        </a:xfrm>
      </p:grpSpPr>
      <p:pic>
        <p:nvPicPr>
          <p:cNvPr id="133" name="Google Shape;133;p20"/>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34" name="Google Shape;134;p20"/>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35" name="Google Shape;135;p20"/>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36" name="Google Shape;136;p20"/>
          <p:cNvSpPr/>
          <p:nvPr/>
        </p:nvSpPr>
        <p:spPr>
          <a:xfrm>
            <a:off x="514350" y="2254014"/>
            <a:ext cx="8115300" cy="14288"/>
          </a:xfrm>
          <a:custGeom>
            <a:rect b="b" l="l" r="r" t="t"/>
            <a:pathLst>
              <a:path extrusionOk="0" h="28575" w="16230600">
                <a:moveTo>
                  <a:pt x="16230598" y="28574"/>
                </a:moveTo>
                <a:lnTo>
                  <a:pt x="0" y="28574"/>
                </a:lnTo>
                <a:lnTo>
                  <a:pt x="0" y="0"/>
                </a:lnTo>
                <a:lnTo>
                  <a:pt x="16230598" y="0"/>
                </a:lnTo>
                <a:lnTo>
                  <a:pt x="16230598"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137" name="Google Shape;137;p20"/>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38" name="Google Shape;138;p20"/>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39" name="Google Shape;139;p20"/>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0" name="Google Shape;140;p20"/>
          <p:cNvSpPr/>
          <p:nvPr/>
        </p:nvSpPr>
        <p:spPr>
          <a:xfrm>
            <a:off x="514350" y="2254014"/>
            <a:ext cx="8115300" cy="14288"/>
          </a:xfrm>
          <a:custGeom>
            <a:rect b="b" l="l" r="r" t="t"/>
            <a:pathLst>
              <a:path extrusionOk="0" h="28575" w="16230600">
                <a:moveTo>
                  <a:pt x="16230598" y="28574"/>
                </a:moveTo>
                <a:lnTo>
                  <a:pt x="0" y="28574"/>
                </a:lnTo>
                <a:lnTo>
                  <a:pt x="0" y="0"/>
                </a:lnTo>
                <a:lnTo>
                  <a:pt x="16230598" y="0"/>
                </a:lnTo>
                <a:lnTo>
                  <a:pt x="16230598"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41" name="Shape 141"/>
        <p:cNvGrpSpPr/>
        <p:nvPr/>
      </p:nvGrpSpPr>
      <p:grpSpPr>
        <a:xfrm>
          <a:off x="0" y="0"/>
          <a:ext cx="0" cy="0"/>
          <a:chOff x="0" y="0"/>
          <a:chExt cx="0" cy="0"/>
        </a:xfrm>
      </p:grpSpPr>
      <p:sp>
        <p:nvSpPr>
          <p:cNvPr id="142" name="Google Shape;142;p21"/>
          <p:cNvSpPr/>
          <p:nvPr/>
        </p:nvSpPr>
        <p:spPr>
          <a:xfrm>
            <a:off x="1358939" y="513232"/>
            <a:ext cx="3793541" cy="4098407"/>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43" name="Google Shape;143;p21"/>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44" name="Google Shape;144;p21"/>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45" name="Google Shape;145;p21"/>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6" name="Google Shape;146;p21"/>
          <p:cNvSpPr/>
          <p:nvPr/>
        </p:nvSpPr>
        <p:spPr>
          <a:xfrm>
            <a:off x="1073132" y="513232"/>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7" name="Google Shape;147;p21"/>
          <p:cNvSpPr/>
          <p:nvPr/>
        </p:nvSpPr>
        <p:spPr>
          <a:xfrm>
            <a:off x="1358939" y="513232"/>
            <a:ext cx="3793541" cy="4098407"/>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48" name="Google Shape;148;p21"/>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49" name="Google Shape;149;p21"/>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50" name="Google Shape;150;p21"/>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51" name="Google Shape;151;p21"/>
          <p:cNvSpPr/>
          <p:nvPr/>
        </p:nvSpPr>
        <p:spPr>
          <a:xfrm>
            <a:off x="1073132" y="513232"/>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52" name="Shape 152"/>
        <p:cNvGrpSpPr/>
        <p:nvPr/>
      </p:nvGrpSpPr>
      <p:grpSpPr>
        <a:xfrm>
          <a:off x="0" y="0"/>
          <a:ext cx="0" cy="0"/>
          <a:chOff x="0" y="0"/>
          <a:chExt cx="0" cy="0"/>
        </a:xfrm>
      </p:grpSpPr>
      <p:sp>
        <p:nvSpPr>
          <p:cNvPr id="153" name="Google Shape;153;p22"/>
          <p:cNvSpPr/>
          <p:nvPr/>
        </p:nvSpPr>
        <p:spPr>
          <a:xfrm>
            <a:off x="4572001" y="0"/>
            <a:ext cx="4571999"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154" name="Google Shape;154;p22"/>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55" name="Google Shape;155;p22"/>
          <p:cNvSpPr/>
          <p:nvPr/>
        </p:nvSpPr>
        <p:spPr>
          <a:xfrm rot="5400000">
            <a:off x="3430262" y="2447925"/>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56" name="Google Shape;156;p22"/>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57" name="Google Shape;157;p22"/>
          <p:cNvSpPr/>
          <p:nvPr/>
        </p:nvSpPr>
        <p:spPr>
          <a:xfrm>
            <a:off x="4572001" y="0"/>
            <a:ext cx="4571999"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158" name="Google Shape;158;p22"/>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59" name="Google Shape;159;p22"/>
          <p:cNvSpPr/>
          <p:nvPr/>
        </p:nvSpPr>
        <p:spPr>
          <a:xfrm rot="5400000">
            <a:off x="3430262" y="2447925"/>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60" name="Google Shape;160;p22"/>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61" name="Shape 161"/>
        <p:cNvGrpSpPr/>
        <p:nvPr/>
      </p:nvGrpSpPr>
      <p:grpSpPr>
        <a:xfrm>
          <a:off x="0" y="0"/>
          <a:ext cx="0" cy="0"/>
          <a:chOff x="0" y="0"/>
          <a:chExt cx="0" cy="0"/>
        </a:xfrm>
      </p:grpSpPr>
      <p:sp>
        <p:nvSpPr>
          <p:cNvPr id="162" name="Google Shape;162;p23"/>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63" name="Google Shape;163;p23"/>
          <p:cNvSpPr/>
          <p:nvPr/>
        </p:nvSpPr>
        <p:spPr>
          <a:xfrm>
            <a:off x="514351" y="514351"/>
            <a:ext cx="2276474" cy="4114799"/>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64" name="Google Shape;164;p23"/>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65" name="Google Shape;165;p23"/>
          <p:cNvSpPr/>
          <p:nvPr/>
        </p:nvSpPr>
        <p:spPr>
          <a:xfrm>
            <a:off x="3507652" y="3494725"/>
            <a:ext cx="3600450" cy="14288"/>
          </a:xfrm>
          <a:custGeom>
            <a:rect b="b" l="l" r="r" t="t"/>
            <a:pathLst>
              <a:path extrusionOk="0" h="28575" w="7200900">
                <a:moveTo>
                  <a:pt x="7200899" y="28574"/>
                </a:moveTo>
                <a:lnTo>
                  <a:pt x="0" y="28574"/>
                </a:lnTo>
                <a:lnTo>
                  <a:pt x="0" y="0"/>
                </a:lnTo>
                <a:lnTo>
                  <a:pt x="7200899" y="0"/>
                </a:lnTo>
                <a:lnTo>
                  <a:pt x="7200899"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66" name="Google Shape;166;p23"/>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67" name="Google Shape;167;p23"/>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68" name="Google Shape;168;p23"/>
          <p:cNvSpPr/>
          <p:nvPr/>
        </p:nvSpPr>
        <p:spPr>
          <a:xfrm>
            <a:off x="514351" y="514351"/>
            <a:ext cx="2276474" cy="4114799"/>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69" name="Google Shape;169;p23"/>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70" name="Google Shape;170;p23"/>
          <p:cNvSpPr/>
          <p:nvPr/>
        </p:nvSpPr>
        <p:spPr>
          <a:xfrm>
            <a:off x="3507652" y="3494725"/>
            <a:ext cx="3600450" cy="14288"/>
          </a:xfrm>
          <a:custGeom>
            <a:rect b="b" l="l" r="r" t="t"/>
            <a:pathLst>
              <a:path extrusionOk="0" h="28575" w="7200900">
                <a:moveTo>
                  <a:pt x="7200899" y="28574"/>
                </a:moveTo>
                <a:lnTo>
                  <a:pt x="0" y="28574"/>
                </a:lnTo>
                <a:lnTo>
                  <a:pt x="0" y="0"/>
                </a:lnTo>
                <a:lnTo>
                  <a:pt x="7200899" y="0"/>
                </a:lnTo>
                <a:lnTo>
                  <a:pt x="7200899"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71" name="Google Shape;171;p23"/>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obj">
  <p:cSld name="OBJECT">
    <p:bg>
      <p:bgPr>
        <a:solidFill>
          <a:schemeClr val="lt1"/>
        </a:solidFill>
      </p:bgPr>
    </p:bg>
    <p:spTree>
      <p:nvGrpSpPr>
        <p:cNvPr id="172" name="Shape 172"/>
        <p:cNvGrpSpPr/>
        <p:nvPr/>
      </p:nvGrpSpPr>
      <p:grpSpPr>
        <a:xfrm>
          <a:off x="0" y="0"/>
          <a:ext cx="0" cy="0"/>
          <a:chOff x="0" y="0"/>
          <a:chExt cx="0" cy="0"/>
        </a:xfrm>
      </p:grpSpPr>
      <p:pic>
        <p:nvPicPr>
          <p:cNvPr id="173" name="Google Shape;173;p24"/>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74" name="Google Shape;174;p24"/>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75" name="Google Shape;175;p24"/>
          <p:cNvSpPr/>
          <p:nvPr/>
        </p:nvSpPr>
        <p:spPr>
          <a:xfrm>
            <a:off x="1068650" y="514350"/>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76" name="Google Shape;176;p24"/>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77" name="Google Shape;177;p24"/>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78" name="Google Shape;178;p24"/>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79" name="Google Shape;179;p24"/>
          <p:cNvSpPr/>
          <p:nvPr/>
        </p:nvSpPr>
        <p:spPr>
          <a:xfrm>
            <a:off x="1068650" y="514350"/>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80" name="Google Shape;180;p24"/>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showMasterSp="0">
  <p:cSld name="1_Blank">
    <p:bg>
      <p:bgPr>
        <a:solidFill>
          <a:schemeClr val="lt1"/>
        </a:solidFill>
      </p:bgPr>
    </p:bg>
    <p:spTree>
      <p:nvGrpSpPr>
        <p:cNvPr id="181" name="Shape 181"/>
        <p:cNvGrpSpPr/>
        <p:nvPr/>
      </p:nvGrpSpPr>
      <p:grpSpPr>
        <a:xfrm>
          <a:off x="0" y="0"/>
          <a:ext cx="0" cy="0"/>
          <a:chOff x="0" y="0"/>
          <a:chExt cx="0" cy="0"/>
        </a:xfrm>
      </p:grpSpPr>
      <p:sp>
        <p:nvSpPr>
          <p:cNvPr id="182" name="Google Shape;182;p25"/>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83" name="Google Shape;183;p25"/>
          <p:cNvSpPr/>
          <p:nvPr/>
        </p:nvSpPr>
        <p:spPr>
          <a:xfrm flipH="1" rot="5400000">
            <a:off x="4570097" y="-2383456"/>
            <a:ext cx="22859" cy="91440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84" name="Google Shape;184;p2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85" name="Google Shape;185;p25"/>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86" name="Google Shape;186;p2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87" name="Google Shape;187;p25"/>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88" name="Google Shape;188;p25"/>
          <p:cNvSpPr/>
          <p:nvPr/>
        </p:nvSpPr>
        <p:spPr>
          <a:xfrm flipH="1" rot="5400000">
            <a:off x="4570097" y="-2383456"/>
            <a:ext cx="22859" cy="91440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89" name="Google Shape;189;p2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90" name="Google Shape;190;p25"/>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91" name="Google Shape;191;p2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92" name="Shape 192"/>
        <p:cNvGrpSpPr/>
        <p:nvPr/>
      </p:nvGrpSpPr>
      <p:grpSpPr>
        <a:xfrm>
          <a:off x="0" y="0"/>
          <a:ext cx="0" cy="0"/>
          <a:chOff x="0" y="0"/>
          <a:chExt cx="0" cy="0"/>
        </a:xfrm>
      </p:grpSpPr>
      <p:sp>
        <p:nvSpPr>
          <p:cNvPr id="193" name="Google Shape;193;p26"/>
          <p:cNvSpPr/>
          <p:nvPr/>
        </p:nvSpPr>
        <p:spPr>
          <a:xfrm>
            <a:off x="-2241" y="0"/>
            <a:ext cx="9144000" cy="4024758"/>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94" name="Google Shape;194;p26"/>
          <p:cNvSpPr/>
          <p:nvPr/>
        </p:nvSpPr>
        <p:spPr>
          <a:xfrm>
            <a:off x="-227013" y="5143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195" name="Google Shape;195;p26"/>
          <p:cNvGrpSpPr/>
          <p:nvPr/>
        </p:nvGrpSpPr>
        <p:grpSpPr>
          <a:xfrm rot="10800000">
            <a:off x="436703" y="4411586"/>
            <a:ext cx="1527308" cy="36909"/>
            <a:chOff x="9759603" y="5883440"/>
            <a:chExt cx="3054617" cy="73818"/>
          </a:xfrm>
        </p:grpSpPr>
        <p:pic>
          <p:nvPicPr>
            <p:cNvPr id="196" name="Google Shape;196;p26"/>
            <p:cNvPicPr preferRelativeResize="0"/>
            <p:nvPr/>
          </p:nvPicPr>
          <p:blipFill rotWithShape="1">
            <a:blip r:embed="rId2">
              <a:alphaModFix/>
            </a:blip>
            <a:srcRect b="0" l="0" r="0" t="0"/>
            <a:stretch/>
          </p:blipFill>
          <p:spPr>
            <a:xfrm>
              <a:off x="9759603" y="5883440"/>
              <a:ext cx="74502" cy="73818"/>
            </a:xfrm>
            <a:prstGeom prst="rect">
              <a:avLst/>
            </a:prstGeom>
            <a:noFill/>
            <a:ln>
              <a:noFill/>
            </a:ln>
          </p:spPr>
        </p:pic>
        <p:pic>
          <p:nvPicPr>
            <p:cNvPr id="197" name="Google Shape;197;p26"/>
            <p:cNvPicPr preferRelativeResize="0"/>
            <p:nvPr/>
          </p:nvPicPr>
          <p:blipFill rotWithShape="1">
            <a:blip r:embed="rId3">
              <a:alphaModFix/>
            </a:blip>
            <a:srcRect b="0" l="0" r="0" t="0"/>
            <a:stretch/>
          </p:blipFill>
          <p:spPr>
            <a:xfrm>
              <a:off x="9908609" y="5883440"/>
              <a:ext cx="74502" cy="73818"/>
            </a:xfrm>
            <a:prstGeom prst="rect">
              <a:avLst/>
            </a:prstGeom>
            <a:noFill/>
            <a:ln>
              <a:noFill/>
            </a:ln>
          </p:spPr>
        </p:pic>
        <p:pic>
          <p:nvPicPr>
            <p:cNvPr id="198" name="Google Shape;198;p26"/>
            <p:cNvPicPr preferRelativeResize="0"/>
            <p:nvPr/>
          </p:nvPicPr>
          <p:blipFill rotWithShape="1">
            <a:blip r:embed="rId3">
              <a:alphaModFix/>
            </a:blip>
            <a:srcRect b="0" l="0" r="0" t="0"/>
            <a:stretch/>
          </p:blipFill>
          <p:spPr>
            <a:xfrm>
              <a:off x="10057615" y="5883440"/>
              <a:ext cx="74502" cy="73818"/>
            </a:xfrm>
            <a:prstGeom prst="rect">
              <a:avLst/>
            </a:prstGeom>
            <a:noFill/>
            <a:ln>
              <a:noFill/>
            </a:ln>
          </p:spPr>
        </p:pic>
        <p:pic>
          <p:nvPicPr>
            <p:cNvPr id="199" name="Google Shape;199;p26"/>
            <p:cNvPicPr preferRelativeResize="0"/>
            <p:nvPr/>
          </p:nvPicPr>
          <p:blipFill rotWithShape="1">
            <a:blip r:embed="rId2">
              <a:alphaModFix/>
            </a:blip>
            <a:srcRect b="0" l="0" r="0" t="0"/>
            <a:stretch/>
          </p:blipFill>
          <p:spPr>
            <a:xfrm>
              <a:off x="10206621" y="5883440"/>
              <a:ext cx="74502" cy="73818"/>
            </a:xfrm>
            <a:prstGeom prst="rect">
              <a:avLst/>
            </a:prstGeom>
            <a:noFill/>
            <a:ln>
              <a:noFill/>
            </a:ln>
          </p:spPr>
        </p:pic>
        <p:pic>
          <p:nvPicPr>
            <p:cNvPr id="200" name="Google Shape;200;p26"/>
            <p:cNvPicPr preferRelativeResize="0"/>
            <p:nvPr/>
          </p:nvPicPr>
          <p:blipFill rotWithShape="1">
            <a:blip r:embed="rId2">
              <a:alphaModFix/>
            </a:blip>
            <a:srcRect b="0" l="0" r="0" t="0"/>
            <a:stretch/>
          </p:blipFill>
          <p:spPr>
            <a:xfrm>
              <a:off x="10355626" y="5883440"/>
              <a:ext cx="74502" cy="73818"/>
            </a:xfrm>
            <a:prstGeom prst="rect">
              <a:avLst/>
            </a:prstGeom>
            <a:noFill/>
            <a:ln>
              <a:noFill/>
            </a:ln>
          </p:spPr>
        </p:pic>
        <p:pic>
          <p:nvPicPr>
            <p:cNvPr id="201" name="Google Shape;201;p26"/>
            <p:cNvPicPr preferRelativeResize="0"/>
            <p:nvPr/>
          </p:nvPicPr>
          <p:blipFill rotWithShape="1">
            <a:blip r:embed="rId3">
              <a:alphaModFix/>
            </a:blip>
            <a:srcRect b="0" l="0" r="0" t="0"/>
            <a:stretch/>
          </p:blipFill>
          <p:spPr>
            <a:xfrm>
              <a:off x="10504632" y="5883440"/>
              <a:ext cx="74502" cy="73818"/>
            </a:xfrm>
            <a:prstGeom prst="rect">
              <a:avLst/>
            </a:prstGeom>
            <a:noFill/>
            <a:ln>
              <a:noFill/>
            </a:ln>
          </p:spPr>
        </p:pic>
        <p:pic>
          <p:nvPicPr>
            <p:cNvPr id="202" name="Google Shape;202;p26"/>
            <p:cNvPicPr preferRelativeResize="0"/>
            <p:nvPr/>
          </p:nvPicPr>
          <p:blipFill rotWithShape="1">
            <a:blip r:embed="rId2">
              <a:alphaModFix/>
            </a:blip>
            <a:srcRect b="0" l="0" r="0" t="0"/>
            <a:stretch/>
          </p:blipFill>
          <p:spPr>
            <a:xfrm>
              <a:off x="10653638" y="5883440"/>
              <a:ext cx="74502" cy="73818"/>
            </a:xfrm>
            <a:prstGeom prst="rect">
              <a:avLst/>
            </a:prstGeom>
            <a:noFill/>
            <a:ln>
              <a:noFill/>
            </a:ln>
          </p:spPr>
        </p:pic>
        <p:pic>
          <p:nvPicPr>
            <p:cNvPr id="203" name="Google Shape;203;p26"/>
            <p:cNvPicPr preferRelativeResize="0"/>
            <p:nvPr/>
          </p:nvPicPr>
          <p:blipFill rotWithShape="1">
            <a:blip r:embed="rId2">
              <a:alphaModFix/>
            </a:blip>
            <a:srcRect b="0" l="0" r="0" t="0"/>
            <a:stretch/>
          </p:blipFill>
          <p:spPr>
            <a:xfrm>
              <a:off x="10802643" y="5883440"/>
              <a:ext cx="74502" cy="73818"/>
            </a:xfrm>
            <a:prstGeom prst="rect">
              <a:avLst/>
            </a:prstGeom>
            <a:noFill/>
            <a:ln>
              <a:noFill/>
            </a:ln>
          </p:spPr>
        </p:pic>
        <p:pic>
          <p:nvPicPr>
            <p:cNvPr id="204" name="Google Shape;204;p26"/>
            <p:cNvPicPr preferRelativeResize="0"/>
            <p:nvPr/>
          </p:nvPicPr>
          <p:blipFill rotWithShape="1">
            <a:blip r:embed="rId3">
              <a:alphaModFix/>
            </a:blip>
            <a:srcRect b="0" l="0" r="0" t="0"/>
            <a:stretch/>
          </p:blipFill>
          <p:spPr>
            <a:xfrm>
              <a:off x="10951649" y="5883440"/>
              <a:ext cx="74502" cy="73818"/>
            </a:xfrm>
            <a:prstGeom prst="rect">
              <a:avLst/>
            </a:prstGeom>
            <a:noFill/>
            <a:ln>
              <a:noFill/>
            </a:ln>
          </p:spPr>
        </p:pic>
        <p:pic>
          <p:nvPicPr>
            <p:cNvPr id="205" name="Google Shape;205;p26"/>
            <p:cNvPicPr preferRelativeResize="0"/>
            <p:nvPr/>
          </p:nvPicPr>
          <p:blipFill rotWithShape="1">
            <a:blip r:embed="rId3">
              <a:alphaModFix/>
            </a:blip>
            <a:srcRect b="0" l="0" r="0" t="0"/>
            <a:stretch/>
          </p:blipFill>
          <p:spPr>
            <a:xfrm>
              <a:off x="11100654" y="5883440"/>
              <a:ext cx="74502" cy="73818"/>
            </a:xfrm>
            <a:prstGeom prst="rect">
              <a:avLst/>
            </a:prstGeom>
            <a:noFill/>
            <a:ln>
              <a:noFill/>
            </a:ln>
          </p:spPr>
        </p:pic>
        <p:pic>
          <p:nvPicPr>
            <p:cNvPr id="206" name="Google Shape;206;p26"/>
            <p:cNvPicPr preferRelativeResize="0"/>
            <p:nvPr/>
          </p:nvPicPr>
          <p:blipFill rotWithShape="1">
            <a:blip r:embed="rId2">
              <a:alphaModFix/>
            </a:blip>
            <a:srcRect b="0" l="0" r="0" t="0"/>
            <a:stretch/>
          </p:blipFill>
          <p:spPr>
            <a:xfrm>
              <a:off x="11249660" y="5883440"/>
              <a:ext cx="74502" cy="73818"/>
            </a:xfrm>
            <a:prstGeom prst="rect">
              <a:avLst/>
            </a:prstGeom>
            <a:noFill/>
            <a:ln>
              <a:noFill/>
            </a:ln>
          </p:spPr>
        </p:pic>
        <p:pic>
          <p:nvPicPr>
            <p:cNvPr id="207" name="Google Shape;207;p26"/>
            <p:cNvPicPr preferRelativeResize="0"/>
            <p:nvPr/>
          </p:nvPicPr>
          <p:blipFill rotWithShape="1">
            <a:blip r:embed="rId2">
              <a:alphaModFix/>
            </a:blip>
            <a:srcRect b="0" l="0" r="0" t="0"/>
            <a:stretch/>
          </p:blipFill>
          <p:spPr>
            <a:xfrm>
              <a:off x="11398666" y="5883440"/>
              <a:ext cx="74502" cy="73818"/>
            </a:xfrm>
            <a:prstGeom prst="rect">
              <a:avLst/>
            </a:prstGeom>
            <a:noFill/>
            <a:ln>
              <a:noFill/>
            </a:ln>
          </p:spPr>
        </p:pic>
        <p:pic>
          <p:nvPicPr>
            <p:cNvPr id="208" name="Google Shape;208;p26"/>
            <p:cNvPicPr preferRelativeResize="0"/>
            <p:nvPr/>
          </p:nvPicPr>
          <p:blipFill rotWithShape="1">
            <a:blip r:embed="rId3">
              <a:alphaModFix/>
            </a:blip>
            <a:srcRect b="0" l="0" r="0" t="0"/>
            <a:stretch/>
          </p:blipFill>
          <p:spPr>
            <a:xfrm>
              <a:off x="11547671" y="5883440"/>
              <a:ext cx="74502" cy="73818"/>
            </a:xfrm>
            <a:prstGeom prst="rect">
              <a:avLst/>
            </a:prstGeom>
            <a:noFill/>
            <a:ln>
              <a:noFill/>
            </a:ln>
          </p:spPr>
        </p:pic>
        <p:pic>
          <p:nvPicPr>
            <p:cNvPr id="209" name="Google Shape;209;p26"/>
            <p:cNvPicPr preferRelativeResize="0"/>
            <p:nvPr/>
          </p:nvPicPr>
          <p:blipFill rotWithShape="1">
            <a:blip r:embed="rId2">
              <a:alphaModFix/>
            </a:blip>
            <a:srcRect b="0" l="0" r="0" t="0"/>
            <a:stretch/>
          </p:blipFill>
          <p:spPr>
            <a:xfrm>
              <a:off x="11696677" y="5883440"/>
              <a:ext cx="74502" cy="73818"/>
            </a:xfrm>
            <a:prstGeom prst="rect">
              <a:avLst/>
            </a:prstGeom>
            <a:noFill/>
            <a:ln>
              <a:noFill/>
            </a:ln>
          </p:spPr>
        </p:pic>
        <p:pic>
          <p:nvPicPr>
            <p:cNvPr id="210" name="Google Shape;210;p26"/>
            <p:cNvPicPr preferRelativeResize="0"/>
            <p:nvPr/>
          </p:nvPicPr>
          <p:blipFill rotWithShape="1">
            <a:blip r:embed="rId2">
              <a:alphaModFix/>
            </a:blip>
            <a:srcRect b="0" l="0" r="0" t="0"/>
            <a:stretch/>
          </p:blipFill>
          <p:spPr>
            <a:xfrm>
              <a:off x="11845683" y="5883440"/>
              <a:ext cx="74502" cy="73818"/>
            </a:xfrm>
            <a:prstGeom prst="rect">
              <a:avLst/>
            </a:prstGeom>
            <a:noFill/>
            <a:ln>
              <a:noFill/>
            </a:ln>
          </p:spPr>
        </p:pic>
        <p:pic>
          <p:nvPicPr>
            <p:cNvPr id="211" name="Google Shape;211;p26"/>
            <p:cNvPicPr preferRelativeResize="0"/>
            <p:nvPr/>
          </p:nvPicPr>
          <p:blipFill rotWithShape="1">
            <a:blip r:embed="rId3">
              <a:alphaModFix/>
            </a:blip>
            <a:srcRect b="0" l="0" r="0" t="0"/>
            <a:stretch/>
          </p:blipFill>
          <p:spPr>
            <a:xfrm>
              <a:off x="11994688" y="5883440"/>
              <a:ext cx="74503" cy="73818"/>
            </a:xfrm>
            <a:prstGeom prst="rect">
              <a:avLst/>
            </a:prstGeom>
            <a:noFill/>
            <a:ln>
              <a:noFill/>
            </a:ln>
          </p:spPr>
        </p:pic>
        <p:pic>
          <p:nvPicPr>
            <p:cNvPr id="212" name="Google Shape;212;p26"/>
            <p:cNvPicPr preferRelativeResize="0"/>
            <p:nvPr/>
          </p:nvPicPr>
          <p:blipFill rotWithShape="1">
            <a:blip r:embed="rId2">
              <a:alphaModFix/>
            </a:blip>
            <a:srcRect b="0" l="0" r="0" t="0"/>
            <a:stretch/>
          </p:blipFill>
          <p:spPr>
            <a:xfrm>
              <a:off x="12143695" y="5883440"/>
              <a:ext cx="74503" cy="73818"/>
            </a:xfrm>
            <a:prstGeom prst="rect">
              <a:avLst/>
            </a:prstGeom>
            <a:noFill/>
            <a:ln>
              <a:noFill/>
            </a:ln>
          </p:spPr>
        </p:pic>
        <p:pic>
          <p:nvPicPr>
            <p:cNvPr id="213" name="Google Shape;213;p26"/>
            <p:cNvPicPr preferRelativeResize="0"/>
            <p:nvPr/>
          </p:nvPicPr>
          <p:blipFill rotWithShape="1">
            <a:blip r:embed="rId2">
              <a:alphaModFix/>
            </a:blip>
            <a:srcRect b="0" l="0" r="0" t="0"/>
            <a:stretch/>
          </p:blipFill>
          <p:spPr>
            <a:xfrm>
              <a:off x="12292700" y="5883440"/>
              <a:ext cx="74503" cy="73818"/>
            </a:xfrm>
            <a:prstGeom prst="rect">
              <a:avLst/>
            </a:prstGeom>
            <a:noFill/>
            <a:ln>
              <a:noFill/>
            </a:ln>
          </p:spPr>
        </p:pic>
        <p:pic>
          <p:nvPicPr>
            <p:cNvPr id="214" name="Google Shape;214;p26"/>
            <p:cNvPicPr preferRelativeResize="0"/>
            <p:nvPr/>
          </p:nvPicPr>
          <p:blipFill rotWithShape="1">
            <a:blip r:embed="rId2">
              <a:alphaModFix/>
            </a:blip>
            <a:srcRect b="0" l="0" r="0" t="0"/>
            <a:stretch/>
          </p:blipFill>
          <p:spPr>
            <a:xfrm>
              <a:off x="12441706" y="5883440"/>
              <a:ext cx="74503" cy="73818"/>
            </a:xfrm>
            <a:prstGeom prst="rect">
              <a:avLst/>
            </a:prstGeom>
            <a:noFill/>
            <a:ln>
              <a:noFill/>
            </a:ln>
          </p:spPr>
        </p:pic>
        <p:pic>
          <p:nvPicPr>
            <p:cNvPr id="215" name="Google Shape;215;p26"/>
            <p:cNvPicPr preferRelativeResize="0"/>
            <p:nvPr/>
          </p:nvPicPr>
          <p:blipFill rotWithShape="1">
            <a:blip r:embed="rId3">
              <a:alphaModFix/>
            </a:blip>
            <a:srcRect b="0" l="0" r="0" t="0"/>
            <a:stretch/>
          </p:blipFill>
          <p:spPr>
            <a:xfrm>
              <a:off x="12590712" y="5883440"/>
              <a:ext cx="74503" cy="73818"/>
            </a:xfrm>
            <a:prstGeom prst="rect">
              <a:avLst/>
            </a:prstGeom>
            <a:noFill/>
            <a:ln>
              <a:noFill/>
            </a:ln>
          </p:spPr>
        </p:pic>
        <p:pic>
          <p:nvPicPr>
            <p:cNvPr id="216" name="Google Shape;216;p26"/>
            <p:cNvPicPr preferRelativeResize="0"/>
            <p:nvPr/>
          </p:nvPicPr>
          <p:blipFill rotWithShape="1">
            <a:blip r:embed="rId2">
              <a:alphaModFix/>
            </a:blip>
            <a:srcRect b="0" l="0" r="0" t="0"/>
            <a:stretch/>
          </p:blipFill>
          <p:spPr>
            <a:xfrm>
              <a:off x="12739717" y="5883440"/>
              <a:ext cx="74503" cy="73818"/>
            </a:xfrm>
            <a:prstGeom prst="rect">
              <a:avLst/>
            </a:prstGeom>
            <a:noFill/>
            <a:ln>
              <a:noFill/>
            </a:ln>
          </p:spPr>
        </p:pic>
      </p:grpSp>
      <p:pic>
        <p:nvPicPr>
          <p:cNvPr id="217" name="Google Shape;217;p26"/>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218" name="Shape 218"/>
        <p:cNvGrpSpPr/>
        <p:nvPr/>
      </p:nvGrpSpPr>
      <p:grpSpPr>
        <a:xfrm>
          <a:off x="0" y="0"/>
          <a:ext cx="0" cy="0"/>
          <a:chOff x="0" y="0"/>
          <a:chExt cx="0" cy="0"/>
        </a:xfrm>
      </p:grpSpPr>
      <p:sp>
        <p:nvSpPr>
          <p:cNvPr id="219" name="Google Shape;219;p27"/>
          <p:cNvSpPr/>
          <p:nvPr/>
        </p:nvSpPr>
        <p:spPr>
          <a:xfrm>
            <a:off x="1358939" y="513232"/>
            <a:ext cx="3793541" cy="4098407"/>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220" name="Google Shape;220;p27"/>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21" name="Google Shape;221;p27"/>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22" name="Google Shape;222;p27"/>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23" name="Google Shape;223;p27"/>
          <p:cNvSpPr/>
          <p:nvPr/>
        </p:nvSpPr>
        <p:spPr>
          <a:xfrm>
            <a:off x="1073132" y="513232"/>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224" name="Shape 224"/>
        <p:cNvGrpSpPr/>
        <p:nvPr/>
      </p:nvGrpSpPr>
      <p:grpSpPr>
        <a:xfrm>
          <a:off x="0" y="0"/>
          <a:ext cx="0" cy="0"/>
          <a:chOff x="0" y="0"/>
          <a:chExt cx="0" cy="0"/>
        </a:xfrm>
      </p:grpSpPr>
      <p:sp>
        <p:nvSpPr>
          <p:cNvPr id="225" name="Google Shape;225;p28"/>
          <p:cNvSpPr/>
          <p:nvPr/>
        </p:nvSpPr>
        <p:spPr>
          <a:xfrm>
            <a:off x="4572001" y="0"/>
            <a:ext cx="4571999"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226" name="Google Shape;226;p28"/>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27" name="Google Shape;227;p28"/>
          <p:cNvSpPr/>
          <p:nvPr/>
        </p:nvSpPr>
        <p:spPr>
          <a:xfrm rot="5400000">
            <a:off x="3430262" y="2447925"/>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28" name="Google Shape;228;p28"/>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spTree>
      <p:nvGrpSpPr>
        <p:cNvPr id="229" name="Shape 229"/>
        <p:cNvGrpSpPr/>
        <p:nvPr/>
      </p:nvGrpSpPr>
      <p:grpSpPr>
        <a:xfrm>
          <a:off x="0" y="0"/>
          <a:ext cx="0" cy="0"/>
          <a:chOff x="0" y="0"/>
          <a:chExt cx="0" cy="0"/>
        </a:xfrm>
      </p:grpSpPr>
      <p:sp>
        <p:nvSpPr>
          <p:cNvPr id="230" name="Google Shape;230;p29"/>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31" name="Google Shape;231;p29"/>
          <p:cNvSpPr/>
          <p:nvPr/>
        </p:nvSpPr>
        <p:spPr>
          <a:xfrm>
            <a:off x="514351" y="514351"/>
            <a:ext cx="2276474" cy="4114799"/>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232" name="Google Shape;232;p29"/>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33" name="Google Shape;233;p29"/>
          <p:cNvSpPr/>
          <p:nvPr/>
        </p:nvSpPr>
        <p:spPr>
          <a:xfrm>
            <a:off x="3507652" y="3494725"/>
            <a:ext cx="3600450" cy="14288"/>
          </a:xfrm>
          <a:custGeom>
            <a:rect b="b" l="l" r="r" t="t"/>
            <a:pathLst>
              <a:path extrusionOk="0" h="28575" w="7200900">
                <a:moveTo>
                  <a:pt x="7200899" y="28574"/>
                </a:moveTo>
                <a:lnTo>
                  <a:pt x="0" y="28574"/>
                </a:lnTo>
                <a:lnTo>
                  <a:pt x="0" y="0"/>
                </a:lnTo>
                <a:lnTo>
                  <a:pt x="7200899" y="0"/>
                </a:lnTo>
                <a:lnTo>
                  <a:pt x="7200899"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34" name="Google Shape;234;p29"/>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theme" Target="../theme/theme2.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4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5.jp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20.png"/><Relationship Id="rId4" Type="http://schemas.openxmlformats.org/officeDocument/2006/relationships/image" Target="../media/image9.jpg"/><Relationship Id="rId9" Type="http://schemas.openxmlformats.org/officeDocument/2006/relationships/image" Target="../media/image14.jpg"/><Relationship Id="rId5" Type="http://schemas.openxmlformats.org/officeDocument/2006/relationships/image" Target="../media/image32.jpg"/><Relationship Id="rId6" Type="http://schemas.openxmlformats.org/officeDocument/2006/relationships/image" Target="../media/image11.jpg"/><Relationship Id="rId7" Type="http://schemas.openxmlformats.org/officeDocument/2006/relationships/image" Target="../media/image41.jpg"/><Relationship Id="rId8" Type="http://schemas.openxmlformats.org/officeDocument/2006/relationships/image" Target="../media/image1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23.png"/><Relationship Id="rId4" Type="http://schemas.openxmlformats.org/officeDocument/2006/relationships/image" Target="../media/image8.png"/><Relationship Id="rId5" Type="http://schemas.openxmlformats.org/officeDocument/2006/relationships/image" Target="../media/image24.jpg"/><Relationship Id="rId6" Type="http://schemas.openxmlformats.org/officeDocument/2006/relationships/image" Target="../media/image22.png"/><Relationship Id="rId7"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51.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19.jpg"/><Relationship Id="rId5" Type="http://schemas.openxmlformats.org/officeDocument/2006/relationships/image" Target="../media/image52.png"/><Relationship Id="rId6"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25.jp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8.jpg"/><Relationship Id="rId4" Type="http://schemas.openxmlformats.org/officeDocument/2006/relationships/image" Target="../media/image3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34.jpg"/><Relationship Id="rId4" Type="http://schemas.openxmlformats.org/officeDocument/2006/relationships/image" Target="../media/image43.jpg"/><Relationship Id="rId5" Type="http://schemas.openxmlformats.org/officeDocument/2006/relationships/image" Target="../media/image26.jpg"/><Relationship Id="rId6" Type="http://schemas.openxmlformats.org/officeDocument/2006/relationships/image" Target="../media/image33.jpg"/><Relationship Id="rId7" Type="http://schemas.openxmlformats.org/officeDocument/2006/relationships/image" Target="../media/image46.jpg"/><Relationship Id="rId8" Type="http://schemas.openxmlformats.org/officeDocument/2006/relationships/image" Target="../media/image4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7.jpg"/><Relationship Id="rId4" Type="http://schemas.openxmlformats.org/officeDocument/2006/relationships/image" Target="../media/image30.jpg"/><Relationship Id="rId5" Type="http://schemas.openxmlformats.org/officeDocument/2006/relationships/image" Target="../media/image31.jpg"/><Relationship Id="rId6" Type="http://schemas.openxmlformats.org/officeDocument/2006/relationships/image" Target="../media/image4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9.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 Id="rId3" Type="http://schemas.openxmlformats.org/officeDocument/2006/relationships/image" Target="../media/image38.jpg"/><Relationship Id="rId4" Type="http://schemas.openxmlformats.org/officeDocument/2006/relationships/image" Target="../media/image35.jpg"/><Relationship Id="rId5" Type="http://schemas.openxmlformats.org/officeDocument/2006/relationships/image" Target="../media/image37.jpg"/><Relationship Id="rId6" Type="http://schemas.openxmlformats.org/officeDocument/2006/relationships/image" Target="../media/image4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48.jpg"/><Relationship Id="rId4" Type="http://schemas.openxmlformats.org/officeDocument/2006/relationships/image" Target="../media/image39.png"/><Relationship Id="rId5" Type="http://schemas.openxmlformats.org/officeDocument/2006/relationships/image" Target="../media/image50.png"/><Relationship Id="rId6" Type="http://schemas.openxmlformats.org/officeDocument/2006/relationships/image" Target="../media/image4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0"/>
          <p:cNvSpPr txBox="1"/>
          <p:nvPr/>
        </p:nvSpPr>
        <p:spPr>
          <a:xfrm>
            <a:off x="188812" y="815184"/>
            <a:ext cx="4712798" cy="68489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4000">
                <a:solidFill>
                  <a:srgbClr val="002776"/>
                </a:solidFill>
                <a:latin typeface="Calibri"/>
                <a:ea typeface="Calibri"/>
                <a:cs typeface="Calibri"/>
                <a:sym typeface="Calibri"/>
              </a:rPr>
              <a:t>Watershed Wonders:</a:t>
            </a:r>
            <a:endParaRPr sz="1100"/>
          </a:p>
        </p:txBody>
      </p:sp>
      <p:sp>
        <p:nvSpPr>
          <p:cNvPr id="240" name="Google Shape;240;p30"/>
          <p:cNvSpPr txBox="1"/>
          <p:nvPr/>
        </p:nvSpPr>
        <p:spPr>
          <a:xfrm>
            <a:off x="432111" y="171680"/>
            <a:ext cx="5394531"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WATERSHED: </a:t>
            </a:r>
            <a:r>
              <a:rPr b="1" lang="en" sz="3000">
                <a:solidFill>
                  <a:srgbClr val="002776"/>
                </a:solidFill>
                <a:latin typeface="Calibri"/>
                <a:ea typeface="Calibri"/>
                <a:cs typeface="Calibri"/>
                <a:sym typeface="Calibri"/>
              </a:rPr>
              <a:t>LESSON 3</a:t>
            </a:r>
            <a:endParaRPr sz="1100"/>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241" name="Google Shape;241;p30"/>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242" name="Google Shape;242;p30"/>
          <p:cNvSpPr txBox="1"/>
          <p:nvPr/>
        </p:nvSpPr>
        <p:spPr>
          <a:xfrm>
            <a:off x="292369" y="1448801"/>
            <a:ext cx="3684207" cy="3300904"/>
          </a:xfrm>
          <a:prstGeom prst="rect">
            <a:avLst/>
          </a:prstGeom>
          <a:noFill/>
          <a:ln>
            <a:noFill/>
          </a:ln>
        </p:spPr>
        <p:txBody>
          <a:bodyPr anchorCtr="0" anchor="t" bIns="34275" lIns="68575" spcFirstLastPara="1" rIns="68575" wrap="square" tIns="34275">
            <a:spAutoFit/>
          </a:bodyPr>
          <a:lstStyle/>
          <a:p>
            <a:pPr indent="-285750" lvl="0" marL="292100" marR="0" rtl="0" algn="l">
              <a:spcBef>
                <a:spcPts val="0"/>
              </a:spcBef>
              <a:spcAft>
                <a:spcPts val="0"/>
              </a:spcAft>
              <a:buClr>
                <a:srgbClr val="002776"/>
              </a:buClr>
              <a:buSzPts val="2100"/>
              <a:buFont typeface="Calibri"/>
              <a:buAutoNum type="arabicPeriod"/>
            </a:pPr>
            <a:r>
              <a:rPr b="1" lang="en" sz="2100">
                <a:solidFill>
                  <a:srgbClr val="002776"/>
                </a:solidFill>
                <a:latin typeface="Calibri"/>
                <a:ea typeface="Calibri"/>
                <a:cs typeface="Calibri"/>
                <a:sym typeface="Calibri"/>
              </a:rPr>
              <a:t>Did you know that with every step that you take, you are always in a watershed?</a:t>
            </a:r>
            <a:endParaRPr sz="1100"/>
          </a:p>
          <a:p>
            <a:pPr indent="-285750" lvl="0" marL="292100" marR="0" rtl="0" algn="l">
              <a:spcBef>
                <a:spcPts val="0"/>
              </a:spcBef>
              <a:spcAft>
                <a:spcPts val="0"/>
              </a:spcAft>
              <a:buClr>
                <a:srgbClr val="002776"/>
              </a:buClr>
              <a:buSzPts val="2100"/>
              <a:buFont typeface="Calibri"/>
              <a:buAutoNum type="arabicPeriod"/>
            </a:pPr>
            <a:r>
              <a:rPr b="1" lang="en" sz="2100">
                <a:solidFill>
                  <a:srgbClr val="002776"/>
                </a:solidFill>
                <a:latin typeface="Calibri"/>
                <a:ea typeface="Calibri"/>
                <a:cs typeface="Calibri"/>
                <a:sym typeface="Calibri"/>
              </a:rPr>
              <a:t>You probably know what state and city you live in, but do you know which watershed you live in?</a:t>
            </a:r>
            <a:endParaRPr sz="1100"/>
          </a:p>
          <a:p>
            <a:pPr indent="-285750" lvl="0" marL="292100" marR="0" rtl="0" algn="l">
              <a:spcBef>
                <a:spcPts val="0"/>
              </a:spcBef>
              <a:spcAft>
                <a:spcPts val="0"/>
              </a:spcAft>
              <a:buClr>
                <a:srgbClr val="002776"/>
              </a:buClr>
              <a:buSzPts val="2100"/>
              <a:buFont typeface="Calibri"/>
              <a:buAutoNum type="arabicPeriod"/>
            </a:pPr>
            <a:r>
              <a:rPr b="1" lang="en" sz="2100">
                <a:solidFill>
                  <a:srgbClr val="002776"/>
                </a:solidFill>
                <a:latin typeface="Calibri"/>
                <a:ea typeface="Calibri"/>
                <a:cs typeface="Calibri"/>
                <a:sym typeface="Calibri"/>
              </a:rPr>
              <a:t>What exactly is a watershed, and why should you care about it?</a:t>
            </a:r>
            <a:endParaRPr sz="1100"/>
          </a:p>
        </p:txBody>
      </p:sp>
      <p:pic>
        <p:nvPicPr>
          <p:cNvPr descr="Science Watershed Diagram | Quizlet" id="243" name="Google Shape;243;p30"/>
          <p:cNvPicPr preferRelativeResize="0"/>
          <p:nvPr/>
        </p:nvPicPr>
        <p:blipFill rotWithShape="1">
          <a:blip r:embed="rId3">
            <a:alphaModFix/>
          </a:blip>
          <a:srcRect b="0" l="0" r="0" t="0"/>
          <a:stretch/>
        </p:blipFill>
        <p:spPr>
          <a:xfrm>
            <a:off x="4785095" y="813890"/>
            <a:ext cx="4225556" cy="407393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1"/>
          <p:cNvSpPr txBox="1"/>
          <p:nvPr/>
        </p:nvSpPr>
        <p:spPr>
          <a:xfrm>
            <a:off x="549443" y="1152395"/>
            <a:ext cx="8045116" cy="585877"/>
          </a:xfrm>
          <a:prstGeom prst="rect">
            <a:avLst/>
          </a:prstGeom>
          <a:noFill/>
          <a:ln>
            <a:noFill/>
          </a:ln>
        </p:spPr>
        <p:txBody>
          <a:bodyPr anchorCtr="0" anchor="t" bIns="22850" lIns="45725" spcFirstLastPara="1" rIns="45725" wrap="square" tIns="22850">
            <a:noAutofit/>
          </a:bodyPr>
          <a:lstStyle/>
          <a:p>
            <a:pPr indent="0" lvl="0" marL="0" marR="0" rtl="0" algn="ctr">
              <a:spcBef>
                <a:spcPts val="0"/>
              </a:spcBef>
              <a:spcAft>
                <a:spcPts val="0"/>
              </a:spcAft>
              <a:buNone/>
            </a:pPr>
            <a:r>
              <a:rPr b="1" i="1" lang="en" sz="4000">
                <a:solidFill>
                  <a:srgbClr val="002776"/>
                </a:solidFill>
                <a:latin typeface="Calibri"/>
                <a:ea typeface="Calibri"/>
                <a:cs typeface="Calibri"/>
                <a:sym typeface="Calibri"/>
              </a:rPr>
              <a:t>WATERSHEDS</a:t>
            </a:r>
            <a:endParaRPr sz="1100"/>
          </a:p>
          <a:p>
            <a:pPr indent="0" lvl="0" marL="0" marR="0" rtl="0" algn="ctr">
              <a:spcBef>
                <a:spcPts val="0"/>
              </a:spcBef>
              <a:spcAft>
                <a:spcPts val="0"/>
              </a:spcAft>
              <a:buNone/>
            </a:pPr>
            <a:br>
              <a:rPr b="1" lang="en" sz="4000">
                <a:solidFill>
                  <a:srgbClr val="000000"/>
                </a:solidFill>
                <a:latin typeface="Calibri"/>
                <a:ea typeface="Calibri"/>
                <a:cs typeface="Calibri"/>
                <a:sym typeface="Calibri"/>
              </a:rPr>
            </a:br>
            <a:endParaRPr b="1" sz="4000">
              <a:solidFill>
                <a:srgbClr val="002776"/>
              </a:solidFill>
              <a:latin typeface="Calibri"/>
              <a:ea typeface="Calibri"/>
              <a:cs typeface="Calibri"/>
              <a:sym typeface="Calibri"/>
            </a:endParaRPr>
          </a:p>
        </p:txBody>
      </p:sp>
      <p:sp>
        <p:nvSpPr>
          <p:cNvPr id="250" name="Google Shape;250;p31"/>
          <p:cNvSpPr txBox="1"/>
          <p:nvPr/>
        </p:nvSpPr>
        <p:spPr>
          <a:xfrm>
            <a:off x="549442" y="2230313"/>
            <a:ext cx="7903442" cy="2739308"/>
          </a:xfrm>
          <a:prstGeom prst="rect">
            <a:avLst/>
          </a:prstGeom>
          <a:noFill/>
          <a:ln>
            <a:noFill/>
          </a:ln>
        </p:spPr>
        <p:txBody>
          <a:bodyPr anchorCtr="0" anchor="t" bIns="22850" lIns="45725" spcFirstLastPara="1" rIns="45725" wrap="square" tIns="22850">
            <a:spAutoFit/>
          </a:bodyPr>
          <a:lstStyle/>
          <a:p>
            <a:pPr indent="0" lvl="0" marL="0" marR="0" rtl="0" algn="ctr">
              <a:spcBef>
                <a:spcPts val="0"/>
              </a:spcBef>
              <a:spcAft>
                <a:spcPts val="0"/>
              </a:spcAft>
              <a:buNone/>
            </a:pPr>
            <a:r>
              <a:rPr b="1" lang="en" sz="4000">
                <a:solidFill>
                  <a:srgbClr val="AB0520"/>
                </a:solidFill>
                <a:latin typeface="Calibri"/>
                <a:ea typeface="Calibri"/>
                <a:cs typeface="Calibri"/>
                <a:sym typeface="Calibri"/>
              </a:rPr>
              <a:t>Review:</a:t>
            </a:r>
            <a:endParaRPr b="1" sz="4000">
              <a:solidFill>
                <a:srgbClr val="AB0520"/>
              </a:solidFill>
              <a:latin typeface="Calibri"/>
              <a:ea typeface="Calibri"/>
              <a:cs typeface="Calibri"/>
              <a:sym typeface="Calibri"/>
            </a:endParaRPr>
          </a:p>
          <a:p>
            <a:pPr indent="-425450" lvl="0" marL="4318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Take out your water cycle diagrams. Think, pair, share about how water moves from one place to another in the diagram.</a:t>
            </a:r>
            <a:endParaRPr sz="500">
              <a:solidFill>
                <a:srgbClr val="000000"/>
              </a:solidFill>
              <a:latin typeface="Calibri"/>
              <a:ea typeface="Calibri"/>
              <a:cs typeface="Calibri"/>
              <a:sym typeface="Calibri"/>
            </a:endParaRPr>
          </a:p>
          <a:p>
            <a:pPr indent="-425450" lvl="0" marL="4318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Generate a list of transfers using the Cause-and-Effect water cycle page.</a:t>
            </a:r>
            <a:endParaRPr sz="1100"/>
          </a:p>
        </p:txBody>
      </p:sp>
      <p:sp>
        <p:nvSpPr>
          <p:cNvPr id="251" name="Google Shape;251;p31"/>
          <p:cNvSpPr txBox="1"/>
          <p:nvPr/>
        </p:nvSpPr>
        <p:spPr>
          <a:xfrm>
            <a:off x="293888" y="0"/>
            <a:ext cx="5394531"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WATERSHED: </a:t>
            </a:r>
            <a:r>
              <a:rPr b="1" lang="en" sz="3000">
                <a:solidFill>
                  <a:srgbClr val="002776"/>
                </a:solidFill>
                <a:latin typeface="Calibri"/>
                <a:ea typeface="Calibri"/>
                <a:cs typeface="Calibri"/>
                <a:sym typeface="Calibri"/>
              </a:rPr>
              <a:t>LESSON 3.1</a:t>
            </a:r>
            <a:endParaRPr sz="1100"/>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252" name="Google Shape;252;p31"/>
          <p:cNvCxnSpPr/>
          <p:nvPr/>
        </p:nvCxnSpPr>
        <p:spPr>
          <a:xfrm>
            <a:off x="293888" y="544510"/>
            <a:ext cx="7946345" cy="0"/>
          </a:xfrm>
          <a:prstGeom prst="straightConnector1">
            <a:avLst/>
          </a:prstGeom>
          <a:noFill/>
          <a:ln cap="flat" cmpd="sng" w="38100">
            <a:solidFill>
              <a:srgbClr val="AB0520"/>
            </a:solidFill>
            <a:prstDash val="solid"/>
            <a:round/>
            <a:headEnd len="sm" w="sm" type="none"/>
            <a:tailEnd len="sm" w="sm"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05682"/>
            </a:gs>
            <a:gs pos="48000">
              <a:srgbClr val="5483BE"/>
            </a:gs>
            <a:gs pos="100000">
              <a:srgbClr val="93B3D7"/>
            </a:gs>
          </a:gsLst>
          <a:lin ang="16200000" scaled="0"/>
        </a:gradFill>
      </p:bgPr>
    </p:bg>
    <p:spTree>
      <p:nvGrpSpPr>
        <p:cNvPr id="257" name="Shape 257"/>
        <p:cNvGrpSpPr/>
        <p:nvPr/>
      </p:nvGrpSpPr>
      <p:grpSpPr>
        <a:xfrm>
          <a:off x="0" y="0"/>
          <a:ext cx="0" cy="0"/>
          <a:chOff x="0" y="0"/>
          <a:chExt cx="0" cy="0"/>
        </a:xfrm>
      </p:grpSpPr>
      <p:sp>
        <p:nvSpPr>
          <p:cNvPr id="258" name="Google Shape;258;p32"/>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WATERSHED: </a:t>
            </a:r>
            <a:r>
              <a:rPr b="1" i="1" lang="en" sz="3000">
                <a:solidFill>
                  <a:srgbClr val="AB0520"/>
                </a:solidFill>
                <a:latin typeface="Calibri"/>
                <a:ea typeface="Calibri"/>
                <a:cs typeface="Calibri"/>
                <a:sym typeface="Calibri"/>
              </a:rPr>
              <a:t>Watersheds Work</a:t>
            </a:r>
            <a:endParaRPr b="1" i="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259" name="Google Shape;259;p32"/>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260" name="Google Shape;260;p32"/>
          <p:cNvSpPr txBox="1"/>
          <p:nvPr/>
        </p:nvSpPr>
        <p:spPr>
          <a:xfrm>
            <a:off x="303029" y="798344"/>
            <a:ext cx="4885661" cy="5715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4000">
                <a:solidFill>
                  <a:srgbClr val="002776"/>
                </a:solidFill>
                <a:latin typeface="Calibri"/>
                <a:ea typeface="Calibri"/>
                <a:cs typeface="Calibri"/>
                <a:sym typeface="Calibri"/>
              </a:rPr>
              <a:t>What is a Watershed?</a:t>
            </a:r>
            <a:endParaRPr b="1" sz="4000">
              <a:solidFill>
                <a:srgbClr val="002776"/>
              </a:solidFill>
              <a:latin typeface="Calibri"/>
              <a:ea typeface="Calibri"/>
              <a:cs typeface="Calibri"/>
              <a:sym typeface="Calibri"/>
            </a:endParaRPr>
          </a:p>
        </p:txBody>
      </p:sp>
      <p:sp>
        <p:nvSpPr>
          <p:cNvPr id="261" name="Google Shape;261;p32"/>
          <p:cNvSpPr txBox="1"/>
          <p:nvPr/>
        </p:nvSpPr>
        <p:spPr>
          <a:xfrm>
            <a:off x="5897694" y="850987"/>
            <a:ext cx="2871399" cy="3277820"/>
          </a:xfrm>
          <a:prstGeom prst="rect">
            <a:avLst/>
          </a:prstGeom>
          <a:noFill/>
          <a:ln>
            <a:noFill/>
          </a:ln>
        </p:spPr>
        <p:txBody>
          <a:bodyPr anchorCtr="0" anchor="t" bIns="22850" lIns="45725" spcFirstLastPara="1" rIns="45725" wrap="square" tIns="22850">
            <a:spAutoFit/>
          </a:bodyPr>
          <a:lstStyle/>
          <a:p>
            <a:pPr indent="0" lvl="0" marL="0" marR="0" rtl="0" algn="ctr">
              <a:spcBef>
                <a:spcPts val="0"/>
              </a:spcBef>
              <a:spcAft>
                <a:spcPts val="0"/>
              </a:spcAft>
              <a:buNone/>
            </a:pPr>
            <a:r>
              <a:rPr lang="en" sz="3000">
                <a:solidFill>
                  <a:srgbClr val="002776"/>
                </a:solidFill>
                <a:latin typeface="Calibri"/>
                <a:ea typeface="Calibri"/>
                <a:cs typeface="Calibri"/>
                <a:sym typeface="Calibri"/>
              </a:rPr>
              <a:t>A </a:t>
            </a:r>
            <a:r>
              <a:rPr b="1" lang="en" sz="3000" u="sng">
                <a:solidFill>
                  <a:srgbClr val="C00000"/>
                </a:solidFill>
                <a:latin typeface="Calibri"/>
                <a:ea typeface="Calibri"/>
                <a:cs typeface="Calibri"/>
                <a:sym typeface="Calibri"/>
              </a:rPr>
              <a:t>watershed</a:t>
            </a:r>
            <a:r>
              <a:rPr b="1" lang="en" sz="3000">
                <a:solidFill>
                  <a:srgbClr val="002776"/>
                </a:solidFill>
                <a:latin typeface="Calibri"/>
                <a:ea typeface="Calibri"/>
                <a:cs typeface="Calibri"/>
                <a:sym typeface="Calibri"/>
              </a:rPr>
              <a:t> </a:t>
            </a:r>
            <a:r>
              <a:rPr lang="en" sz="3000">
                <a:solidFill>
                  <a:srgbClr val="002776"/>
                </a:solidFill>
                <a:latin typeface="Calibri"/>
                <a:ea typeface="Calibri"/>
                <a:cs typeface="Calibri"/>
                <a:sym typeface="Calibri"/>
              </a:rPr>
              <a:t>is</a:t>
            </a:r>
            <a:r>
              <a:rPr lang="en" sz="3000">
                <a:solidFill>
                  <a:srgbClr val="002776"/>
                </a:solidFill>
                <a:latin typeface="Arial"/>
                <a:ea typeface="Arial"/>
                <a:cs typeface="Arial"/>
                <a:sym typeface="Arial"/>
              </a:rPr>
              <a:t> </a:t>
            </a:r>
            <a:r>
              <a:rPr lang="en" sz="3000">
                <a:solidFill>
                  <a:srgbClr val="002776"/>
                </a:solidFill>
                <a:latin typeface="Calibri"/>
                <a:ea typeface="Calibri"/>
                <a:cs typeface="Calibri"/>
                <a:sym typeface="Calibri"/>
              </a:rPr>
              <a:t>a land area where rainfall and snowmelt flow downwards from the high points to the low points.</a:t>
            </a:r>
            <a:endParaRPr b="1" sz="3000">
              <a:solidFill>
                <a:srgbClr val="002776"/>
              </a:solidFill>
              <a:latin typeface="Calibri"/>
              <a:ea typeface="Calibri"/>
              <a:cs typeface="Calibri"/>
              <a:sym typeface="Calibri"/>
            </a:endParaRPr>
          </a:p>
        </p:txBody>
      </p:sp>
      <p:pic>
        <p:nvPicPr>
          <p:cNvPr descr="arrows pointing down a mountain to represent direction gravity pulls water down a watershed" id="262" name="Google Shape;262;p32"/>
          <p:cNvPicPr preferRelativeResize="0"/>
          <p:nvPr/>
        </p:nvPicPr>
        <p:blipFill rotWithShape="1">
          <a:blip r:embed="rId3">
            <a:alphaModFix/>
          </a:blip>
          <a:srcRect b="-218" l="0" r="-218" t="14410"/>
          <a:stretch/>
        </p:blipFill>
        <p:spPr>
          <a:xfrm>
            <a:off x="698806" y="1702594"/>
            <a:ext cx="5196625" cy="288105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1"/>
                                        </p:tgtEl>
                                        <p:attrNameLst>
                                          <p:attrName>style.visibility</p:attrName>
                                        </p:attrNameLst>
                                      </p:cBhvr>
                                      <p:to>
                                        <p:strVal val="visible"/>
                                      </p:to>
                                    </p:set>
                                    <p:animEffect filter="fade" transition="in">
                                      <p:cBhvr>
                                        <p:cTn dur="1000"/>
                                        <p:tgtEl>
                                          <p:spTgt spid="2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234B"/>
        </a:solidFill>
      </p:bgPr>
    </p:bg>
    <p:spTree>
      <p:nvGrpSpPr>
        <p:cNvPr id="267" name="Shape 267"/>
        <p:cNvGrpSpPr/>
        <p:nvPr/>
      </p:nvGrpSpPr>
      <p:grpSpPr>
        <a:xfrm>
          <a:off x="0" y="0"/>
          <a:ext cx="0" cy="0"/>
          <a:chOff x="0" y="0"/>
          <a:chExt cx="0" cy="0"/>
        </a:xfrm>
      </p:grpSpPr>
      <p:sp>
        <p:nvSpPr>
          <p:cNvPr id="268" name="Google Shape;268;p33"/>
          <p:cNvSpPr txBox="1"/>
          <p:nvPr/>
        </p:nvSpPr>
        <p:spPr>
          <a:xfrm>
            <a:off x="4572000" y="807336"/>
            <a:ext cx="3238500" cy="6232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rgbClr val="FFFFFF"/>
                </a:solidFill>
                <a:latin typeface="Calibri"/>
                <a:ea typeface="Calibri"/>
                <a:cs typeface="Calibri"/>
                <a:sym typeface="Calibri"/>
              </a:rPr>
              <a:t>The Activity:</a:t>
            </a:r>
            <a:endParaRPr sz="1100"/>
          </a:p>
        </p:txBody>
      </p:sp>
      <p:sp>
        <p:nvSpPr>
          <p:cNvPr id="269" name="Google Shape;269;p33"/>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WATERSHED: </a:t>
            </a:r>
            <a:r>
              <a:rPr b="1" i="1" lang="en" sz="3000">
                <a:solidFill>
                  <a:srgbClr val="AB0520"/>
                </a:solidFill>
                <a:latin typeface="Calibri"/>
                <a:ea typeface="Calibri"/>
                <a:cs typeface="Calibri"/>
                <a:sym typeface="Calibri"/>
              </a:rPr>
              <a:t>Watersheds Work</a:t>
            </a:r>
            <a:endParaRPr b="1" i="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270" name="Google Shape;270;p33"/>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pic>
        <p:nvPicPr>
          <p:cNvPr id="271" name="Google Shape;271;p33"/>
          <p:cNvPicPr preferRelativeResize="0"/>
          <p:nvPr/>
        </p:nvPicPr>
        <p:blipFill rotWithShape="1">
          <a:blip r:embed="rId3">
            <a:alphaModFix/>
          </a:blip>
          <a:srcRect b="0" l="0" r="0" t="0"/>
          <a:stretch/>
        </p:blipFill>
        <p:spPr>
          <a:xfrm rot="-5400000">
            <a:off x="828686" y="850713"/>
            <a:ext cx="3115339" cy="4037858"/>
          </a:xfrm>
          <a:prstGeom prst="rect">
            <a:avLst/>
          </a:prstGeom>
          <a:noFill/>
          <a:ln cap="sq" cmpd="sng" w="38100">
            <a:solidFill>
              <a:srgbClr val="17375E"/>
            </a:solidFill>
            <a:prstDash val="solid"/>
            <a:miter lim="800000"/>
            <a:headEnd len="sm" w="sm" type="none"/>
            <a:tailEnd len="sm" w="sm" type="none"/>
          </a:ln>
          <a:effectLst>
            <a:outerShdw blurRad="50800" rotWithShape="0" algn="tl" dir="2700000" dist="38100">
              <a:srgbClr val="000000">
                <a:alpha val="42745"/>
              </a:srgbClr>
            </a:outerShdw>
          </a:effectLst>
        </p:spPr>
      </p:pic>
      <p:sp>
        <p:nvSpPr>
          <p:cNvPr id="272" name="Google Shape;272;p33"/>
          <p:cNvSpPr txBox="1"/>
          <p:nvPr/>
        </p:nvSpPr>
        <p:spPr>
          <a:xfrm>
            <a:off x="4572000" y="1641607"/>
            <a:ext cx="4146698" cy="1600201"/>
          </a:xfrm>
          <a:prstGeom prst="rect">
            <a:avLst/>
          </a:prstGeom>
          <a:noFill/>
          <a:ln>
            <a:noFill/>
          </a:ln>
        </p:spPr>
        <p:txBody>
          <a:bodyPr anchorCtr="0" anchor="t" bIns="22850" lIns="45725" spcFirstLastPara="1" rIns="45725" wrap="square" tIns="22850">
            <a:noAutofit/>
          </a:bodyPr>
          <a:lstStyle/>
          <a:p>
            <a:pPr indent="0" lvl="0" marL="0" marR="0" rtl="0" algn="l">
              <a:lnSpc>
                <a:spcPct val="90000"/>
              </a:lnSpc>
              <a:spcBef>
                <a:spcPts val="0"/>
              </a:spcBef>
              <a:spcAft>
                <a:spcPts val="0"/>
              </a:spcAft>
              <a:buClr>
                <a:srgbClr val="17365D"/>
              </a:buClr>
              <a:buSzPts val="2000"/>
              <a:buFont typeface="Arial"/>
              <a:buNone/>
            </a:pPr>
            <a:r>
              <a:rPr b="1" lang="en" sz="2000">
                <a:solidFill>
                  <a:srgbClr val="FFFFFF"/>
                </a:solidFill>
                <a:latin typeface="Arial"/>
                <a:ea typeface="Arial"/>
                <a:cs typeface="Arial"/>
                <a:sym typeface="Arial"/>
              </a:rPr>
              <a:t>Key/Legend:</a:t>
            </a:r>
            <a:endParaRPr sz="1100"/>
          </a:p>
          <a:p>
            <a:pPr indent="0" lvl="1" marL="203200" marR="0" rtl="0" algn="l">
              <a:lnSpc>
                <a:spcPct val="90000"/>
              </a:lnSpc>
              <a:spcBef>
                <a:spcPts val="400"/>
              </a:spcBef>
              <a:spcAft>
                <a:spcPts val="0"/>
              </a:spcAft>
              <a:buClr>
                <a:srgbClr val="17365D"/>
              </a:buClr>
              <a:buSzPts val="2000"/>
              <a:buFont typeface="Arial"/>
              <a:buNone/>
            </a:pPr>
            <a:r>
              <a:rPr b="1" i="0" lang="en" sz="2000" u="none" cap="none" strike="noStrike">
                <a:solidFill>
                  <a:srgbClr val="FFFFFF"/>
                </a:solidFill>
                <a:latin typeface="Arial"/>
                <a:ea typeface="Arial"/>
                <a:cs typeface="Arial"/>
                <a:sym typeface="Arial"/>
              </a:rPr>
              <a:t>Ridges (along upfold) = </a:t>
            </a:r>
            <a:r>
              <a:rPr b="1" i="0" lang="en" sz="2000" u="none" cap="none" strike="noStrike">
                <a:solidFill>
                  <a:srgbClr val="76923C"/>
                </a:solidFill>
                <a:latin typeface="Arial"/>
                <a:ea typeface="Arial"/>
                <a:cs typeface="Arial"/>
                <a:sym typeface="Arial"/>
              </a:rPr>
              <a:t>Green</a:t>
            </a:r>
            <a:endParaRPr sz="1100"/>
          </a:p>
          <a:p>
            <a:pPr indent="0" lvl="1" marL="203200" marR="0" rtl="0" algn="l">
              <a:lnSpc>
                <a:spcPct val="90000"/>
              </a:lnSpc>
              <a:spcBef>
                <a:spcPts val="400"/>
              </a:spcBef>
              <a:spcAft>
                <a:spcPts val="0"/>
              </a:spcAft>
              <a:buClr>
                <a:srgbClr val="17365D"/>
              </a:buClr>
              <a:buSzPts val="2000"/>
              <a:buFont typeface="Arial"/>
              <a:buNone/>
            </a:pPr>
            <a:r>
              <a:rPr b="1" i="0" lang="en" sz="2000" u="none" cap="none" strike="noStrike">
                <a:solidFill>
                  <a:srgbClr val="FFFFFF"/>
                </a:solidFill>
                <a:latin typeface="Arial"/>
                <a:ea typeface="Arial"/>
                <a:cs typeface="Arial"/>
                <a:sym typeface="Arial"/>
              </a:rPr>
              <a:t>Valleys (along downfold) = </a:t>
            </a:r>
            <a:r>
              <a:rPr b="1" i="0" lang="en" sz="2000" u="none" cap="none" strike="noStrike">
                <a:solidFill>
                  <a:srgbClr val="4BACC6"/>
                </a:solidFill>
                <a:latin typeface="Arial"/>
                <a:ea typeface="Arial"/>
                <a:cs typeface="Arial"/>
                <a:sym typeface="Arial"/>
              </a:rPr>
              <a:t>Blue</a:t>
            </a:r>
            <a:endParaRPr sz="1100"/>
          </a:p>
          <a:p>
            <a:pPr indent="0" lvl="0" marL="0" marR="0" rtl="0" algn="l">
              <a:lnSpc>
                <a:spcPct val="90000"/>
              </a:lnSpc>
              <a:spcBef>
                <a:spcPts val="400"/>
              </a:spcBef>
              <a:spcAft>
                <a:spcPts val="0"/>
              </a:spcAft>
              <a:buClr>
                <a:srgbClr val="17365D"/>
              </a:buClr>
              <a:buSzPts val="2000"/>
              <a:buFont typeface="Arial"/>
              <a:buNone/>
            </a:pPr>
            <a:r>
              <a:t/>
            </a:r>
            <a:endParaRPr b="1" sz="2000">
              <a:solidFill>
                <a:srgbClr val="17365D"/>
              </a:solidFill>
              <a:latin typeface="Arial"/>
              <a:ea typeface="Arial"/>
              <a:cs typeface="Arial"/>
              <a:sym typeface="Arial"/>
            </a:endParaRPr>
          </a:p>
          <a:p>
            <a:pPr indent="0" lvl="0" marL="0" marR="0" rtl="0" algn="l">
              <a:lnSpc>
                <a:spcPct val="90000"/>
              </a:lnSpc>
              <a:spcBef>
                <a:spcPts val="400"/>
              </a:spcBef>
              <a:spcAft>
                <a:spcPts val="0"/>
              </a:spcAft>
              <a:buClr>
                <a:srgbClr val="17365D"/>
              </a:buClr>
              <a:buSzPts val="2000"/>
              <a:buFont typeface="Arial"/>
              <a:buNone/>
            </a:pPr>
            <a:r>
              <a:rPr b="1" lang="en" sz="2000">
                <a:solidFill>
                  <a:srgbClr val="FFFFFF"/>
                </a:solidFill>
                <a:latin typeface="Arial"/>
                <a:ea typeface="Arial"/>
                <a:cs typeface="Arial"/>
                <a:sym typeface="Arial"/>
              </a:rPr>
              <a:t>Optional: </a:t>
            </a:r>
            <a:endParaRPr sz="1100"/>
          </a:p>
          <a:p>
            <a:pPr indent="0" lvl="1" marL="203200" marR="0" rtl="0" algn="l">
              <a:lnSpc>
                <a:spcPct val="90000"/>
              </a:lnSpc>
              <a:spcBef>
                <a:spcPts val="400"/>
              </a:spcBef>
              <a:spcAft>
                <a:spcPts val="0"/>
              </a:spcAft>
              <a:buClr>
                <a:srgbClr val="17365D"/>
              </a:buClr>
              <a:buSzPts val="2000"/>
              <a:buFont typeface="Arial"/>
              <a:buNone/>
            </a:pPr>
            <a:r>
              <a:rPr b="1" i="0" lang="en" sz="2000" u="none" cap="none" strike="noStrike">
                <a:solidFill>
                  <a:srgbClr val="FFFFFF"/>
                </a:solidFill>
                <a:latin typeface="Arial"/>
                <a:ea typeface="Arial"/>
                <a:cs typeface="Arial"/>
                <a:sym typeface="Arial"/>
              </a:rPr>
              <a:t>Farms (colored area) = </a:t>
            </a:r>
            <a:r>
              <a:rPr b="1" i="0" lang="en" sz="2000" u="none" cap="none" strike="noStrike">
                <a:solidFill>
                  <a:srgbClr val="974806"/>
                </a:solidFill>
                <a:latin typeface="Arial"/>
                <a:ea typeface="Arial"/>
                <a:cs typeface="Arial"/>
                <a:sym typeface="Arial"/>
              </a:rPr>
              <a:t>Brown</a:t>
            </a:r>
            <a:endParaRPr sz="1100"/>
          </a:p>
          <a:p>
            <a:pPr indent="0" lvl="1" marL="203200" marR="0" rtl="0" algn="l">
              <a:lnSpc>
                <a:spcPct val="90000"/>
              </a:lnSpc>
              <a:spcBef>
                <a:spcPts val="400"/>
              </a:spcBef>
              <a:spcAft>
                <a:spcPts val="0"/>
              </a:spcAft>
              <a:buClr>
                <a:srgbClr val="17365D"/>
              </a:buClr>
              <a:buSzPts val="2000"/>
              <a:buFont typeface="Arial"/>
              <a:buNone/>
            </a:pPr>
            <a:r>
              <a:rPr b="1" i="0" lang="en" sz="2000" u="none" cap="none" strike="noStrike">
                <a:solidFill>
                  <a:srgbClr val="FFFFFF"/>
                </a:solidFill>
                <a:latin typeface="Arial"/>
                <a:ea typeface="Arial"/>
                <a:cs typeface="Arial"/>
                <a:sym typeface="Arial"/>
              </a:rPr>
              <a:t>Old Mines (*) =</a:t>
            </a:r>
            <a:r>
              <a:rPr b="1" i="0" lang="en" sz="2000" u="none" cap="none" strike="noStrike">
                <a:solidFill>
                  <a:srgbClr val="17365D"/>
                </a:solidFill>
                <a:latin typeface="Arial"/>
                <a:ea typeface="Arial"/>
                <a:cs typeface="Arial"/>
                <a:sym typeface="Arial"/>
              </a:rPr>
              <a:t> </a:t>
            </a:r>
            <a:r>
              <a:rPr b="1" i="0" lang="en" sz="2000" u="none" cap="none" strike="noStrike">
                <a:solidFill>
                  <a:srgbClr val="FF0000"/>
                </a:solidFill>
                <a:latin typeface="Arial"/>
                <a:ea typeface="Arial"/>
                <a:cs typeface="Arial"/>
                <a:sym typeface="Arial"/>
              </a:rPr>
              <a:t>Red</a:t>
            </a:r>
            <a:endParaRPr sz="1100"/>
          </a:p>
          <a:p>
            <a:pPr indent="0" lvl="1" marL="203200" marR="0" rtl="0" algn="l">
              <a:lnSpc>
                <a:spcPct val="90000"/>
              </a:lnSpc>
              <a:spcBef>
                <a:spcPts val="400"/>
              </a:spcBef>
              <a:spcAft>
                <a:spcPts val="0"/>
              </a:spcAft>
              <a:buClr>
                <a:srgbClr val="17365D"/>
              </a:buClr>
              <a:buSzPts val="2000"/>
              <a:buFont typeface="Arial"/>
              <a:buNone/>
            </a:pPr>
            <a:r>
              <a:rPr b="1" i="0" lang="en" sz="2000" u="none" cap="none" strike="noStrike">
                <a:solidFill>
                  <a:srgbClr val="FFFFFF"/>
                </a:solidFill>
                <a:latin typeface="Arial"/>
                <a:ea typeface="Arial"/>
                <a:cs typeface="Arial"/>
                <a:sym typeface="Arial"/>
              </a:rPr>
              <a:t>Cities (#) = </a:t>
            </a:r>
            <a:r>
              <a:rPr b="1" i="0" lang="en" sz="2000" u="none" cap="none" strike="noStrike">
                <a:solidFill>
                  <a:srgbClr val="7030A0"/>
                </a:solidFill>
                <a:latin typeface="Arial"/>
                <a:ea typeface="Arial"/>
                <a:cs typeface="Arial"/>
                <a:sym typeface="Arial"/>
              </a:rPr>
              <a:t>Purple</a:t>
            </a:r>
            <a:endParaRPr sz="1100"/>
          </a:p>
          <a:p>
            <a:pPr indent="0" lvl="0" marL="0" marR="0" rtl="0" algn="l">
              <a:lnSpc>
                <a:spcPct val="90000"/>
              </a:lnSpc>
              <a:spcBef>
                <a:spcPts val="400"/>
              </a:spcBef>
              <a:spcAft>
                <a:spcPts val="0"/>
              </a:spcAft>
              <a:buClr>
                <a:srgbClr val="17365D"/>
              </a:buClr>
              <a:buSzPts val="1800"/>
              <a:buFont typeface="Arial"/>
              <a:buNone/>
            </a:pPr>
            <a:r>
              <a:t/>
            </a:r>
            <a:endParaRPr b="1" sz="1800">
              <a:solidFill>
                <a:srgbClr val="17365D"/>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chemeClr val="accent1"/>
            </a:gs>
          </a:gsLst>
          <a:path path="circle">
            <a:fillToRect b="50%" l="50%" r="50%" t="50%"/>
          </a:path>
          <a:tileRect/>
        </a:gradFill>
      </p:bgPr>
    </p:bg>
    <p:spTree>
      <p:nvGrpSpPr>
        <p:cNvPr id="277" name="Shape 277"/>
        <p:cNvGrpSpPr/>
        <p:nvPr/>
      </p:nvGrpSpPr>
      <p:grpSpPr>
        <a:xfrm>
          <a:off x="0" y="0"/>
          <a:ext cx="0" cy="0"/>
          <a:chOff x="0" y="0"/>
          <a:chExt cx="0" cy="0"/>
        </a:xfrm>
      </p:grpSpPr>
      <p:sp>
        <p:nvSpPr>
          <p:cNvPr id="278" name="Google Shape;278;p34"/>
          <p:cNvSpPr txBox="1"/>
          <p:nvPr/>
        </p:nvSpPr>
        <p:spPr>
          <a:xfrm>
            <a:off x="289165" y="974836"/>
            <a:ext cx="4686872" cy="2285241"/>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3600">
                <a:solidFill>
                  <a:srgbClr val="002776"/>
                </a:solidFill>
                <a:latin typeface="Calibri"/>
                <a:ea typeface="Calibri"/>
                <a:cs typeface="Calibri"/>
                <a:sym typeface="Calibri"/>
              </a:rPr>
              <a:t>What are we managing when we talk about watershed management?</a:t>
            </a:r>
            <a:endParaRPr sz="1100"/>
          </a:p>
        </p:txBody>
      </p:sp>
      <p:sp>
        <p:nvSpPr>
          <p:cNvPr id="279" name="Google Shape;279;p34"/>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WATERSHED: Watershed Works</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280" name="Google Shape;280;p34"/>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pic>
        <p:nvPicPr>
          <p:cNvPr descr="A map of arizona with green and yellow colors&#10;&#10;Description automatically generated" id="281" name="Google Shape;281;p34"/>
          <p:cNvPicPr preferRelativeResize="0"/>
          <p:nvPr/>
        </p:nvPicPr>
        <p:blipFill rotWithShape="1">
          <a:blip r:embed="rId3">
            <a:alphaModFix/>
          </a:blip>
          <a:srcRect b="0" l="0" r="0" t="0"/>
          <a:stretch/>
        </p:blipFill>
        <p:spPr>
          <a:xfrm>
            <a:off x="5475768" y="834168"/>
            <a:ext cx="3198314" cy="4137653"/>
          </a:xfrm>
          <a:prstGeom prst="rect">
            <a:avLst/>
          </a:prstGeom>
          <a:noFill/>
          <a:ln>
            <a:noFill/>
          </a:ln>
        </p:spPr>
      </p:pic>
      <p:sp>
        <p:nvSpPr>
          <p:cNvPr id="282" name="Google Shape;282;p34"/>
          <p:cNvSpPr txBox="1"/>
          <p:nvPr/>
        </p:nvSpPr>
        <p:spPr>
          <a:xfrm>
            <a:off x="289165" y="3447175"/>
            <a:ext cx="4686872" cy="1177245"/>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3600">
                <a:solidFill>
                  <a:srgbClr val="002776"/>
                </a:solidFill>
                <a:latin typeface="Calibri"/>
                <a:ea typeface="Calibri"/>
                <a:cs typeface="Calibri"/>
                <a:sym typeface="Calibri"/>
              </a:rPr>
              <a:t>The </a:t>
            </a:r>
            <a:r>
              <a:rPr lang="en" sz="3600" u="sng">
                <a:solidFill>
                  <a:srgbClr val="C00000"/>
                </a:solidFill>
                <a:latin typeface="Calibri"/>
                <a:ea typeface="Calibri"/>
                <a:cs typeface="Calibri"/>
                <a:sym typeface="Calibri"/>
              </a:rPr>
              <a:t>land</a:t>
            </a:r>
            <a:r>
              <a:rPr lang="en" sz="3600">
                <a:solidFill>
                  <a:srgbClr val="002776"/>
                </a:solidFill>
                <a:latin typeface="Calibri"/>
                <a:ea typeface="Calibri"/>
                <a:cs typeface="Calibri"/>
                <a:sym typeface="Calibri"/>
              </a:rPr>
              <a:t> and </a:t>
            </a:r>
            <a:r>
              <a:rPr lang="en" sz="3600" u="sng">
                <a:solidFill>
                  <a:srgbClr val="C00000"/>
                </a:solidFill>
                <a:latin typeface="Calibri"/>
                <a:ea typeface="Calibri"/>
                <a:cs typeface="Calibri"/>
                <a:sym typeface="Calibri"/>
              </a:rPr>
              <a:t>water</a:t>
            </a:r>
            <a:r>
              <a:rPr lang="en" sz="3600">
                <a:solidFill>
                  <a:srgbClr val="002776"/>
                </a:solidFill>
                <a:latin typeface="Calibri"/>
                <a:ea typeface="Calibri"/>
                <a:cs typeface="Calibri"/>
                <a:sym typeface="Calibri"/>
              </a:rPr>
              <a:t> in that area.</a:t>
            </a:r>
            <a:endParaRPr sz="1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2"/>
                                        </p:tgtEl>
                                        <p:attrNameLst>
                                          <p:attrName>style.visibility</p:attrName>
                                        </p:attrNameLst>
                                      </p:cBhvr>
                                      <p:to>
                                        <p:strVal val="visible"/>
                                      </p:to>
                                    </p:set>
                                    <p:animEffect filter="fade" transition="in">
                                      <p:cBhvr>
                                        <p:cTn dur="1822"/>
                                        <p:tgtEl>
                                          <p:spTgt spid="2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B0520"/>
        </a:solidFill>
      </p:bgPr>
    </p:bg>
    <p:spTree>
      <p:nvGrpSpPr>
        <p:cNvPr id="286" name="Shape 286"/>
        <p:cNvGrpSpPr/>
        <p:nvPr/>
      </p:nvGrpSpPr>
      <p:grpSpPr>
        <a:xfrm>
          <a:off x="0" y="0"/>
          <a:ext cx="0" cy="0"/>
          <a:chOff x="0" y="0"/>
          <a:chExt cx="0" cy="0"/>
        </a:xfrm>
      </p:grpSpPr>
      <p:sp>
        <p:nvSpPr>
          <p:cNvPr id="287" name="Google Shape;287;p35"/>
          <p:cNvSpPr/>
          <p:nvPr/>
        </p:nvSpPr>
        <p:spPr>
          <a:xfrm>
            <a:off x="0" y="-92332"/>
            <a:ext cx="92381" cy="184666"/>
          </a:xfrm>
          <a:prstGeom prst="rect">
            <a:avLst/>
          </a:prstGeom>
          <a:no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p:txBody>
      </p:sp>
      <p:sp>
        <p:nvSpPr>
          <p:cNvPr id="288" name="Google Shape;288;p35"/>
          <p:cNvSpPr txBox="1"/>
          <p:nvPr/>
        </p:nvSpPr>
        <p:spPr>
          <a:xfrm>
            <a:off x="-259390" y="57463"/>
            <a:ext cx="4160339" cy="807914"/>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4800">
                <a:solidFill>
                  <a:srgbClr val="0C234B"/>
                </a:solidFill>
                <a:latin typeface="Calibri"/>
                <a:ea typeface="Calibri"/>
                <a:cs typeface="Calibri"/>
                <a:sym typeface="Calibri"/>
              </a:rPr>
              <a:t>Wrap-Up</a:t>
            </a:r>
            <a:endParaRPr sz="1100"/>
          </a:p>
        </p:txBody>
      </p:sp>
      <p:sp>
        <p:nvSpPr>
          <p:cNvPr id="289" name="Google Shape;289;p35"/>
          <p:cNvSpPr/>
          <p:nvPr/>
        </p:nvSpPr>
        <p:spPr>
          <a:xfrm>
            <a:off x="234572" y="1116419"/>
            <a:ext cx="3200400" cy="3093749"/>
          </a:xfrm>
          <a:prstGeom prst="rect">
            <a:avLst/>
          </a:prstGeom>
          <a:solidFill>
            <a:srgbClr val="B7CCE4"/>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290" name="Google Shape;290;p35"/>
          <p:cNvSpPr txBox="1"/>
          <p:nvPr/>
        </p:nvSpPr>
        <p:spPr>
          <a:xfrm>
            <a:off x="0" y="1294478"/>
            <a:ext cx="3425315" cy="1142621"/>
          </a:xfrm>
          <a:prstGeom prst="rect">
            <a:avLst/>
          </a:prstGeom>
          <a:noFill/>
          <a:ln>
            <a:noFill/>
          </a:ln>
        </p:spPr>
        <p:txBody>
          <a:bodyPr anchorCtr="0" anchor="t" bIns="22850" lIns="45725" spcFirstLastPara="1" rIns="45725" wrap="square" tIns="22850">
            <a:spAutoFit/>
          </a:bodyPr>
          <a:lstStyle/>
          <a:p>
            <a:pPr indent="0" lvl="0" marL="0" marR="0" rtl="0" algn="ctr">
              <a:lnSpc>
                <a:spcPct val="106242"/>
              </a:lnSpc>
              <a:spcBef>
                <a:spcPts val="0"/>
              </a:spcBef>
              <a:spcAft>
                <a:spcPts val="0"/>
              </a:spcAft>
              <a:buNone/>
            </a:pPr>
            <a:r>
              <a:rPr b="1" lang="en" sz="4000">
                <a:solidFill>
                  <a:srgbClr val="0033CC"/>
                </a:solidFill>
                <a:latin typeface="Calibri"/>
                <a:ea typeface="Calibri"/>
                <a:cs typeface="Calibri"/>
                <a:sym typeface="Calibri"/>
              </a:rPr>
              <a:t>Writing Activity:</a:t>
            </a:r>
            <a:endParaRPr sz="900">
              <a:solidFill>
                <a:srgbClr val="000000"/>
              </a:solidFill>
              <a:latin typeface="Calibri"/>
              <a:ea typeface="Calibri"/>
              <a:cs typeface="Calibri"/>
              <a:sym typeface="Calibri"/>
            </a:endParaRPr>
          </a:p>
        </p:txBody>
      </p:sp>
      <p:sp>
        <p:nvSpPr>
          <p:cNvPr id="291" name="Google Shape;291;p35"/>
          <p:cNvSpPr txBox="1"/>
          <p:nvPr/>
        </p:nvSpPr>
        <p:spPr>
          <a:xfrm>
            <a:off x="327742" y="2571750"/>
            <a:ext cx="3014062" cy="784830"/>
          </a:xfrm>
          <a:prstGeom prst="rect">
            <a:avLst/>
          </a:prstGeom>
          <a:noFill/>
          <a:ln>
            <a:noFill/>
          </a:ln>
        </p:spPr>
        <p:txBody>
          <a:bodyPr anchorCtr="0" anchor="t" bIns="22850" lIns="45725" spcFirstLastPara="1" rIns="45725" wrap="square" tIns="22850">
            <a:spAutoFit/>
          </a:bodyPr>
          <a:lstStyle/>
          <a:p>
            <a:pPr indent="0" lvl="0" marL="0" marR="0" rtl="0" algn="ctr">
              <a:spcBef>
                <a:spcPts val="0"/>
              </a:spcBef>
              <a:spcAft>
                <a:spcPts val="0"/>
              </a:spcAft>
              <a:buNone/>
            </a:pPr>
            <a:r>
              <a:rPr b="1" lang="en" sz="2400">
                <a:solidFill>
                  <a:srgbClr val="C00000"/>
                </a:solidFill>
                <a:latin typeface="Calibri"/>
                <a:ea typeface="Calibri"/>
                <a:cs typeface="Calibri"/>
                <a:sym typeface="Calibri"/>
              </a:rPr>
              <a:t>Where is the water in our watershed?</a:t>
            </a:r>
            <a:endParaRPr b="1" sz="2400">
              <a:solidFill>
                <a:srgbClr val="C00000"/>
              </a:solidFill>
              <a:latin typeface="Calibri"/>
              <a:ea typeface="Calibri"/>
              <a:cs typeface="Calibri"/>
              <a:sym typeface="Calibri"/>
            </a:endParaRPr>
          </a:p>
        </p:txBody>
      </p:sp>
      <p:sp>
        <p:nvSpPr>
          <p:cNvPr id="292" name="Google Shape;292;p35"/>
          <p:cNvSpPr txBox="1"/>
          <p:nvPr/>
        </p:nvSpPr>
        <p:spPr>
          <a:xfrm>
            <a:off x="5643266" y="57463"/>
            <a:ext cx="1884586" cy="858228"/>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FFFFFF"/>
                </a:solidFill>
                <a:latin typeface="Calibri"/>
                <a:ea typeface="Calibri"/>
                <a:cs typeface="Calibri"/>
                <a:sym typeface="Calibri"/>
              </a:rPr>
              <a:t>Lesson 3.1</a:t>
            </a:r>
            <a:endParaRPr sz="1100"/>
          </a:p>
          <a:p>
            <a:pPr indent="0" lvl="0" marL="12700" marR="0" rtl="0" algn="l">
              <a:lnSpc>
                <a:spcPct val="121900"/>
              </a:lnSpc>
              <a:spcBef>
                <a:spcPts val="0"/>
              </a:spcBef>
              <a:spcAft>
                <a:spcPts val="0"/>
              </a:spcAft>
              <a:buNone/>
            </a:pPr>
            <a:r>
              <a:t/>
            </a:r>
            <a:endParaRPr b="1" sz="3000">
              <a:solidFill>
                <a:srgbClr val="FFFFFF"/>
              </a:solidFill>
              <a:latin typeface="Calibri"/>
              <a:ea typeface="Calibri"/>
              <a:cs typeface="Calibri"/>
              <a:sym typeface="Calibri"/>
            </a:endParaRPr>
          </a:p>
        </p:txBody>
      </p:sp>
      <p:pic>
        <p:nvPicPr>
          <p:cNvPr descr="Science Watershed Diagram | Quizlet" id="293" name="Google Shape;293;p35"/>
          <p:cNvPicPr preferRelativeResize="0"/>
          <p:nvPr/>
        </p:nvPicPr>
        <p:blipFill rotWithShape="1">
          <a:blip r:embed="rId3">
            <a:alphaModFix/>
          </a:blip>
          <a:srcRect b="0" l="0" r="0" t="0"/>
          <a:stretch/>
        </p:blipFill>
        <p:spPr>
          <a:xfrm>
            <a:off x="4298547" y="922011"/>
            <a:ext cx="4225556" cy="407393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6"/>
          <p:cNvSpPr/>
          <p:nvPr/>
        </p:nvSpPr>
        <p:spPr>
          <a:xfrm>
            <a:off x="224458" y="1346750"/>
            <a:ext cx="8794688" cy="3897414"/>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300" name="Google Shape;300;p36"/>
          <p:cNvSpPr/>
          <p:nvPr/>
        </p:nvSpPr>
        <p:spPr>
          <a:xfrm>
            <a:off x="7658679" y="3963233"/>
            <a:ext cx="1360352" cy="1113989"/>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301" name="Google Shape;301;p36"/>
          <p:cNvSpPr txBox="1"/>
          <p:nvPr/>
        </p:nvSpPr>
        <p:spPr>
          <a:xfrm>
            <a:off x="549443" y="450861"/>
            <a:ext cx="8045116" cy="585877"/>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i="1" lang="en" sz="4000">
                <a:solidFill>
                  <a:srgbClr val="002776"/>
                </a:solidFill>
                <a:latin typeface="Calibri"/>
                <a:ea typeface="Calibri"/>
                <a:cs typeface="Calibri"/>
                <a:sym typeface="Calibri"/>
              </a:rPr>
              <a:t>Understanding Urban Watersheds</a:t>
            </a:r>
            <a:endParaRPr sz="3000">
              <a:solidFill>
                <a:srgbClr val="002776"/>
              </a:solidFill>
              <a:latin typeface="Calibri"/>
              <a:ea typeface="Calibri"/>
              <a:cs typeface="Calibri"/>
              <a:sym typeface="Calibri"/>
            </a:endParaRPr>
          </a:p>
          <a:p>
            <a:pPr indent="0" lvl="0" marL="0" marR="0" rtl="0" algn="ctr">
              <a:spcBef>
                <a:spcPts val="0"/>
              </a:spcBef>
              <a:spcAft>
                <a:spcPts val="0"/>
              </a:spcAft>
              <a:buNone/>
            </a:pPr>
            <a:br>
              <a:rPr b="1" lang="en" sz="4000">
                <a:solidFill>
                  <a:srgbClr val="002776"/>
                </a:solidFill>
                <a:latin typeface="Calibri"/>
                <a:ea typeface="Calibri"/>
                <a:cs typeface="Calibri"/>
                <a:sym typeface="Calibri"/>
              </a:rPr>
            </a:br>
            <a:endParaRPr b="1" sz="4000">
              <a:solidFill>
                <a:srgbClr val="002776"/>
              </a:solidFill>
              <a:latin typeface="Calibri"/>
              <a:ea typeface="Calibri"/>
              <a:cs typeface="Calibri"/>
              <a:sym typeface="Calibri"/>
            </a:endParaRPr>
          </a:p>
        </p:txBody>
      </p:sp>
      <p:sp>
        <p:nvSpPr>
          <p:cNvPr id="302" name="Google Shape;302;p36"/>
          <p:cNvSpPr txBox="1"/>
          <p:nvPr/>
        </p:nvSpPr>
        <p:spPr>
          <a:xfrm>
            <a:off x="549442" y="1208084"/>
            <a:ext cx="7903442" cy="3924151"/>
          </a:xfrm>
          <a:prstGeom prst="rect">
            <a:avLst/>
          </a:prstGeom>
          <a:noFill/>
          <a:ln>
            <a:noFill/>
          </a:ln>
        </p:spPr>
        <p:txBody>
          <a:bodyPr anchorCtr="0" anchor="t" bIns="22850" lIns="45725" spcFirstLastPara="1" rIns="45725" wrap="square" tIns="22850">
            <a:spAutoFit/>
          </a:bodyPr>
          <a:lstStyle/>
          <a:p>
            <a:pPr indent="0" lvl="0" marL="0" marR="0" rtl="0" algn="ctr">
              <a:spcBef>
                <a:spcPts val="0"/>
              </a:spcBef>
              <a:spcAft>
                <a:spcPts val="0"/>
              </a:spcAft>
              <a:buNone/>
            </a:pPr>
            <a:r>
              <a:rPr b="1" lang="en" sz="3600">
                <a:solidFill>
                  <a:srgbClr val="AB0520"/>
                </a:solidFill>
                <a:latin typeface="Calibri"/>
                <a:ea typeface="Calibri"/>
                <a:cs typeface="Calibri"/>
                <a:sym typeface="Calibri"/>
              </a:rPr>
              <a:t>Investigative Questions </a:t>
            </a:r>
            <a:r>
              <a:rPr b="1" lang="en" sz="3600">
                <a:solidFill>
                  <a:srgbClr val="000000"/>
                </a:solidFill>
                <a:latin typeface="Calibri"/>
                <a:ea typeface="Calibri"/>
                <a:cs typeface="Calibri"/>
                <a:sym typeface="Calibri"/>
              </a:rPr>
              <a:t> </a:t>
            </a:r>
            <a:endParaRPr sz="1100"/>
          </a:p>
          <a:p>
            <a:pPr indent="-425450" lvl="0" marL="4318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How does human impact on the land affect water and heat within a watershed?</a:t>
            </a:r>
            <a:endParaRPr sz="2700">
              <a:solidFill>
                <a:srgbClr val="002776"/>
              </a:solidFill>
              <a:latin typeface="Calibri"/>
              <a:ea typeface="Calibri"/>
              <a:cs typeface="Calibri"/>
              <a:sym typeface="Calibri"/>
            </a:endParaRPr>
          </a:p>
          <a:p>
            <a:pPr indent="-425450" lvl="0" marL="4318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How do the parts of an urban watershed interact with the water cycle?</a:t>
            </a:r>
            <a:endParaRPr sz="2700">
              <a:solidFill>
                <a:srgbClr val="002776"/>
              </a:solidFill>
              <a:latin typeface="Calibri"/>
              <a:ea typeface="Calibri"/>
              <a:cs typeface="Calibri"/>
              <a:sym typeface="Calibri"/>
            </a:endParaRPr>
          </a:p>
          <a:p>
            <a:pPr indent="-425450" lvl="0" marL="4318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How do we manage a watershed to make sure our water is clean and sustainable? </a:t>
            </a:r>
            <a:endParaRPr sz="1100"/>
          </a:p>
          <a:p>
            <a:pPr indent="-425450" lvl="0" marL="4318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How do the parts of a watershed interact with</a:t>
            </a:r>
            <a:endParaRPr sz="1100"/>
          </a:p>
          <a:p>
            <a:pPr indent="0" lvl="0" marL="0" marR="0" rtl="0" algn="l">
              <a:spcBef>
                <a:spcPts val="0"/>
              </a:spcBef>
              <a:spcAft>
                <a:spcPts val="0"/>
              </a:spcAft>
              <a:buNone/>
            </a:pPr>
            <a:r>
              <a:rPr lang="en" sz="2700">
                <a:solidFill>
                  <a:srgbClr val="002776"/>
                </a:solidFill>
                <a:latin typeface="Calibri"/>
                <a:ea typeface="Calibri"/>
                <a:cs typeface="Calibri"/>
                <a:sym typeface="Calibri"/>
              </a:rPr>
              <a:t>   the water cycle?</a:t>
            </a:r>
            <a:endParaRPr sz="900">
              <a:solidFill>
                <a:srgbClr val="000000"/>
              </a:solidFill>
              <a:latin typeface="Calibri"/>
              <a:ea typeface="Calibri"/>
              <a:cs typeface="Calibri"/>
              <a:sym typeface="Calibri"/>
            </a:endParaRPr>
          </a:p>
        </p:txBody>
      </p:sp>
      <p:sp>
        <p:nvSpPr>
          <p:cNvPr id="303" name="Google Shape;303;p36"/>
          <p:cNvSpPr txBox="1"/>
          <p:nvPr/>
        </p:nvSpPr>
        <p:spPr>
          <a:xfrm>
            <a:off x="432111" y="-56474"/>
            <a:ext cx="5394531"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WATERSHED: </a:t>
            </a:r>
            <a:r>
              <a:rPr b="1" lang="en" sz="3000">
                <a:solidFill>
                  <a:srgbClr val="002776"/>
                </a:solidFill>
                <a:latin typeface="Calibri"/>
                <a:ea typeface="Calibri"/>
                <a:cs typeface="Calibri"/>
                <a:sym typeface="Calibri"/>
              </a:rPr>
              <a:t>LESSON 3.2</a:t>
            </a:r>
            <a:endParaRPr sz="1100"/>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304" name="Google Shape;304;p36"/>
          <p:cNvCxnSpPr/>
          <p:nvPr/>
        </p:nvCxnSpPr>
        <p:spPr>
          <a:xfrm>
            <a:off x="432111" y="488036"/>
            <a:ext cx="7946345" cy="0"/>
          </a:xfrm>
          <a:prstGeom prst="straightConnector1">
            <a:avLst/>
          </a:prstGeom>
          <a:noFill/>
          <a:ln cap="flat" cmpd="sng" w="38100">
            <a:solidFill>
              <a:srgbClr val="AB0520"/>
            </a:solidFill>
            <a:prstDash val="solid"/>
            <a:round/>
            <a:headEnd len="sm" w="sm" type="none"/>
            <a:tailEnd len="sm" w="sm" type="none"/>
          </a:ln>
        </p:spPr>
      </p:cxnSp>
      <p:pic>
        <p:nvPicPr>
          <p:cNvPr id="305" name="Google Shape;305;p36"/>
          <p:cNvPicPr preferRelativeResize="0"/>
          <p:nvPr/>
        </p:nvPicPr>
        <p:blipFill rotWithShape="1">
          <a:blip r:embed="rId3">
            <a:alphaModFix/>
          </a:blip>
          <a:srcRect b="0" l="0" r="0" t="0"/>
          <a:stretch/>
        </p:blipFill>
        <p:spPr>
          <a:xfrm>
            <a:off x="7761602" y="3965815"/>
            <a:ext cx="1122334" cy="1014560"/>
          </a:xfrm>
          <a:prstGeom prst="rect">
            <a:avLst/>
          </a:prstGeom>
          <a:solidFill>
            <a:schemeClr val="lt1"/>
          </a:solidFill>
          <a:ln>
            <a:noFill/>
          </a:ln>
        </p:spPr>
      </p:pic>
      <p:cxnSp>
        <p:nvCxnSpPr>
          <p:cNvPr id="306" name="Google Shape;306;p36"/>
          <p:cNvCxnSpPr/>
          <p:nvPr/>
        </p:nvCxnSpPr>
        <p:spPr>
          <a:xfrm>
            <a:off x="420221" y="1158143"/>
            <a:ext cx="8028788" cy="4393"/>
          </a:xfrm>
          <a:prstGeom prst="straightConnector1">
            <a:avLst/>
          </a:prstGeom>
          <a:noFill/>
          <a:ln cap="flat" cmpd="sng" w="28575">
            <a:solidFill>
              <a:srgbClr val="C00000"/>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234B"/>
        </a:solidFill>
      </p:bgPr>
    </p:bg>
    <p:spTree>
      <p:nvGrpSpPr>
        <p:cNvPr id="311" name="Shape 311"/>
        <p:cNvGrpSpPr/>
        <p:nvPr/>
      </p:nvGrpSpPr>
      <p:grpSpPr>
        <a:xfrm>
          <a:off x="0" y="0"/>
          <a:ext cx="0" cy="0"/>
          <a:chOff x="0" y="0"/>
          <a:chExt cx="0" cy="0"/>
        </a:xfrm>
      </p:grpSpPr>
      <p:sp>
        <p:nvSpPr>
          <p:cNvPr id="312" name="Google Shape;312;p37"/>
          <p:cNvSpPr txBox="1"/>
          <p:nvPr/>
        </p:nvSpPr>
        <p:spPr>
          <a:xfrm>
            <a:off x="3938717" y="791891"/>
            <a:ext cx="5408654" cy="600164"/>
          </a:xfrm>
          <a:prstGeom prst="rect">
            <a:avLst/>
          </a:prstGeom>
          <a:noFill/>
          <a:ln>
            <a:noFill/>
          </a:ln>
        </p:spPr>
        <p:txBody>
          <a:bodyPr anchorCtr="0" anchor="t" bIns="22850" lIns="45725" spcFirstLastPara="1" rIns="45725" wrap="square" tIns="22850">
            <a:spAutoFit/>
          </a:bodyPr>
          <a:lstStyle/>
          <a:p>
            <a:pPr indent="0" lvl="0" marL="0" marR="0" rtl="0" algn="l">
              <a:spcBef>
                <a:spcPts val="0"/>
              </a:spcBef>
              <a:spcAft>
                <a:spcPts val="0"/>
              </a:spcAft>
              <a:buNone/>
            </a:pPr>
            <a:r>
              <a:rPr b="1" lang="en" sz="3600">
                <a:solidFill>
                  <a:srgbClr val="FFFFFF"/>
                </a:solidFill>
                <a:latin typeface="Calibri"/>
                <a:ea typeface="Calibri"/>
                <a:cs typeface="Calibri"/>
                <a:sym typeface="Calibri"/>
              </a:rPr>
              <a:t>Revisit watershed models:</a:t>
            </a:r>
            <a:endParaRPr sz="1100"/>
          </a:p>
        </p:txBody>
      </p:sp>
      <p:sp>
        <p:nvSpPr>
          <p:cNvPr id="313" name="Google Shape;313;p37"/>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WATERSHED: LESSON 3.2</a:t>
            </a:r>
            <a:endParaRPr b="1" i="1" sz="3000">
              <a:solidFill>
                <a:srgbClr val="AB0520"/>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314" name="Google Shape;314;p37"/>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pic>
        <p:nvPicPr>
          <p:cNvPr id="315" name="Google Shape;315;p37"/>
          <p:cNvPicPr preferRelativeResize="0"/>
          <p:nvPr/>
        </p:nvPicPr>
        <p:blipFill rotWithShape="1">
          <a:blip r:embed="rId3">
            <a:alphaModFix/>
          </a:blip>
          <a:srcRect b="0" l="0" r="0" t="0"/>
          <a:stretch/>
        </p:blipFill>
        <p:spPr>
          <a:xfrm rot="-5400000">
            <a:off x="457983" y="920220"/>
            <a:ext cx="3115339" cy="4037858"/>
          </a:xfrm>
          <a:prstGeom prst="rect">
            <a:avLst/>
          </a:prstGeom>
          <a:noFill/>
          <a:ln cap="sq" cmpd="sng" w="38100">
            <a:solidFill>
              <a:srgbClr val="17375E"/>
            </a:solidFill>
            <a:prstDash val="solid"/>
            <a:miter lim="800000"/>
            <a:headEnd len="sm" w="sm" type="none"/>
            <a:tailEnd len="sm" w="sm" type="none"/>
          </a:ln>
          <a:effectLst>
            <a:outerShdw blurRad="50800" rotWithShape="0" algn="tl" dir="2700000" dist="38100">
              <a:srgbClr val="000000">
                <a:alpha val="42745"/>
              </a:srgbClr>
            </a:outerShdw>
          </a:effectLst>
        </p:spPr>
      </p:pic>
      <p:sp>
        <p:nvSpPr>
          <p:cNvPr id="316" name="Google Shape;316;p37"/>
          <p:cNvSpPr txBox="1"/>
          <p:nvPr/>
        </p:nvSpPr>
        <p:spPr>
          <a:xfrm>
            <a:off x="4572000" y="1386749"/>
            <a:ext cx="4146698" cy="2411112"/>
          </a:xfrm>
          <a:prstGeom prst="rect">
            <a:avLst/>
          </a:prstGeom>
          <a:noFill/>
          <a:ln>
            <a:noFill/>
          </a:ln>
        </p:spPr>
        <p:txBody>
          <a:bodyPr anchorCtr="0" anchor="t" bIns="22850" lIns="45725" spcFirstLastPara="1" rIns="45725" wrap="square" tIns="22850">
            <a:noAutofit/>
          </a:bodyPr>
          <a:lstStyle/>
          <a:p>
            <a:pPr indent="0" lvl="0" marL="0" marR="0" rtl="0" algn="l">
              <a:lnSpc>
                <a:spcPct val="90000"/>
              </a:lnSpc>
              <a:spcBef>
                <a:spcPts val="0"/>
              </a:spcBef>
              <a:spcAft>
                <a:spcPts val="0"/>
              </a:spcAft>
              <a:buClr>
                <a:srgbClr val="17365D"/>
              </a:buClr>
              <a:buSzPts val="2000"/>
              <a:buFont typeface="Arial"/>
              <a:buNone/>
            </a:pPr>
            <a:r>
              <a:rPr b="1" lang="en" sz="2000">
                <a:solidFill>
                  <a:srgbClr val="FFFFFF"/>
                </a:solidFill>
                <a:latin typeface="Arial"/>
                <a:ea typeface="Arial"/>
                <a:cs typeface="Arial"/>
                <a:sym typeface="Arial"/>
              </a:rPr>
              <a:t>Where will water be absorbed?</a:t>
            </a:r>
            <a:endParaRPr sz="1400">
              <a:solidFill>
                <a:srgbClr val="FFFFFF"/>
              </a:solidFill>
              <a:latin typeface="Arial"/>
              <a:ea typeface="Arial"/>
              <a:cs typeface="Arial"/>
              <a:sym typeface="Arial"/>
            </a:endParaRPr>
          </a:p>
          <a:p>
            <a:pPr indent="0" lvl="0" marL="0" marR="0" rtl="0" algn="l">
              <a:lnSpc>
                <a:spcPct val="90000"/>
              </a:lnSpc>
              <a:spcBef>
                <a:spcPts val="400"/>
              </a:spcBef>
              <a:spcAft>
                <a:spcPts val="0"/>
              </a:spcAft>
              <a:buClr>
                <a:srgbClr val="17365D"/>
              </a:buClr>
              <a:buSzPts val="2000"/>
              <a:buFont typeface="Arial"/>
              <a:buNone/>
            </a:pPr>
            <a:r>
              <a:t/>
            </a:r>
            <a:endParaRPr b="1" sz="2000">
              <a:solidFill>
                <a:srgbClr val="FFFFFF"/>
              </a:solidFill>
              <a:latin typeface="Arial"/>
              <a:ea typeface="Arial"/>
              <a:cs typeface="Arial"/>
              <a:sym typeface="Arial"/>
            </a:endParaRPr>
          </a:p>
          <a:p>
            <a:pPr indent="0" lvl="0" marL="0" marR="0" rtl="0" algn="l">
              <a:lnSpc>
                <a:spcPct val="90000"/>
              </a:lnSpc>
              <a:spcBef>
                <a:spcPts val="400"/>
              </a:spcBef>
              <a:spcAft>
                <a:spcPts val="0"/>
              </a:spcAft>
              <a:buClr>
                <a:srgbClr val="17365D"/>
              </a:buClr>
              <a:buSzPts val="2000"/>
              <a:buFont typeface="Arial"/>
              <a:buNone/>
            </a:pPr>
            <a:r>
              <a:rPr b="1" lang="en" sz="2000">
                <a:solidFill>
                  <a:srgbClr val="FFFFFF"/>
                </a:solidFill>
                <a:latin typeface="Arial"/>
                <a:ea typeface="Arial"/>
                <a:cs typeface="Arial"/>
                <a:sym typeface="Arial"/>
              </a:rPr>
              <a:t>Where will water remain on the surface?</a:t>
            </a:r>
            <a:endParaRPr sz="1100"/>
          </a:p>
          <a:p>
            <a:pPr indent="0" lvl="0" marL="0" marR="0" rtl="0" algn="l">
              <a:lnSpc>
                <a:spcPct val="90000"/>
              </a:lnSpc>
              <a:spcBef>
                <a:spcPts val="400"/>
              </a:spcBef>
              <a:spcAft>
                <a:spcPts val="0"/>
              </a:spcAft>
              <a:buClr>
                <a:srgbClr val="17365D"/>
              </a:buClr>
              <a:buSzPts val="2000"/>
              <a:buFont typeface="Arial"/>
              <a:buNone/>
            </a:pPr>
            <a:r>
              <a:t/>
            </a:r>
            <a:endParaRPr b="1" sz="2000">
              <a:solidFill>
                <a:srgbClr val="FFFFFF"/>
              </a:solidFill>
              <a:latin typeface="Arial"/>
              <a:ea typeface="Arial"/>
              <a:cs typeface="Arial"/>
              <a:sym typeface="Arial"/>
            </a:endParaRPr>
          </a:p>
          <a:p>
            <a:pPr indent="0" lvl="0" marL="0" marR="0" rtl="0" algn="l">
              <a:lnSpc>
                <a:spcPct val="90000"/>
              </a:lnSpc>
              <a:spcBef>
                <a:spcPts val="400"/>
              </a:spcBef>
              <a:spcAft>
                <a:spcPts val="0"/>
              </a:spcAft>
              <a:buClr>
                <a:srgbClr val="17365D"/>
              </a:buClr>
              <a:buSzPts val="2000"/>
              <a:buFont typeface="Arial"/>
              <a:buNone/>
            </a:pPr>
            <a:r>
              <a:rPr b="1" lang="en" sz="2000">
                <a:solidFill>
                  <a:srgbClr val="FFFFFF"/>
                </a:solidFill>
                <a:latin typeface="Arial"/>
                <a:ea typeface="Arial"/>
                <a:cs typeface="Arial"/>
                <a:sym typeface="Arial"/>
              </a:rPr>
              <a:t>Make predictions about which areas will be warmer and which will be colder:</a:t>
            </a:r>
            <a:endParaRPr b="1" sz="2000">
              <a:solidFill>
                <a:srgbClr val="FFFFFF"/>
              </a:solidFill>
              <a:latin typeface="Arial"/>
              <a:ea typeface="Arial"/>
              <a:cs typeface="Arial"/>
              <a:sym typeface="Arial"/>
            </a:endParaRPr>
          </a:p>
          <a:p>
            <a:pPr indent="-292100" lvl="0" marL="292100" marR="0" rtl="0" algn="ctr">
              <a:lnSpc>
                <a:spcPct val="90000"/>
              </a:lnSpc>
              <a:spcBef>
                <a:spcPts val="400"/>
              </a:spcBef>
              <a:spcAft>
                <a:spcPts val="0"/>
              </a:spcAft>
              <a:buClr>
                <a:srgbClr val="17365D"/>
              </a:buClr>
              <a:buSzPts val="2000"/>
              <a:buFont typeface="Arial"/>
              <a:buChar char="•"/>
            </a:pPr>
            <a:r>
              <a:rPr b="1" lang="en" sz="2000">
                <a:solidFill>
                  <a:srgbClr val="FFFFFF"/>
                </a:solidFill>
                <a:latin typeface="Arial"/>
                <a:ea typeface="Arial"/>
                <a:cs typeface="Arial"/>
                <a:sym typeface="Arial"/>
              </a:rPr>
              <a:t>Buildings</a:t>
            </a:r>
            <a:endParaRPr b="1" sz="2000">
              <a:solidFill>
                <a:srgbClr val="FFFFFF"/>
              </a:solidFill>
              <a:latin typeface="Arial"/>
              <a:ea typeface="Arial"/>
              <a:cs typeface="Arial"/>
              <a:sym typeface="Arial"/>
            </a:endParaRPr>
          </a:p>
          <a:p>
            <a:pPr indent="-292100" lvl="0" marL="292100" marR="0" rtl="0" algn="ctr">
              <a:lnSpc>
                <a:spcPct val="90000"/>
              </a:lnSpc>
              <a:spcBef>
                <a:spcPts val="400"/>
              </a:spcBef>
              <a:spcAft>
                <a:spcPts val="0"/>
              </a:spcAft>
              <a:buClr>
                <a:srgbClr val="17375E"/>
              </a:buClr>
              <a:buSzPts val="2000"/>
              <a:buFont typeface="Arial"/>
              <a:buChar char="•"/>
            </a:pPr>
            <a:r>
              <a:rPr b="1" lang="en" sz="2000">
                <a:solidFill>
                  <a:srgbClr val="FFFFFF"/>
                </a:solidFill>
                <a:latin typeface="Arial"/>
                <a:ea typeface="Arial"/>
                <a:cs typeface="Arial"/>
                <a:sym typeface="Arial"/>
              </a:rPr>
              <a:t>Parking lots</a:t>
            </a:r>
            <a:endParaRPr b="1" sz="2000">
              <a:solidFill>
                <a:srgbClr val="FFFFFF"/>
              </a:solidFill>
              <a:latin typeface="Arial"/>
              <a:ea typeface="Arial"/>
              <a:cs typeface="Arial"/>
              <a:sym typeface="Arial"/>
            </a:endParaRPr>
          </a:p>
          <a:p>
            <a:pPr indent="-292100" lvl="0" marL="292100" marR="0" rtl="0" algn="ctr">
              <a:lnSpc>
                <a:spcPct val="90000"/>
              </a:lnSpc>
              <a:spcBef>
                <a:spcPts val="400"/>
              </a:spcBef>
              <a:spcAft>
                <a:spcPts val="0"/>
              </a:spcAft>
              <a:buClr>
                <a:srgbClr val="17375E"/>
              </a:buClr>
              <a:buSzPts val="2000"/>
              <a:buFont typeface="Arial"/>
              <a:buChar char="•"/>
            </a:pPr>
            <a:r>
              <a:rPr b="1" lang="en" sz="2000">
                <a:solidFill>
                  <a:srgbClr val="FFFFFF"/>
                </a:solidFill>
                <a:latin typeface="Arial"/>
                <a:ea typeface="Arial"/>
                <a:cs typeface="Arial"/>
                <a:sym typeface="Arial"/>
              </a:rPr>
              <a:t>Farms</a:t>
            </a:r>
            <a:endParaRPr b="1" sz="2000">
              <a:solidFill>
                <a:srgbClr val="FFFFFF"/>
              </a:solidFill>
              <a:latin typeface="Arial"/>
              <a:ea typeface="Arial"/>
              <a:cs typeface="Arial"/>
              <a:sym typeface="Arial"/>
            </a:endParaRPr>
          </a:p>
          <a:p>
            <a:pPr indent="-292100" lvl="0" marL="292100" marR="0" rtl="0" algn="ctr">
              <a:lnSpc>
                <a:spcPct val="90000"/>
              </a:lnSpc>
              <a:spcBef>
                <a:spcPts val="400"/>
              </a:spcBef>
              <a:spcAft>
                <a:spcPts val="0"/>
              </a:spcAft>
              <a:buClr>
                <a:srgbClr val="17375E"/>
              </a:buClr>
              <a:buSzPts val="2000"/>
              <a:buFont typeface="Arial"/>
              <a:buChar char="•"/>
            </a:pPr>
            <a:r>
              <a:rPr b="1" lang="en" sz="2000">
                <a:solidFill>
                  <a:srgbClr val="FFFFFF"/>
                </a:solidFill>
                <a:latin typeface="Arial"/>
                <a:ea typeface="Arial"/>
                <a:cs typeface="Arial"/>
                <a:sym typeface="Arial"/>
              </a:rPr>
              <a:t>Parks</a:t>
            </a:r>
            <a:endParaRPr b="1" sz="2000">
              <a:solidFill>
                <a:srgbClr val="FFFFFF"/>
              </a:solidFill>
              <a:latin typeface="Arial"/>
              <a:ea typeface="Arial"/>
              <a:cs typeface="Arial"/>
              <a:sym typeface="Arial"/>
            </a:endParaRPr>
          </a:p>
          <a:p>
            <a:pPr indent="-165100" lvl="0" marL="292100" marR="0" rtl="0" algn="ctr">
              <a:lnSpc>
                <a:spcPct val="90000"/>
              </a:lnSpc>
              <a:spcBef>
                <a:spcPts val="400"/>
              </a:spcBef>
              <a:spcAft>
                <a:spcPts val="0"/>
              </a:spcAft>
              <a:buClr>
                <a:srgbClr val="17375E"/>
              </a:buClr>
              <a:buSzPts val="2000"/>
              <a:buFont typeface="Arial"/>
              <a:buNone/>
            </a:pPr>
            <a:r>
              <a:t/>
            </a:r>
            <a:endParaRPr b="1" sz="2000">
              <a:solidFill>
                <a:srgbClr val="FFFFFF"/>
              </a:solidFill>
              <a:latin typeface="Arial"/>
              <a:ea typeface="Arial"/>
              <a:cs typeface="Arial"/>
              <a:sym typeface="Arial"/>
            </a:endParaRPr>
          </a:p>
          <a:p>
            <a:pPr indent="0" lvl="0" marL="0" marR="0" rtl="0" algn="ctr">
              <a:lnSpc>
                <a:spcPct val="90000"/>
              </a:lnSpc>
              <a:spcBef>
                <a:spcPts val="400"/>
              </a:spcBef>
              <a:spcAft>
                <a:spcPts val="0"/>
              </a:spcAft>
              <a:buClr>
                <a:srgbClr val="17365D"/>
              </a:buClr>
              <a:buSzPts val="2000"/>
              <a:buFont typeface="Arial"/>
              <a:buNone/>
            </a:pPr>
            <a:r>
              <a:t/>
            </a:r>
            <a:endParaRPr b="1" sz="2000">
              <a:solidFill>
                <a:srgbClr val="FFFFFF"/>
              </a:solidFill>
              <a:latin typeface="Arial"/>
              <a:ea typeface="Arial"/>
              <a:cs typeface="Arial"/>
              <a:sym typeface="Arial"/>
            </a:endParaRPr>
          </a:p>
          <a:p>
            <a:pPr indent="0" lvl="0" marL="0" marR="0" rtl="0" algn="l">
              <a:lnSpc>
                <a:spcPct val="90000"/>
              </a:lnSpc>
              <a:spcBef>
                <a:spcPts val="400"/>
              </a:spcBef>
              <a:spcAft>
                <a:spcPts val="0"/>
              </a:spcAft>
              <a:buClr>
                <a:srgbClr val="17365D"/>
              </a:buClr>
              <a:buSzPts val="1800"/>
              <a:buFont typeface="Arial"/>
              <a:buNone/>
            </a:pPr>
            <a:r>
              <a:t/>
            </a:r>
            <a:endParaRPr b="1" sz="1800">
              <a:solidFill>
                <a:srgbClr val="17365D"/>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chemeClr val="accent1"/>
            </a:gs>
          </a:gsLst>
          <a:path path="circle">
            <a:fillToRect b="50%" l="50%" r="50%" t="50%"/>
          </a:path>
          <a:tileRect/>
        </a:gradFill>
      </p:bgPr>
    </p:bg>
    <p:spTree>
      <p:nvGrpSpPr>
        <p:cNvPr id="321" name="Shape 321"/>
        <p:cNvGrpSpPr/>
        <p:nvPr/>
      </p:nvGrpSpPr>
      <p:grpSpPr>
        <a:xfrm>
          <a:off x="0" y="0"/>
          <a:ext cx="0" cy="0"/>
          <a:chOff x="0" y="0"/>
          <a:chExt cx="0" cy="0"/>
        </a:xfrm>
      </p:grpSpPr>
      <p:sp>
        <p:nvSpPr>
          <p:cNvPr id="322" name="Google Shape;322;p38"/>
          <p:cNvSpPr/>
          <p:nvPr/>
        </p:nvSpPr>
        <p:spPr>
          <a:xfrm>
            <a:off x="7658679" y="3963233"/>
            <a:ext cx="1360352" cy="1113989"/>
          </a:xfrm>
          <a:prstGeom prst="rect">
            <a:avLst/>
          </a:prstGeom>
          <a:solidFill>
            <a:srgbClr val="84A1C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323" name="Google Shape;323;p38"/>
          <p:cNvSpPr txBox="1"/>
          <p:nvPr/>
        </p:nvSpPr>
        <p:spPr>
          <a:xfrm>
            <a:off x="432111" y="171680"/>
            <a:ext cx="8403545" cy="458015"/>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WATERSHED: </a:t>
            </a:r>
            <a:r>
              <a:rPr b="1" i="1" lang="en" sz="3000">
                <a:solidFill>
                  <a:srgbClr val="AB0520"/>
                </a:solidFill>
                <a:latin typeface="Calibri"/>
                <a:ea typeface="Calibri"/>
                <a:cs typeface="Calibri"/>
                <a:sym typeface="Calibri"/>
              </a:rPr>
              <a:t>Understanding Urban Watersheds</a:t>
            </a:r>
            <a:r>
              <a:rPr b="1" lang="en" sz="3000">
                <a:solidFill>
                  <a:srgbClr val="AB0520"/>
                </a:solidFill>
                <a:latin typeface="Calibri"/>
                <a:ea typeface="Calibri"/>
                <a:cs typeface="Calibri"/>
                <a:sym typeface="Calibri"/>
              </a:rPr>
              <a:t> </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324" name="Google Shape;324;p38"/>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325" name="Google Shape;325;p38"/>
          <p:cNvSpPr txBox="1"/>
          <p:nvPr/>
        </p:nvSpPr>
        <p:spPr>
          <a:xfrm>
            <a:off x="2544585" y="802684"/>
            <a:ext cx="6417080" cy="5715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4400">
                <a:solidFill>
                  <a:srgbClr val="002776"/>
                </a:solidFill>
                <a:latin typeface="Calibri"/>
                <a:ea typeface="Calibri"/>
                <a:cs typeface="Calibri"/>
                <a:sym typeface="Calibri"/>
              </a:rPr>
              <a:t>Following the Flow</a:t>
            </a:r>
            <a:endParaRPr sz="1100"/>
          </a:p>
        </p:txBody>
      </p:sp>
      <p:sp>
        <p:nvSpPr>
          <p:cNvPr id="326" name="Google Shape;326;p38"/>
          <p:cNvSpPr txBox="1"/>
          <p:nvPr/>
        </p:nvSpPr>
        <p:spPr>
          <a:xfrm>
            <a:off x="3540643" y="1555925"/>
            <a:ext cx="5603357" cy="2023872"/>
          </a:xfrm>
          <a:prstGeom prst="rect">
            <a:avLst/>
          </a:prstGeom>
          <a:noFill/>
          <a:ln>
            <a:noFill/>
          </a:ln>
        </p:spPr>
        <p:txBody>
          <a:bodyPr anchorCtr="0" anchor="t" bIns="34275" lIns="68575" spcFirstLastPara="1" rIns="68575" wrap="square" tIns="34275">
            <a:spAutoFit/>
          </a:bodyPr>
          <a:lstStyle/>
          <a:p>
            <a:pPr indent="-292100" lvl="0" marL="292100" marR="0" rtl="0" algn="l">
              <a:spcBef>
                <a:spcPts val="0"/>
              </a:spcBef>
              <a:spcAft>
                <a:spcPts val="0"/>
              </a:spcAft>
              <a:buClr>
                <a:srgbClr val="002776"/>
              </a:buClr>
              <a:buSzPts val="2000"/>
              <a:buFont typeface="Noto Sans Symbols"/>
              <a:buChar char="⮚"/>
            </a:pPr>
            <a:r>
              <a:rPr b="1" lang="en" sz="2000">
                <a:solidFill>
                  <a:srgbClr val="002776"/>
                </a:solidFill>
                <a:latin typeface="Arial"/>
                <a:ea typeface="Arial"/>
                <a:cs typeface="Arial"/>
                <a:sym typeface="Arial"/>
              </a:rPr>
              <a:t>When rain falls or when snow melts, does the water just sit there? Or does it move? Why?</a:t>
            </a:r>
            <a:endParaRPr sz="1100"/>
          </a:p>
          <a:p>
            <a:pPr indent="-254000" lvl="0" marL="292100" marR="0" rtl="0" algn="l">
              <a:spcBef>
                <a:spcPts val="0"/>
              </a:spcBef>
              <a:spcAft>
                <a:spcPts val="0"/>
              </a:spcAft>
              <a:buClr>
                <a:schemeClr val="dk1"/>
              </a:buClr>
              <a:buSzPts val="700"/>
              <a:buFont typeface="Noto Sans Symbols"/>
              <a:buNone/>
            </a:pPr>
            <a:r>
              <a:t/>
            </a:r>
            <a:endParaRPr b="1" sz="700">
              <a:solidFill>
                <a:srgbClr val="002776"/>
              </a:solidFill>
              <a:latin typeface="Arial"/>
              <a:ea typeface="Arial"/>
              <a:cs typeface="Arial"/>
              <a:sym typeface="Arial"/>
            </a:endParaRPr>
          </a:p>
          <a:p>
            <a:pPr indent="-292100" lvl="0" marL="292100" marR="0" rtl="0" algn="l">
              <a:spcBef>
                <a:spcPts val="0"/>
              </a:spcBef>
              <a:spcAft>
                <a:spcPts val="0"/>
              </a:spcAft>
              <a:buClr>
                <a:srgbClr val="002776"/>
              </a:buClr>
              <a:buSzPts val="2000"/>
              <a:buFont typeface="Noto Sans Symbols"/>
              <a:buChar char="⮚"/>
            </a:pPr>
            <a:r>
              <a:rPr b="1" lang="en" sz="2000">
                <a:solidFill>
                  <a:srgbClr val="002776"/>
                </a:solidFill>
                <a:latin typeface="Arial"/>
                <a:ea typeface="Arial"/>
                <a:cs typeface="Arial"/>
                <a:sym typeface="Arial"/>
              </a:rPr>
              <a:t>We know some of it may percolate down through earth materials into the ground, but most of it flows downhill as what? </a:t>
            </a:r>
            <a:endParaRPr b="1" sz="600">
              <a:solidFill>
                <a:srgbClr val="002776"/>
              </a:solidFill>
              <a:latin typeface="Arial"/>
              <a:ea typeface="Arial"/>
              <a:cs typeface="Arial"/>
              <a:sym typeface="Arial"/>
            </a:endParaRPr>
          </a:p>
        </p:txBody>
      </p:sp>
      <p:pic>
        <p:nvPicPr>
          <p:cNvPr descr="After a heavy rain, water runs downhill over the landscape." id="327" name="Google Shape;327;p38"/>
          <p:cNvPicPr preferRelativeResize="0"/>
          <p:nvPr/>
        </p:nvPicPr>
        <p:blipFill rotWithShape="1">
          <a:blip r:embed="rId3">
            <a:alphaModFix/>
          </a:blip>
          <a:srcRect b="0" l="0" r="0" t="0"/>
          <a:stretch/>
        </p:blipFill>
        <p:spPr>
          <a:xfrm>
            <a:off x="182336" y="1318439"/>
            <a:ext cx="3235367" cy="2459317"/>
          </a:xfrm>
          <a:prstGeom prst="rect">
            <a:avLst/>
          </a:prstGeom>
          <a:noFill/>
          <a:ln>
            <a:noFill/>
          </a:ln>
        </p:spPr>
      </p:pic>
      <p:sp>
        <p:nvSpPr>
          <p:cNvPr id="328" name="Google Shape;328;p38"/>
          <p:cNvSpPr txBox="1"/>
          <p:nvPr/>
        </p:nvSpPr>
        <p:spPr>
          <a:xfrm>
            <a:off x="660046" y="3864249"/>
            <a:ext cx="7080457" cy="108476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200">
                <a:solidFill>
                  <a:srgbClr val="C00000"/>
                </a:solidFill>
                <a:latin typeface="Arial"/>
                <a:ea typeface="Arial"/>
                <a:cs typeface="Arial"/>
                <a:sym typeface="Arial"/>
              </a:rPr>
              <a:t>Runoff is important as it keeps our rivers, lakes </a:t>
            </a:r>
            <a:endParaRPr sz="1100"/>
          </a:p>
          <a:p>
            <a:pPr indent="0" lvl="0" marL="0" marR="0" rtl="0" algn="l">
              <a:spcBef>
                <a:spcPts val="0"/>
              </a:spcBef>
              <a:spcAft>
                <a:spcPts val="0"/>
              </a:spcAft>
              <a:buNone/>
            </a:pPr>
            <a:r>
              <a:rPr b="1" lang="en" sz="2200">
                <a:solidFill>
                  <a:srgbClr val="C00000"/>
                </a:solidFill>
                <a:latin typeface="Arial"/>
                <a:ea typeface="Arial"/>
                <a:cs typeface="Arial"/>
                <a:sym typeface="Arial"/>
              </a:rPr>
              <a:t>and groundwater flowing. But…?</a:t>
            </a:r>
            <a:endParaRPr sz="1100"/>
          </a:p>
          <a:p>
            <a:pPr indent="0" lvl="0" marL="0" marR="0" rtl="0" algn="l">
              <a:spcBef>
                <a:spcPts val="0"/>
              </a:spcBef>
              <a:spcAft>
                <a:spcPts val="0"/>
              </a:spcAft>
              <a:buNone/>
            </a:pPr>
            <a:r>
              <a:t/>
            </a:r>
            <a:endParaRPr sz="2200">
              <a:solidFill>
                <a:srgbClr val="C00000"/>
              </a:solidFill>
              <a:latin typeface="Calibri"/>
              <a:ea typeface="Calibri"/>
              <a:cs typeface="Calibri"/>
              <a:sym typeface="Calibri"/>
            </a:endParaRPr>
          </a:p>
        </p:txBody>
      </p:sp>
      <p:pic>
        <p:nvPicPr>
          <p:cNvPr id="329" name="Google Shape;329;p38"/>
          <p:cNvPicPr preferRelativeResize="0"/>
          <p:nvPr/>
        </p:nvPicPr>
        <p:blipFill rotWithShape="1">
          <a:blip r:embed="rId4">
            <a:alphaModFix/>
          </a:blip>
          <a:srcRect b="0" l="0" r="0" t="0"/>
          <a:stretch/>
        </p:blipFill>
        <p:spPr>
          <a:xfrm>
            <a:off x="7776257" y="4009777"/>
            <a:ext cx="1122334" cy="1014560"/>
          </a:xfrm>
          <a:prstGeom prst="rect">
            <a:avLst/>
          </a:prstGeom>
          <a:solidFill>
            <a:schemeClr val="lt1"/>
          </a:solid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gtEl>
                                        <p:attrNameLst>
                                          <p:attrName>style.visibility</p:attrName>
                                        </p:attrNameLst>
                                      </p:cBhvr>
                                      <p:to>
                                        <p:strVal val="visible"/>
                                      </p:to>
                                    </p:set>
                                    <p:animEffect filter="fade" transition="in">
                                      <p:cBhvr>
                                        <p:cTn dur="1000"/>
                                        <p:tgtEl>
                                          <p:spTgt spid="3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234B"/>
        </a:solidFill>
      </p:bgPr>
    </p:bg>
    <p:spTree>
      <p:nvGrpSpPr>
        <p:cNvPr id="334" name="Shape 334"/>
        <p:cNvGrpSpPr/>
        <p:nvPr/>
      </p:nvGrpSpPr>
      <p:grpSpPr>
        <a:xfrm>
          <a:off x="0" y="0"/>
          <a:ext cx="0" cy="0"/>
          <a:chOff x="0" y="0"/>
          <a:chExt cx="0" cy="0"/>
        </a:xfrm>
      </p:grpSpPr>
      <p:sp>
        <p:nvSpPr>
          <p:cNvPr id="335" name="Google Shape;335;p39"/>
          <p:cNvSpPr/>
          <p:nvPr/>
        </p:nvSpPr>
        <p:spPr>
          <a:xfrm>
            <a:off x="7658679" y="3963233"/>
            <a:ext cx="1360352" cy="1113989"/>
          </a:xfrm>
          <a:prstGeom prst="rect">
            <a:avLst/>
          </a:prstGeom>
          <a:solidFill>
            <a:srgbClr val="14234C"/>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336" name="Google Shape;336;p39"/>
          <p:cNvSpPr txBox="1"/>
          <p:nvPr/>
        </p:nvSpPr>
        <p:spPr>
          <a:xfrm>
            <a:off x="1185247" y="930116"/>
            <a:ext cx="6773507" cy="684899"/>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4000">
                <a:solidFill>
                  <a:srgbClr val="FFFFFF"/>
                </a:solidFill>
                <a:latin typeface="Calibri"/>
                <a:ea typeface="Calibri"/>
                <a:cs typeface="Calibri"/>
                <a:sym typeface="Calibri"/>
              </a:rPr>
              <a:t>What’s on the surface matters</a:t>
            </a:r>
            <a:endParaRPr sz="1100"/>
          </a:p>
        </p:txBody>
      </p:sp>
      <p:sp>
        <p:nvSpPr>
          <p:cNvPr id="337" name="Google Shape;337;p39"/>
          <p:cNvSpPr txBox="1"/>
          <p:nvPr/>
        </p:nvSpPr>
        <p:spPr>
          <a:xfrm>
            <a:off x="432111" y="171680"/>
            <a:ext cx="8279778" cy="544510"/>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Watershed: </a:t>
            </a:r>
            <a:r>
              <a:rPr b="1" i="1" lang="en" sz="3000">
                <a:solidFill>
                  <a:srgbClr val="AB0520"/>
                </a:solidFill>
                <a:latin typeface="Calibri"/>
                <a:ea typeface="Calibri"/>
                <a:cs typeface="Calibri"/>
                <a:sym typeface="Calibri"/>
              </a:rPr>
              <a:t>Understanding Urban Watersheds </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338" name="Google Shape;338;p39"/>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339" name="Google Shape;339;p39"/>
          <p:cNvSpPr txBox="1"/>
          <p:nvPr/>
        </p:nvSpPr>
        <p:spPr>
          <a:xfrm>
            <a:off x="1442200" y="1805762"/>
            <a:ext cx="7384312" cy="1798890"/>
          </a:xfrm>
          <a:prstGeom prst="rect">
            <a:avLst/>
          </a:prstGeom>
          <a:noFill/>
          <a:ln>
            <a:noFill/>
          </a:ln>
        </p:spPr>
        <p:txBody>
          <a:bodyPr anchorCtr="0" anchor="t" bIns="34275" lIns="68575" spcFirstLastPara="1" rIns="68575" wrap="square" tIns="34275">
            <a:noAutofit/>
          </a:bodyPr>
          <a:lstStyle/>
          <a:p>
            <a:pPr indent="-336550" lvl="0" marL="342900" marR="0" rtl="0" algn="l">
              <a:spcBef>
                <a:spcPts val="0"/>
              </a:spcBef>
              <a:spcAft>
                <a:spcPts val="0"/>
              </a:spcAft>
              <a:buClr>
                <a:srgbClr val="FFFFFF"/>
              </a:buClr>
              <a:buSzPts val="2700"/>
              <a:buFont typeface="Arial"/>
              <a:buChar char="•"/>
            </a:pPr>
            <a:r>
              <a:rPr lang="en" sz="2700">
                <a:solidFill>
                  <a:srgbClr val="FFFFFF"/>
                </a:solidFill>
                <a:latin typeface="Calibri"/>
                <a:ea typeface="Calibri"/>
                <a:cs typeface="Calibri"/>
                <a:sym typeface="Calibri"/>
              </a:rPr>
              <a:t>What happens when rain falls on: </a:t>
            </a:r>
            <a:endParaRPr sz="1100"/>
          </a:p>
          <a:p>
            <a:pPr indent="-260350" lvl="2" marL="952500" marR="0" rtl="0" algn="l">
              <a:spcBef>
                <a:spcPts val="0"/>
              </a:spcBef>
              <a:spcAft>
                <a:spcPts val="0"/>
              </a:spcAft>
              <a:buClr>
                <a:srgbClr val="FFFFFF"/>
              </a:buClr>
              <a:buSzPts val="2700"/>
              <a:buFont typeface="Noto Sans Symbols"/>
              <a:buChar char="⮚"/>
            </a:pPr>
            <a:r>
              <a:rPr b="0" i="0" lang="en" sz="2700" u="none" cap="none" strike="noStrike">
                <a:solidFill>
                  <a:srgbClr val="FFFFFF"/>
                </a:solidFill>
                <a:latin typeface="Calibri"/>
                <a:ea typeface="Calibri"/>
                <a:cs typeface="Calibri"/>
                <a:sym typeface="Calibri"/>
              </a:rPr>
              <a:t>  fields, meadows, and pastures? </a:t>
            </a:r>
            <a:endParaRPr sz="1100"/>
          </a:p>
          <a:p>
            <a:pPr indent="-260350" lvl="2" marL="952500" marR="0" rtl="0" algn="l">
              <a:spcBef>
                <a:spcPts val="0"/>
              </a:spcBef>
              <a:spcAft>
                <a:spcPts val="0"/>
              </a:spcAft>
              <a:buClr>
                <a:srgbClr val="FFFFFF"/>
              </a:buClr>
              <a:buSzPts val="2700"/>
              <a:buFont typeface="Noto Sans Symbols"/>
              <a:buChar char="⮚"/>
            </a:pPr>
            <a:r>
              <a:rPr b="0" i="0" lang="en" sz="2700" u="none" cap="none" strike="noStrike">
                <a:solidFill>
                  <a:srgbClr val="FFFFFF"/>
                </a:solidFill>
                <a:latin typeface="Calibri"/>
                <a:ea typeface="Calibri"/>
                <a:cs typeface="Calibri"/>
                <a:sym typeface="Calibri"/>
              </a:rPr>
              <a:t>  a forest or woodland?</a:t>
            </a:r>
            <a:endParaRPr sz="1100"/>
          </a:p>
          <a:p>
            <a:pPr indent="-260350" lvl="2" marL="952500" marR="0" rtl="0" algn="l">
              <a:spcBef>
                <a:spcPts val="0"/>
              </a:spcBef>
              <a:spcAft>
                <a:spcPts val="0"/>
              </a:spcAft>
              <a:buClr>
                <a:srgbClr val="FFFFFF"/>
              </a:buClr>
              <a:buSzPts val="2700"/>
              <a:buFont typeface="Noto Sans Symbols"/>
              <a:buChar char="⮚"/>
            </a:pPr>
            <a:r>
              <a:rPr b="0" i="0" lang="en" sz="2700" u="none" cap="none" strike="noStrike">
                <a:solidFill>
                  <a:srgbClr val="FFFFFF"/>
                </a:solidFill>
                <a:latin typeface="Calibri"/>
                <a:ea typeface="Calibri"/>
                <a:cs typeface="Calibri"/>
                <a:sym typeface="Calibri"/>
              </a:rPr>
              <a:t>  a desert landscape or dunes?</a:t>
            </a:r>
            <a:endParaRPr sz="1100"/>
          </a:p>
          <a:p>
            <a:pPr indent="-260350" lvl="2" marL="952500" marR="0" rtl="0" algn="l">
              <a:spcBef>
                <a:spcPts val="0"/>
              </a:spcBef>
              <a:spcAft>
                <a:spcPts val="0"/>
              </a:spcAft>
              <a:buClr>
                <a:srgbClr val="FFFFFF"/>
              </a:buClr>
              <a:buSzPts val="2700"/>
              <a:buFont typeface="Noto Sans Symbols"/>
              <a:buChar char="⮚"/>
            </a:pPr>
            <a:r>
              <a:rPr b="0" i="0" lang="en" sz="2700" u="none" cap="none" strike="noStrike">
                <a:solidFill>
                  <a:srgbClr val="FFFFFF"/>
                </a:solidFill>
                <a:latin typeface="Calibri"/>
                <a:ea typeface="Calibri"/>
                <a:cs typeface="Calibri"/>
                <a:sym typeface="Calibri"/>
              </a:rPr>
              <a:t>  the city and suburbs? </a:t>
            </a:r>
            <a:endParaRPr sz="1100"/>
          </a:p>
        </p:txBody>
      </p:sp>
      <p:pic>
        <p:nvPicPr>
          <p:cNvPr id="340" name="Google Shape;340;p39"/>
          <p:cNvPicPr preferRelativeResize="0"/>
          <p:nvPr/>
        </p:nvPicPr>
        <p:blipFill rotWithShape="1">
          <a:blip r:embed="rId3">
            <a:alphaModFix/>
          </a:blip>
          <a:srcRect b="0" l="0" r="0" t="0"/>
          <a:stretch/>
        </p:blipFill>
        <p:spPr>
          <a:xfrm>
            <a:off x="7732294" y="3943834"/>
            <a:ext cx="1122334" cy="1014560"/>
          </a:xfrm>
          <a:prstGeom prst="rect">
            <a:avLst/>
          </a:prstGeom>
          <a:solidFill>
            <a:schemeClr val="lt1"/>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776"/>
        </a:solidFill>
      </p:bgPr>
    </p:bg>
    <p:spTree>
      <p:nvGrpSpPr>
        <p:cNvPr id="345" name="Shape 345"/>
        <p:cNvGrpSpPr/>
        <p:nvPr/>
      </p:nvGrpSpPr>
      <p:grpSpPr>
        <a:xfrm>
          <a:off x="0" y="0"/>
          <a:ext cx="0" cy="0"/>
          <a:chOff x="0" y="0"/>
          <a:chExt cx="0" cy="0"/>
        </a:xfrm>
      </p:grpSpPr>
      <p:sp>
        <p:nvSpPr>
          <p:cNvPr id="346" name="Google Shape;346;p40"/>
          <p:cNvSpPr/>
          <p:nvPr/>
        </p:nvSpPr>
        <p:spPr>
          <a:xfrm>
            <a:off x="-85060" y="3143251"/>
            <a:ext cx="4648802" cy="2056559"/>
          </a:xfrm>
          <a:prstGeom prst="rect">
            <a:avLst/>
          </a:prstGeom>
          <a:solidFill>
            <a:srgbClr val="002776"/>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347" name="Google Shape;347;p40"/>
          <p:cNvSpPr/>
          <p:nvPr/>
        </p:nvSpPr>
        <p:spPr>
          <a:xfrm>
            <a:off x="4563741" y="-23462"/>
            <a:ext cx="4665320" cy="2128870"/>
          </a:xfrm>
          <a:prstGeom prst="rect">
            <a:avLst/>
          </a:prstGeom>
          <a:solidFill>
            <a:srgbClr val="002776"/>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348" name="Google Shape;348;p40"/>
          <p:cNvSpPr txBox="1"/>
          <p:nvPr>
            <p:ph type="title"/>
          </p:nvPr>
        </p:nvSpPr>
        <p:spPr>
          <a:xfrm>
            <a:off x="5845014" y="210621"/>
            <a:ext cx="2017712" cy="359569"/>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i="0" lang="en" sz="3000" u="none" cap="none" strike="noStrike">
                <a:solidFill>
                  <a:schemeClr val="lt1"/>
                </a:solidFill>
                <a:latin typeface="Calibri"/>
                <a:ea typeface="Calibri"/>
                <a:cs typeface="Calibri"/>
                <a:sym typeface="Calibri"/>
              </a:rPr>
              <a:t>PERMEABLE</a:t>
            </a:r>
            <a:endParaRPr b="1" i="0" sz="3000" u="none" cap="none" strike="noStrike">
              <a:solidFill>
                <a:schemeClr val="lt1"/>
              </a:solidFill>
              <a:latin typeface="Calibri"/>
              <a:ea typeface="Calibri"/>
              <a:cs typeface="Calibri"/>
              <a:sym typeface="Calibri"/>
            </a:endParaRPr>
          </a:p>
        </p:txBody>
      </p:sp>
      <p:sp>
        <p:nvSpPr>
          <p:cNvPr id="349" name="Google Shape;349;p40"/>
          <p:cNvSpPr txBox="1"/>
          <p:nvPr/>
        </p:nvSpPr>
        <p:spPr>
          <a:xfrm>
            <a:off x="4946357" y="797552"/>
            <a:ext cx="3815026" cy="1023293"/>
          </a:xfrm>
          <a:prstGeom prst="rect">
            <a:avLst/>
          </a:prstGeom>
          <a:noFill/>
          <a:ln>
            <a:noFill/>
          </a:ln>
        </p:spPr>
        <p:txBody>
          <a:bodyPr anchorCtr="0" anchor="t" bIns="0" lIns="0" spcFirstLastPara="1" rIns="0" wrap="square" tIns="0">
            <a:noAutofit/>
          </a:bodyPr>
          <a:lstStyle/>
          <a:p>
            <a:pPr indent="0" lvl="0" marL="12700" marR="0" rtl="0" algn="ctr">
              <a:lnSpc>
                <a:spcPct val="120000"/>
              </a:lnSpc>
              <a:spcBef>
                <a:spcPts val="0"/>
              </a:spcBef>
              <a:spcAft>
                <a:spcPts val="0"/>
              </a:spcAft>
              <a:buNone/>
            </a:pPr>
            <a:r>
              <a:rPr b="1" lang="en" sz="1500">
                <a:solidFill>
                  <a:srgbClr val="FFFFFF"/>
                </a:solidFill>
                <a:latin typeface="Calibri"/>
                <a:ea typeface="Calibri"/>
                <a:cs typeface="Calibri"/>
                <a:sym typeface="Calibri"/>
              </a:rPr>
              <a:t>Water can sink in or percolate into the earth materials, where plants can use it, or it keeps traveling further down to reach groundwater (infiltration).</a:t>
            </a:r>
            <a:endParaRPr b="1" sz="1500">
              <a:solidFill>
                <a:srgbClr val="FFFFFF"/>
              </a:solidFill>
              <a:latin typeface="Calibri"/>
              <a:ea typeface="Calibri"/>
              <a:cs typeface="Calibri"/>
              <a:sym typeface="Calibri"/>
            </a:endParaRPr>
          </a:p>
        </p:txBody>
      </p:sp>
      <p:sp>
        <p:nvSpPr>
          <p:cNvPr id="350" name="Google Shape;350;p40"/>
          <p:cNvSpPr txBox="1"/>
          <p:nvPr/>
        </p:nvSpPr>
        <p:spPr>
          <a:xfrm>
            <a:off x="1113068" y="3478592"/>
            <a:ext cx="3003233" cy="323215"/>
          </a:xfrm>
          <a:prstGeom prst="rect">
            <a:avLst/>
          </a:prstGeom>
          <a:noFill/>
          <a:ln>
            <a:noFill/>
          </a:ln>
        </p:spPr>
        <p:txBody>
          <a:bodyPr anchorCtr="0" anchor="t" bIns="0" lIns="0" spcFirstLastPara="1" rIns="0" wrap="square" tIns="0">
            <a:noAutofit/>
          </a:bodyPr>
          <a:lstStyle/>
          <a:p>
            <a:pPr indent="0" lvl="0" marL="12700" marR="0" rtl="0" algn="l">
              <a:spcBef>
                <a:spcPts val="0"/>
              </a:spcBef>
              <a:spcAft>
                <a:spcPts val="0"/>
              </a:spcAft>
              <a:buNone/>
            </a:pPr>
            <a:r>
              <a:rPr b="1" lang="en" sz="3000">
                <a:solidFill>
                  <a:srgbClr val="FFFFFF"/>
                </a:solidFill>
                <a:latin typeface="Calibri"/>
                <a:ea typeface="Calibri"/>
                <a:cs typeface="Calibri"/>
                <a:sym typeface="Calibri"/>
              </a:rPr>
              <a:t>IMPERMEABLE</a:t>
            </a:r>
            <a:endParaRPr b="1" sz="3000">
              <a:solidFill>
                <a:srgbClr val="FFFFFF"/>
              </a:solidFill>
              <a:latin typeface="Calibri"/>
              <a:ea typeface="Calibri"/>
              <a:cs typeface="Calibri"/>
              <a:sym typeface="Calibri"/>
            </a:endParaRPr>
          </a:p>
        </p:txBody>
      </p:sp>
      <p:sp>
        <p:nvSpPr>
          <p:cNvPr id="351" name="Google Shape;351;p40"/>
          <p:cNvSpPr txBox="1"/>
          <p:nvPr/>
        </p:nvSpPr>
        <p:spPr>
          <a:xfrm>
            <a:off x="414671" y="4053167"/>
            <a:ext cx="3571127" cy="878029"/>
          </a:xfrm>
          <a:prstGeom prst="rect">
            <a:avLst/>
          </a:prstGeom>
          <a:noFill/>
          <a:ln>
            <a:noFill/>
          </a:ln>
        </p:spPr>
        <p:txBody>
          <a:bodyPr anchorCtr="0" anchor="t" bIns="0" lIns="0" spcFirstLastPara="1" rIns="0" wrap="square" tIns="0">
            <a:noAutofit/>
          </a:bodyPr>
          <a:lstStyle/>
          <a:p>
            <a:pPr indent="0" lvl="0" marL="12700" marR="0" rtl="0" algn="ctr">
              <a:lnSpc>
                <a:spcPct val="120000"/>
              </a:lnSpc>
              <a:spcBef>
                <a:spcPts val="0"/>
              </a:spcBef>
              <a:spcAft>
                <a:spcPts val="0"/>
              </a:spcAft>
              <a:buNone/>
            </a:pPr>
            <a:r>
              <a:rPr b="1" lang="en" sz="1600">
                <a:solidFill>
                  <a:srgbClr val="FFFFFF"/>
                </a:solidFill>
                <a:latin typeface="Calibri"/>
                <a:ea typeface="Calibri"/>
                <a:cs typeface="Calibri"/>
                <a:sym typeface="Calibri"/>
              </a:rPr>
              <a:t>Water cannot penetrate or percolate but rather pools or runs off the surface. These are also called impervious surfaces. </a:t>
            </a:r>
            <a:endParaRPr b="1" sz="1600">
              <a:solidFill>
                <a:srgbClr val="FFFFFF"/>
              </a:solidFill>
              <a:latin typeface="Calibri"/>
              <a:ea typeface="Calibri"/>
              <a:cs typeface="Calibri"/>
              <a:sym typeface="Calibri"/>
            </a:endParaRPr>
          </a:p>
        </p:txBody>
      </p:sp>
      <p:pic>
        <p:nvPicPr>
          <p:cNvPr descr="Text&#10;&#10;Description automatically generated" id="352" name="Google Shape;352;p40"/>
          <p:cNvPicPr preferRelativeResize="0"/>
          <p:nvPr/>
        </p:nvPicPr>
        <p:blipFill rotWithShape="1">
          <a:blip r:embed="rId3">
            <a:alphaModFix/>
          </a:blip>
          <a:srcRect b="0" l="0" r="0" t="0"/>
          <a:stretch/>
        </p:blipFill>
        <p:spPr>
          <a:xfrm>
            <a:off x="7920790" y="4626293"/>
            <a:ext cx="981380" cy="231457"/>
          </a:xfrm>
          <a:prstGeom prst="rect">
            <a:avLst/>
          </a:prstGeom>
          <a:noFill/>
          <a:ln>
            <a:noFill/>
          </a:ln>
        </p:spPr>
      </p:pic>
      <p:cxnSp>
        <p:nvCxnSpPr>
          <p:cNvPr id="353" name="Google Shape;353;p40"/>
          <p:cNvCxnSpPr/>
          <p:nvPr/>
        </p:nvCxnSpPr>
        <p:spPr>
          <a:xfrm>
            <a:off x="5012369" y="737453"/>
            <a:ext cx="3683000" cy="0"/>
          </a:xfrm>
          <a:prstGeom prst="straightConnector1">
            <a:avLst/>
          </a:prstGeom>
          <a:noFill/>
          <a:ln cap="flat" cmpd="sng" w="15875">
            <a:solidFill>
              <a:srgbClr val="AB0520"/>
            </a:solidFill>
            <a:prstDash val="solid"/>
            <a:round/>
            <a:headEnd len="sm" w="sm" type="none"/>
            <a:tailEnd len="sm" w="sm" type="none"/>
          </a:ln>
        </p:spPr>
      </p:cxnSp>
      <p:cxnSp>
        <p:nvCxnSpPr>
          <p:cNvPr id="354" name="Google Shape;354;p40"/>
          <p:cNvCxnSpPr/>
          <p:nvPr/>
        </p:nvCxnSpPr>
        <p:spPr>
          <a:xfrm>
            <a:off x="302797" y="3969366"/>
            <a:ext cx="3683000" cy="0"/>
          </a:xfrm>
          <a:prstGeom prst="straightConnector1">
            <a:avLst/>
          </a:prstGeom>
          <a:noFill/>
          <a:ln cap="flat" cmpd="sng" w="15875">
            <a:solidFill>
              <a:srgbClr val="AB0520"/>
            </a:solidFill>
            <a:prstDash val="solid"/>
            <a:round/>
            <a:headEnd len="sm" w="sm" type="none"/>
            <a:tailEnd len="sm" w="sm" type="none"/>
          </a:ln>
        </p:spPr>
      </p:cxnSp>
      <p:grpSp>
        <p:nvGrpSpPr>
          <p:cNvPr id="355" name="Google Shape;355;p40"/>
          <p:cNvGrpSpPr/>
          <p:nvPr/>
        </p:nvGrpSpPr>
        <p:grpSpPr>
          <a:xfrm>
            <a:off x="-1" y="0"/>
            <a:ext cx="4572001" cy="3150661"/>
            <a:chOff x="-1" y="0"/>
            <a:chExt cx="9144001" cy="6301322"/>
          </a:xfrm>
        </p:grpSpPr>
        <p:grpSp>
          <p:nvGrpSpPr>
            <p:cNvPr id="356" name="Google Shape;356;p40"/>
            <p:cNvGrpSpPr/>
            <p:nvPr/>
          </p:nvGrpSpPr>
          <p:grpSpPr>
            <a:xfrm>
              <a:off x="-1" y="0"/>
              <a:ext cx="9144001" cy="4444293"/>
              <a:chOff x="-1" y="0"/>
              <a:chExt cx="9127483" cy="5215201"/>
            </a:xfrm>
          </p:grpSpPr>
          <p:pic>
            <p:nvPicPr>
              <p:cNvPr descr="cottonwood forest old.jpg" id="357" name="Google Shape;357;p40"/>
              <p:cNvPicPr preferRelativeResize="0"/>
              <p:nvPr/>
            </p:nvPicPr>
            <p:blipFill rotWithShape="1">
              <a:blip r:embed="rId4">
                <a:alphaModFix/>
              </a:blip>
              <a:srcRect b="0" l="0" r="0" t="0"/>
              <a:stretch/>
            </p:blipFill>
            <p:spPr>
              <a:xfrm>
                <a:off x="-1" y="0"/>
                <a:ext cx="6875425" cy="5199810"/>
              </a:xfrm>
              <a:prstGeom prst="rect">
                <a:avLst/>
              </a:prstGeom>
              <a:noFill/>
              <a:ln>
                <a:noFill/>
              </a:ln>
            </p:spPr>
          </p:pic>
          <p:pic>
            <p:nvPicPr>
              <p:cNvPr descr="payson-az-forest-0810-x.jpg" id="358" name="Google Shape;358;p40"/>
              <p:cNvPicPr preferRelativeResize="0"/>
              <p:nvPr/>
            </p:nvPicPr>
            <p:blipFill rotWithShape="1">
              <a:blip r:embed="rId5">
                <a:alphaModFix/>
              </a:blip>
              <a:srcRect b="1913" l="0" r="23921" t="14712"/>
              <a:stretch/>
            </p:blipFill>
            <p:spPr>
              <a:xfrm>
                <a:off x="4382553" y="15391"/>
                <a:ext cx="4744929" cy="5199810"/>
              </a:xfrm>
              <a:prstGeom prst="rect">
                <a:avLst/>
              </a:prstGeom>
              <a:noFill/>
              <a:ln>
                <a:noFill/>
              </a:ln>
            </p:spPr>
          </p:pic>
        </p:grpSp>
        <p:pic>
          <p:nvPicPr>
            <p:cNvPr descr="A desert landscape with a tree and rocks&#10;&#10;Description automatically generated with medium confidence" id="359" name="Google Shape;359;p40"/>
            <p:cNvPicPr preferRelativeResize="0"/>
            <p:nvPr/>
          </p:nvPicPr>
          <p:blipFill rotWithShape="1">
            <a:blip r:embed="rId6">
              <a:alphaModFix/>
            </a:blip>
            <a:srcRect b="11220" l="0" r="9637" t="50000"/>
            <a:stretch/>
          </p:blipFill>
          <p:spPr>
            <a:xfrm>
              <a:off x="1807" y="3688273"/>
              <a:ext cx="9136687" cy="2613049"/>
            </a:xfrm>
            <a:prstGeom prst="rect">
              <a:avLst/>
            </a:prstGeom>
            <a:noFill/>
            <a:ln>
              <a:noFill/>
            </a:ln>
          </p:spPr>
        </p:pic>
      </p:grpSp>
      <p:pic>
        <p:nvPicPr>
          <p:cNvPr descr="parking lot.jpg" id="360" name="Google Shape;360;p40"/>
          <p:cNvPicPr preferRelativeResize="0"/>
          <p:nvPr/>
        </p:nvPicPr>
        <p:blipFill rotWithShape="1">
          <a:blip r:embed="rId7">
            <a:alphaModFix/>
          </a:blip>
          <a:srcRect b="0" l="0" r="0" t="0"/>
          <a:stretch/>
        </p:blipFill>
        <p:spPr>
          <a:xfrm>
            <a:off x="4563741" y="3472801"/>
            <a:ext cx="4580259" cy="1704975"/>
          </a:xfrm>
          <a:prstGeom prst="rect">
            <a:avLst/>
          </a:prstGeom>
          <a:noFill/>
          <a:ln>
            <a:noFill/>
          </a:ln>
        </p:spPr>
      </p:pic>
      <p:pic>
        <p:nvPicPr>
          <p:cNvPr descr="A stone stairs leading up to a building&#10;&#10;Description automatically generated" id="361" name="Google Shape;361;p40"/>
          <p:cNvPicPr preferRelativeResize="0"/>
          <p:nvPr/>
        </p:nvPicPr>
        <p:blipFill rotWithShape="1">
          <a:blip r:embed="rId8">
            <a:alphaModFix/>
          </a:blip>
          <a:srcRect b="12652" l="0" r="0" t="0"/>
          <a:stretch/>
        </p:blipFill>
        <p:spPr>
          <a:xfrm>
            <a:off x="4587344" y="2073350"/>
            <a:ext cx="3139262" cy="2056559"/>
          </a:xfrm>
          <a:prstGeom prst="rect">
            <a:avLst/>
          </a:prstGeom>
          <a:noFill/>
          <a:ln>
            <a:noFill/>
          </a:ln>
        </p:spPr>
      </p:pic>
      <p:pic>
        <p:nvPicPr>
          <p:cNvPr descr="A street with a stop sign with Beacon Hill in the background&#10;&#10;Description automatically generated" id="362" name="Google Shape;362;p40"/>
          <p:cNvPicPr preferRelativeResize="0"/>
          <p:nvPr/>
        </p:nvPicPr>
        <p:blipFill rotWithShape="1">
          <a:blip r:embed="rId9">
            <a:alphaModFix/>
          </a:blip>
          <a:srcRect b="-712" l="1637" r="34666" t="12652"/>
          <a:stretch/>
        </p:blipFill>
        <p:spPr>
          <a:xfrm>
            <a:off x="7230140" y="2086580"/>
            <a:ext cx="1912957" cy="20733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8"/>
                                        </p:tgtEl>
                                        <p:attrNameLst>
                                          <p:attrName>style.visibility</p:attrName>
                                        </p:attrNameLst>
                                      </p:cBhvr>
                                      <p:to>
                                        <p:strVal val="visible"/>
                                      </p:to>
                                    </p:set>
                                    <p:animEffect filter="fade" transition="in">
                                      <p:cBhvr>
                                        <p:cTn dur="1000"/>
                                        <p:tgtEl>
                                          <p:spTgt spid="348"/>
                                        </p:tgtEl>
                                      </p:cBhvr>
                                    </p:animEffect>
                                  </p:childTnLst>
                                </p:cTn>
                              </p:par>
                              <p:par>
                                <p:cTn fill="hold" nodeType="withEffect" presetClass="entr" presetID="10" presetSubtype="0">
                                  <p:stCondLst>
                                    <p:cond delay="0"/>
                                  </p:stCondLst>
                                  <p:childTnLst>
                                    <p:set>
                                      <p:cBhvr>
                                        <p:cTn dur="1" fill="hold">
                                          <p:stCondLst>
                                            <p:cond delay="0"/>
                                          </p:stCondLst>
                                        </p:cTn>
                                        <p:tgtEl>
                                          <p:spTgt spid="349"/>
                                        </p:tgtEl>
                                        <p:attrNameLst>
                                          <p:attrName>style.visibility</p:attrName>
                                        </p:attrNameLst>
                                      </p:cBhvr>
                                      <p:to>
                                        <p:strVal val="visible"/>
                                      </p:to>
                                    </p:set>
                                    <p:animEffect filter="fade" transition="in">
                                      <p:cBhvr>
                                        <p:cTn dur="1000"/>
                                        <p:tgtEl>
                                          <p:spTgt spid="3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0"/>
                                        </p:tgtEl>
                                        <p:attrNameLst>
                                          <p:attrName>style.visibility</p:attrName>
                                        </p:attrNameLst>
                                      </p:cBhvr>
                                      <p:to>
                                        <p:strVal val="visible"/>
                                      </p:to>
                                    </p:set>
                                    <p:animEffect filter="fade" transition="in">
                                      <p:cBhvr>
                                        <p:cTn dur="1000"/>
                                        <p:tgtEl>
                                          <p:spTgt spid="350"/>
                                        </p:tgtEl>
                                      </p:cBhvr>
                                    </p:animEffect>
                                  </p:childTnLst>
                                </p:cTn>
                              </p:par>
                              <p:par>
                                <p:cTn fill="hold" nodeType="with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1000"/>
                                        <p:tgtEl>
                                          <p:spTgt spid="3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1"/>
          <p:cNvSpPr/>
          <p:nvPr/>
        </p:nvSpPr>
        <p:spPr>
          <a:xfrm>
            <a:off x="-108284" y="-31527"/>
            <a:ext cx="9360569" cy="1219200"/>
          </a:xfrm>
          <a:prstGeom prst="rect">
            <a:avLst/>
          </a:prstGeom>
          <a:solidFill>
            <a:srgbClr val="C00000"/>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cxnSp>
        <p:nvCxnSpPr>
          <p:cNvPr id="369" name="Google Shape;369;p41"/>
          <p:cNvCxnSpPr/>
          <p:nvPr/>
        </p:nvCxnSpPr>
        <p:spPr>
          <a:xfrm>
            <a:off x="-108284" y="1226659"/>
            <a:ext cx="9360569" cy="0"/>
          </a:xfrm>
          <a:prstGeom prst="straightConnector1">
            <a:avLst/>
          </a:prstGeom>
          <a:noFill/>
          <a:ln cap="flat" cmpd="sng" w="76200">
            <a:solidFill>
              <a:srgbClr val="002776"/>
            </a:solidFill>
            <a:prstDash val="solid"/>
            <a:round/>
            <a:headEnd len="sm" w="sm" type="none"/>
            <a:tailEnd len="sm" w="sm" type="none"/>
          </a:ln>
          <a:effectLst>
            <a:outerShdw blurRad="40000" rotWithShape="0" dir="5400000" dist="20000">
              <a:srgbClr val="000000">
                <a:alpha val="37647"/>
              </a:srgbClr>
            </a:outerShdw>
          </a:effectLst>
        </p:spPr>
      </p:cxnSp>
      <p:sp>
        <p:nvSpPr>
          <p:cNvPr id="370" name="Google Shape;370;p41"/>
          <p:cNvSpPr txBox="1"/>
          <p:nvPr/>
        </p:nvSpPr>
        <p:spPr>
          <a:xfrm>
            <a:off x="485460" y="201989"/>
            <a:ext cx="9023683" cy="807914"/>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4800">
                <a:solidFill>
                  <a:srgbClr val="0C234B"/>
                </a:solidFill>
                <a:latin typeface="Calibri"/>
                <a:ea typeface="Calibri"/>
                <a:cs typeface="Calibri"/>
                <a:sym typeface="Calibri"/>
              </a:rPr>
              <a:t>Too Hot to Handle!</a:t>
            </a:r>
            <a:endParaRPr sz="1100"/>
          </a:p>
        </p:txBody>
      </p:sp>
      <p:sp>
        <p:nvSpPr>
          <p:cNvPr id="371" name="Google Shape;371;p41"/>
          <p:cNvSpPr txBox="1"/>
          <p:nvPr/>
        </p:nvSpPr>
        <p:spPr>
          <a:xfrm>
            <a:off x="280852" y="1451234"/>
            <a:ext cx="4620758" cy="1731243"/>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600">
                <a:solidFill>
                  <a:srgbClr val="AB0520"/>
                </a:solidFill>
                <a:latin typeface="Calibri"/>
                <a:ea typeface="Calibri"/>
                <a:cs typeface="Calibri"/>
                <a:sym typeface="Calibri"/>
              </a:rPr>
              <a:t>What else happens when we have impermeable surfaces? </a:t>
            </a:r>
            <a:endParaRPr sz="2700">
              <a:solidFill>
                <a:srgbClr val="002776"/>
              </a:solidFill>
              <a:latin typeface="Calibri"/>
              <a:ea typeface="Calibri"/>
              <a:cs typeface="Calibri"/>
              <a:sym typeface="Calibri"/>
            </a:endParaRPr>
          </a:p>
        </p:txBody>
      </p:sp>
      <p:pic>
        <p:nvPicPr>
          <p:cNvPr descr="A yellow and red text on a black background&#10;&#10;Description automatically generated" id="372" name="Google Shape;372;p41"/>
          <p:cNvPicPr preferRelativeResize="0"/>
          <p:nvPr/>
        </p:nvPicPr>
        <p:blipFill rotWithShape="1">
          <a:blip r:embed="rId3">
            <a:alphaModFix/>
          </a:blip>
          <a:srcRect b="45106" l="7539" r="7814" t="1601"/>
          <a:stretch/>
        </p:blipFill>
        <p:spPr>
          <a:xfrm>
            <a:off x="369761" y="-188201"/>
            <a:ext cx="2232837" cy="1819766"/>
          </a:xfrm>
          <a:prstGeom prst="rect">
            <a:avLst/>
          </a:prstGeom>
          <a:noFill/>
          <a:ln>
            <a:noFill/>
          </a:ln>
        </p:spPr>
      </p:pic>
      <p:pic>
        <p:nvPicPr>
          <p:cNvPr descr="A cartoon sun with glasses and a thermometer&#10;&#10;Description automatically generated" id="373" name="Google Shape;373;p41"/>
          <p:cNvPicPr preferRelativeResize="0"/>
          <p:nvPr/>
        </p:nvPicPr>
        <p:blipFill rotWithShape="1">
          <a:blip r:embed="rId4">
            <a:alphaModFix/>
          </a:blip>
          <a:srcRect b="46707" l="16233" r="15353" t="5354"/>
          <a:stretch/>
        </p:blipFill>
        <p:spPr>
          <a:xfrm>
            <a:off x="7250526" y="128042"/>
            <a:ext cx="1893474" cy="1717553"/>
          </a:xfrm>
          <a:prstGeom prst="rect">
            <a:avLst/>
          </a:prstGeom>
          <a:noFill/>
          <a:ln>
            <a:noFill/>
          </a:ln>
        </p:spPr>
      </p:pic>
      <p:pic>
        <p:nvPicPr>
          <p:cNvPr descr="Earth's Radiation Balance" id="374" name="Google Shape;374;p41"/>
          <p:cNvPicPr preferRelativeResize="0"/>
          <p:nvPr/>
        </p:nvPicPr>
        <p:blipFill rotWithShape="1">
          <a:blip r:embed="rId5">
            <a:alphaModFix/>
          </a:blip>
          <a:srcRect b="11792" l="2373" r="19339" t="28332"/>
          <a:stretch/>
        </p:blipFill>
        <p:spPr>
          <a:xfrm>
            <a:off x="669851" y="3283922"/>
            <a:ext cx="3498112" cy="1862113"/>
          </a:xfrm>
          <a:prstGeom prst="rect">
            <a:avLst/>
          </a:prstGeom>
          <a:noFill/>
          <a:ln>
            <a:noFill/>
          </a:ln>
        </p:spPr>
      </p:pic>
      <p:pic>
        <p:nvPicPr>
          <p:cNvPr descr="Asphalt Pavement: UHI Mitigation - Cooling Roadways" id="375" name="Google Shape;375;p41"/>
          <p:cNvPicPr preferRelativeResize="0"/>
          <p:nvPr/>
        </p:nvPicPr>
        <p:blipFill rotWithShape="1">
          <a:blip r:embed="rId6">
            <a:alphaModFix/>
          </a:blip>
          <a:srcRect b="0" l="0" r="35231" t="0"/>
          <a:stretch/>
        </p:blipFill>
        <p:spPr>
          <a:xfrm>
            <a:off x="5635257" y="1921920"/>
            <a:ext cx="3336634" cy="3232750"/>
          </a:xfrm>
          <a:prstGeom prst="rect">
            <a:avLst/>
          </a:prstGeom>
          <a:noFill/>
          <a:ln>
            <a:noFill/>
          </a:ln>
        </p:spPr>
      </p:pic>
      <p:pic>
        <p:nvPicPr>
          <p:cNvPr id="376" name="Google Shape;376;p41"/>
          <p:cNvPicPr preferRelativeResize="0"/>
          <p:nvPr/>
        </p:nvPicPr>
        <p:blipFill rotWithShape="1">
          <a:blip r:embed="rId7">
            <a:alphaModFix/>
          </a:blip>
          <a:srcRect b="0" l="0" r="0" t="0"/>
          <a:stretch/>
        </p:blipFill>
        <p:spPr>
          <a:xfrm>
            <a:off x="4340443" y="3880977"/>
            <a:ext cx="1122334" cy="1014560"/>
          </a:xfrm>
          <a:prstGeom prst="rect">
            <a:avLst/>
          </a:prstGeom>
          <a:solidFill>
            <a:schemeClr val="lt1"/>
          </a:solid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2000"/>
                                        <p:tgtEl>
                                          <p:spTgt spid="375"/>
                                        </p:tgtEl>
                                      </p:cBhvr>
                                    </p:animEffect>
                                  </p:childTnLst>
                                </p:cTn>
                              </p:par>
                              <p:par>
                                <p:cTn fill="hold" nodeType="with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500"/>
                                        <p:tgtEl>
                                          <p:spTgt spid="3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B0520"/>
        </a:solidFill>
      </p:bgPr>
    </p:bg>
    <p:spTree>
      <p:nvGrpSpPr>
        <p:cNvPr id="380" name="Shape 380"/>
        <p:cNvGrpSpPr/>
        <p:nvPr/>
      </p:nvGrpSpPr>
      <p:grpSpPr>
        <a:xfrm>
          <a:off x="0" y="0"/>
          <a:ext cx="0" cy="0"/>
          <a:chOff x="0" y="0"/>
          <a:chExt cx="0" cy="0"/>
        </a:xfrm>
      </p:grpSpPr>
      <p:sp>
        <p:nvSpPr>
          <p:cNvPr id="381" name="Google Shape;381;p42"/>
          <p:cNvSpPr/>
          <p:nvPr/>
        </p:nvSpPr>
        <p:spPr>
          <a:xfrm>
            <a:off x="5958833" y="4109771"/>
            <a:ext cx="1030641" cy="1033393"/>
          </a:xfrm>
          <a:prstGeom prst="rect">
            <a:avLst/>
          </a:prstGeom>
          <a:solidFill>
            <a:srgbClr val="0F275C"/>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382" name="Google Shape;382;p42"/>
          <p:cNvSpPr/>
          <p:nvPr/>
        </p:nvSpPr>
        <p:spPr>
          <a:xfrm>
            <a:off x="0" y="-92332"/>
            <a:ext cx="92381" cy="184666"/>
          </a:xfrm>
          <a:prstGeom prst="rect">
            <a:avLst/>
          </a:prstGeom>
          <a:no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p:txBody>
      </p:sp>
      <p:sp>
        <p:nvSpPr>
          <p:cNvPr id="383" name="Google Shape;383;p42"/>
          <p:cNvSpPr txBox="1"/>
          <p:nvPr/>
        </p:nvSpPr>
        <p:spPr>
          <a:xfrm>
            <a:off x="1795410" y="41030"/>
            <a:ext cx="6595823" cy="807914"/>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4800">
                <a:solidFill>
                  <a:srgbClr val="FF9900"/>
                </a:solidFill>
                <a:latin typeface="Calibri"/>
                <a:ea typeface="Calibri"/>
                <a:cs typeface="Calibri"/>
                <a:sym typeface="Calibri"/>
              </a:rPr>
              <a:t>Urban Heat Island Effect</a:t>
            </a:r>
            <a:endParaRPr sz="1100"/>
          </a:p>
        </p:txBody>
      </p:sp>
      <p:pic>
        <p:nvPicPr>
          <p:cNvPr id="384" name="Google Shape;384;p42"/>
          <p:cNvPicPr preferRelativeResize="0"/>
          <p:nvPr/>
        </p:nvPicPr>
        <p:blipFill rotWithShape="1">
          <a:blip r:embed="rId3">
            <a:alphaModFix/>
          </a:blip>
          <a:srcRect b="66103" l="66744" r="17044" t="17159"/>
          <a:stretch/>
        </p:blipFill>
        <p:spPr>
          <a:xfrm>
            <a:off x="3809953" y="1187744"/>
            <a:ext cx="5021587" cy="2916317"/>
          </a:xfrm>
          <a:prstGeom prst="rect">
            <a:avLst/>
          </a:prstGeom>
          <a:noFill/>
          <a:ln>
            <a:noFill/>
          </a:ln>
        </p:spPr>
      </p:pic>
      <p:pic>
        <p:nvPicPr>
          <p:cNvPr id="385" name="Google Shape;385;p42"/>
          <p:cNvPicPr preferRelativeResize="0"/>
          <p:nvPr/>
        </p:nvPicPr>
        <p:blipFill rotWithShape="1">
          <a:blip r:embed="rId4">
            <a:alphaModFix/>
          </a:blip>
          <a:srcRect b="53902" l="68140" r="7325" t="12196"/>
          <a:stretch/>
        </p:blipFill>
        <p:spPr>
          <a:xfrm>
            <a:off x="512042" y="850987"/>
            <a:ext cx="2413591" cy="1875961"/>
          </a:xfrm>
          <a:prstGeom prst="rect">
            <a:avLst/>
          </a:prstGeom>
          <a:noFill/>
          <a:ln>
            <a:noFill/>
          </a:ln>
        </p:spPr>
      </p:pic>
      <p:pic>
        <p:nvPicPr>
          <p:cNvPr id="386" name="Google Shape;386;p42"/>
          <p:cNvPicPr preferRelativeResize="0"/>
          <p:nvPr/>
        </p:nvPicPr>
        <p:blipFill rotWithShape="1">
          <a:blip r:embed="rId5">
            <a:alphaModFix/>
          </a:blip>
          <a:srcRect b="52985" l="68489" r="6702" t="11990"/>
          <a:stretch/>
        </p:blipFill>
        <p:spPr>
          <a:xfrm>
            <a:off x="512042" y="2856214"/>
            <a:ext cx="2413591" cy="1916694"/>
          </a:xfrm>
          <a:prstGeom prst="rect">
            <a:avLst/>
          </a:prstGeom>
          <a:noFill/>
          <a:ln>
            <a:noFill/>
          </a:ln>
        </p:spPr>
      </p:pic>
      <p:pic>
        <p:nvPicPr>
          <p:cNvPr id="387" name="Google Shape;387;p42"/>
          <p:cNvPicPr preferRelativeResize="0"/>
          <p:nvPr/>
        </p:nvPicPr>
        <p:blipFill rotWithShape="1">
          <a:blip r:embed="rId6">
            <a:alphaModFix/>
          </a:blip>
          <a:srcRect b="0" l="0" r="0" t="0"/>
          <a:stretch/>
        </p:blipFill>
        <p:spPr>
          <a:xfrm>
            <a:off x="6073483" y="4334257"/>
            <a:ext cx="815164" cy="736886"/>
          </a:xfrm>
          <a:prstGeom prst="rect">
            <a:avLst/>
          </a:prstGeom>
          <a:solidFill>
            <a:schemeClr val="lt1"/>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3"/>
          <p:cNvSpPr/>
          <p:nvPr/>
        </p:nvSpPr>
        <p:spPr>
          <a:xfrm>
            <a:off x="3160295" y="4116056"/>
            <a:ext cx="5927558" cy="1116522"/>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394" name="Google Shape;394;p43"/>
          <p:cNvSpPr/>
          <p:nvPr/>
        </p:nvSpPr>
        <p:spPr>
          <a:xfrm>
            <a:off x="-108284" y="-30703"/>
            <a:ext cx="9360569" cy="1219200"/>
          </a:xfrm>
          <a:prstGeom prst="rect">
            <a:avLst/>
          </a:prstGeom>
          <a:solidFill>
            <a:srgbClr val="C00000"/>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pic>
        <p:nvPicPr>
          <p:cNvPr descr="What are heat domes – and are they to blame for soaring US temperatures? |  Weather News | Al Jazeera" id="395" name="Google Shape;395;p43"/>
          <p:cNvPicPr preferRelativeResize="0"/>
          <p:nvPr/>
        </p:nvPicPr>
        <p:blipFill rotWithShape="1">
          <a:blip r:embed="rId3">
            <a:alphaModFix/>
          </a:blip>
          <a:srcRect b="0" l="0" r="0" t="0"/>
          <a:stretch/>
        </p:blipFill>
        <p:spPr>
          <a:xfrm>
            <a:off x="0" y="1203074"/>
            <a:ext cx="3960146" cy="3955003"/>
          </a:xfrm>
          <a:prstGeom prst="rect">
            <a:avLst/>
          </a:prstGeom>
          <a:noFill/>
          <a:ln>
            <a:noFill/>
          </a:ln>
        </p:spPr>
      </p:pic>
      <p:cxnSp>
        <p:nvCxnSpPr>
          <p:cNvPr id="396" name="Google Shape;396;p43"/>
          <p:cNvCxnSpPr/>
          <p:nvPr/>
        </p:nvCxnSpPr>
        <p:spPr>
          <a:xfrm>
            <a:off x="-108284" y="1188497"/>
            <a:ext cx="9360569" cy="0"/>
          </a:xfrm>
          <a:prstGeom prst="straightConnector1">
            <a:avLst/>
          </a:prstGeom>
          <a:noFill/>
          <a:ln cap="flat" cmpd="sng" w="76200">
            <a:solidFill>
              <a:srgbClr val="002776"/>
            </a:solidFill>
            <a:prstDash val="solid"/>
            <a:round/>
            <a:headEnd len="sm" w="sm" type="none"/>
            <a:tailEnd len="sm" w="sm" type="none"/>
          </a:ln>
          <a:effectLst>
            <a:outerShdw blurRad="40000" rotWithShape="0" dir="5400000" dist="20000">
              <a:srgbClr val="000000">
                <a:alpha val="37647"/>
              </a:srgbClr>
            </a:outerShdw>
          </a:effectLst>
        </p:spPr>
      </p:cxnSp>
      <p:sp>
        <p:nvSpPr>
          <p:cNvPr id="397" name="Google Shape;397;p43"/>
          <p:cNvSpPr txBox="1"/>
          <p:nvPr/>
        </p:nvSpPr>
        <p:spPr>
          <a:xfrm>
            <a:off x="-551099" y="152004"/>
            <a:ext cx="10246196" cy="746407"/>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4400">
                <a:solidFill>
                  <a:srgbClr val="FF9900"/>
                </a:solidFill>
                <a:latin typeface="Calibri"/>
                <a:ea typeface="Calibri"/>
                <a:cs typeface="Calibri"/>
                <a:sym typeface="Calibri"/>
              </a:rPr>
              <a:t>Air Temp, Quality &amp; Rain Changes Too!</a:t>
            </a:r>
            <a:endParaRPr sz="1100"/>
          </a:p>
        </p:txBody>
      </p:sp>
      <p:sp>
        <p:nvSpPr>
          <p:cNvPr id="398" name="Google Shape;398;p43"/>
          <p:cNvSpPr txBox="1"/>
          <p:nvPr/>
        </p:nvSpPr>
        <p:spPr>
          <a:xfrm>
            <a:off x="3914465" y="1229317"/>
            <a:ext cx="5229600" cy="1056900"/>
          </a:xfrm>
          <a:prstGeom prst="rect">
            <a:avLst/>
          </a:prstGeom>
          <a:noFill/>
          <a:ln>
            <a:noFill/>
          </a:ln>
        </p:spPr>
        <p:txBody>
          <a:bodyPr anchorCtr="0" anchor="t" bIns="34275" lIns="68575" spcFirstLastPara="1" rIns="68575" wrap="square" tIns="34275">
            <a:spAutoFit/>
          </a:bodyPr>
          <a:lstStyle/>
          <a:p>
            <a:pPr indent="0" lvl="0" marL="0" marR="0" rtl="0" algn="ctr">
              <a:lnSpc>
                <a:spcPct val="97229"/>
              </a:lnSpc>
              <a:spcBef>
                <a:spcPts val="0"/>
              </a:spcBef>
              <a:spcAft>
                <a:spcPts val="0"/>
              </a:spcAft>
              <a:buNone/>
            </a:pPr>
            <a:r>
              <a:rPr b="1" lang="en" sz="3000">
                <a:solidFill>
                  <a:srgbClr val="AB0520"/>
                </a:solidFill>
                <a:latin typeface="Calibri"/>
                <a:ea typeface="Calibri"/>
                <a:cs typeface="Calibri"/>
                <a:sym typeface="Calibri"/>
              </a:rPr>
              <a:t>What else happens when city temps are warmer?</a:t>
            </a:r>
            <a:r>
              <a:rPr b="1" lang="en" sz="3600">
                <a:solidFill>
                  <a:srgbClr val="AB0520"/>
                </a:solidFill>
                <a:latin typeface="Calibri"/>
                <a:ea typeface="Calibri"/>
                <a:cs typeface="Calibri"/>
                <a:sym typeface="Calibri"/>
              </a:rPr>
              <a:t> </a:t>
            </a:r>
            <a:endParaRPr sz="2700">
              <a:solidFill>
                <a:srgbClr val="002776"/>
              </a:solidFill>
              <a:latin typeface="Calibri"/>
              <a:ea typeface="Calibri"/>
              <a:cs typeface="Calibri"/>
              <a:sym typeface="Calibri"/>
            </a:endParaRPr>
          </a:p>
        </p:txBody>
      </p:sp>
      <p:pic>
        <p:nvPicPr>
          <p:cNvPr id="399" name="Google Shape;399;p43"/>
          <p:cNvPicPr preferRelativeResize="0"/>
          <p:nvPr/>
        </p:nvPicPr>
        <p:blipFill rotWithShape="1">
          <a:blip r:embed="rId4">
            <a:alphaModFix/>
          </a:blip>
          <a:srcRect b="40687" l="15147" r="13896" t="46666"/>
          <a:stretch/>
        </p:blipFill>
        <p:spPr>
          <a:xfrm>
            <a:off x="3937308" y="4317199"/>
            <a:ext cx="5183855" cy="714225"/>
          </a:xfrm>
          <a:prstGeom prst="rect">
            <a:avLst/>
          </a:prstGeom>
          <a:noFill/>
          <a:ln>
            <a:noFill/>
          </a:ln>
        </p:spPr>
      </p:pic>
      <p:pic>
        <p:nvPicPr>
          <p:cNvPr id="400" name="Google Shape;400;p43"/>
          <p:cNvPicPr preferRelativeResize="0"/>
          <p:nvPr/>
        </p:nvPicPr>
        <p:blipFill rotWithShape="1">
          <a:blip r:embed="rId5">
            <a:alphaModFix/>
          </a:blip>
          <a:srcRect b="53044" l="67391" r="7500" t="8502"/>
          <a:stretch/>
        </p:blipFill>
        <p:spPr>
          <a:xfrm>
            <a:off x="4060184" y="2171148"/>
            <a:ext cx="2463815" cy="2122508"/>
          </a:xfrm>
          <a:prstGeom prst="rect">
            <a:avLst/>
          </a:prstGeom>
          <a:noFill/>
          <a:ln>
            <a:noFill/>
          </a:ln>
        </p:spPr>
      </p:pic>
      <p:pic>
        <p:nvPicPr>
          <p:cNvPr descr="This is Our Heat Island : r/phoenix" id="401" name="Google Shape;401;p43"/>
          <p:cNvPicPr preferRelativeResize="0"/>
          <p:nvPr/>
        </p:nvPicPr>
        <p:blipFill rotWithShape="1">
          <a:blip r:embed="rId6">
            <a:alphaModFix/>
          </a:blip>
          <a:srcRect b="0" l="0" r="0" t="0"/>
          <a:stretch/>
        </p:blipFill>
        <p:spPr>
          <a:xfrm>
            <a:off x="6624038" y="2168797"/>
            <a:ext cx="2463815" cy="212485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B0520"/>
        </a:solidFill>
      </p:bgPr>
    </p:bg>
    <p:spTree>
      <p:nvGrpSpPr>
        <p:cNvPr id="405" name="Shape 405"/>
        <p:cNvGrpSpPr/>
        <p:nvPr/>
      </p:nvGrpSpPr>
      <p:grpSpPr>
        <a:xfrm>
          <a:off x="0" y="0"/>
          <a:ext cx="0" cy="0"/>
          <a:chOff x="0" y="0"/>
          <a:chExt cx="0" cy="0"/>
        </a:xfrm>
      </p:grpSpPr>
      <p:sp>
        <p:nvSpPr>
          <p:cNvPr id="406" name="Google Shape;406;p44"/>
          <p:cNvSpPr/>
          <p:nvPr/>
        </p:nvSpPr>
        <p:spPr>
          <a:xfrm>
            <a:off x="8258753" y="4098963"/>
            <a:ext cx="931727" cy="1035409"/>
          </a:xfrm>
          <a:prstGeom prst="rect">
            <a:avLst/>
          </a:prstGeom>
          <a:solidFill>
            <a:srgbClr val="0F275C"/>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407" name="Google Shape;407;p44"/>
          <p:cNvSpPr/>
          <p:nvPr/>
        </p:nvSpPr>
        <p:spPr>
          <a:xfrm>
            <a:off x="0" y="-92332"/>
            <a:ext cx="92381" cy="184666"/>
          </a:xfrm>
          <a:prstGeom prst="rect">
            <a:avLst/>
          </a:prstGeom>
          <a:no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p:txBody>
      </p:sp>
      <p:sp>
        <p:nvSpPr>
          <p:cNvPr id="408" name="Google Shape;408;p44"/>
          <p:cNvSpPr txBox="1"/>
          <p:nvPr/>
        </p:nvSpPr>
        <p:spPr>
          <a:xfrm>
            <a:off x="1274089" y="42516"/>
            <a:ext cx="6595823" cy="807914"/>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4800">
                <a:solidFill>
                  <a:srgbClr val="FF9900"/>
                </a:solidFill>
                <a:latin typeface="Calibri"/>
                <a:ea typeface="Calibri"/>
                <a:cs typeface="Calibri"/>
                <a:sym typeface="Calibri"/>
              </a:rPr>
              <a:t>Urban Heat &amp; Water</a:t>
            </a:r>
            <a:endParaRPr sz="1100"/>
          </a:p>
        </p:txBody>
      </p:sp>
      <p:pic>
        <p:nvPicPr>
          <p:cNvPr descr="Urban Heat Islands — Keep Knoxville Beautiful" id="409" name="Google Shape;409;p44"/>
          <p:cNvPicPr preferRelativeResize="0"/>
          <p:nvPr/>
        </p:nvPicPr>
        <p:blipFill rotWithShape="1">
          <a:blip r:embed="rId3">
            <a:alphaModFix/>
          </a:blip>
          <a:srcRect b="0" l="0" r="0" t="0"/>
          <a:stretch/>
        </p:blipFill>
        <p:spPr>
          <a:xfrm>
            <a:off x="875414" y="869861"/>
            <a:ext cx="7393172" cy="4158659"/>
          </a:xfrm>
          <a:prstGeom prst="rect">
            <a:avLst/>
          </a:prstGeom>
          <a:noFill/>
          <a:ln>
            <a:noFill/>
          </a:ln>
        </p:spPr>
      </p:pic>
      <p:pic>
        <p:nvPicPr>
          <p:cNvPr id="410" name="Google Shape;410;p44"/>
          <p:cNvPicPr preferRelativeResize="0"/>
          <p:nvPr/>
        </p:nvPicPr>
        <p:blipFill rotWithShape="1">
          <a:blip r:embed="rId4">
            <a:alphaModFix/>
          </a:blip>
          <a:srcRect b="0" l="0" r="0" t="0"/>
          <a:stretch/>
        </p:blipFill>
        <p:spPr>
          <a:xfrm>
            <a:off x="8285414" y="4262525"/>
            <a:ext cx="957544" cy="865594"/>
          </a:xfrm>
          <a:prstGeom prst="rect">
            <a:avLst/>
          </a:prstGeom>
          <a:solidFill>
            <a:schemeClr val="lt1"/>
          </a:solid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05682"/>
            </a:gs>
            <a:gs pos="48000">
              <a:srgbClr val="5483BE"/>
            </a:gs>
            <a:gs pos="100000">
              <a:srgbClr val="93B3D7"/>
            </a:gs>
          </a:gsLst>
          <a:lin ang="16200000" scaled="0"/>
        </a:gradFill>
      </p:bgPr>
    </p:bg>
    <p:spTree>
      <p:nvGrpSpPr>
        <p:cNvPr id="415" name="Shape 415"/>
        <p:cNvGrpSpPr/>
        <p:nvPr/>
      </p:nvGrpSpPr>
      <p:grpSpPr>
        <a:xfrm>
          <a:off x="0" y="0"/>
          <a:ext cx="0" cy="0"/>
          <a:chOff x="0" y="0"/>
          <a:chExt cx="0" cy="0"/>
        </a:xfrm>
      </p:grpSpPr>
      <p:cxnSp>
        <p:nvCxnSpPr>
          <p:cNvPr id="416" name="Google Shape;416;p45"/>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417" name="Google Shape;417;p45"/>
          <p:cNvSpPr txBox="1"/>
          <p:nvPr/>
        </p:nvSpPr>
        <p:spPr>
          <a:xfrm>
            <a:off x="303029" y="798344"/>
            <a:ext cx="8537944" cy="5715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4000">
                <a:solidFill>
                  <a:srgbClr val="002776"/>
                </a:solidFill>
                <a:latin typeface="Calibri"/>
                <a:ea typeface="Calibri"/>
                <a:cs typeface="Calibri"/>
                <a:sym typeface="Calibri"/>
              </a:rPr>
              <a:t>In our city centers and neighborhoods what happens to that runoff?</a:t>
            </a:r>
            <a:endParaRPr sz="1100"/>
          </a:p>
          <a:p>
            <a:pPr indent="0" lvl="0" marL="0" marR="0" rtl="0" algn="ctr">
              <a:spcBef>
                <a:spcPts val="0"/>
              </a:spcBef>
              <a:spcAft>
                <a:spcPts val="0"/>
              </a:spcAft>
              <a:buNone/>
            </a:pPr>
            <a:r>
              <a:t/>
            </a:r>
            <a:endParaRPr b="1" sz="4000">
              <a:solidFill>
                <a:srgbClr val="002776"/>
              </a:solidFill>
              <a:latin typeface="Calibri"/>
              <a:ea typeface="Calibri"/>
              <a:cs typeface="Calibri"/>
              <a:sym typeface="Calibri"/>
            </a:endParaRPr>
          </a:p>
        </p:txBody>
      </p:sp>
      <p:sp>
        <p:nvSpPr>
          <p:cNvPr id="418" name="Google Shape;418;p45"/>
          <p:cNvSpPr txBox="1"/>
          <p:nvPr/>
        </p:nvSpPr>
        <p:spPr>
          <a:xfrm>
            <a:off x="432111" y="171680"/>
            <a:ext cx="8279778" cy="544510"/>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Watershed: </a:t>
            </a:r>
            <a:r>
              <a:rPr b="1" i="1" lang="en" sz="3000">
                <a:solidFill>
                  <a:srgbClr val="AB0520"/>
                </a:solidFill>
                <a:latin typeface="Calibri"/>
                <a:ea typeface="Calibri"/>
                <a:cs typeface="Calibri"/>
                <a:sym typeface="Calibri"/>
              </a:rPr>
              <a:t>Understanding Urban Watersheds </a:t>
            </a:r>
            <a:endParaRPr b="1" sz="3000">
              <a:solidFill>
                <a:srgbClr val="FFFFFF"/>
              </a:solidFill>
              <a:latin typeface="Calibri"/>
              <a:ea typeface="Calibri"/>
              <a:cs typeface="Calibri"/>
              <a:sym typeface="Calibri"/>
            </a:endParaRPr>
          </a:p>
        </p:txBody>
      </p:sp>
      <p:grpSp>
        <p:nvGrpSpPr>
          <p:cNvPr id="419" name="Google Shape;419;p45"/>
          <p:cNvGrpSpPr/>
          <p:nvPr/>
        </p:nvGrpSpPr>
        <p:grpSpPr>
          <a:xfrm>
            <a:off x="11397" y="2202779"/>
            <a:ext cx="9121206" cy="2604647"/>
            <a:chOff x="22794" y="4405558"/>
            <a:chExt cx="18242412" cy="5209294"/>
          </a:xfrm>
        </p:grpSpPr>
        <p:sp>
          <p:nvSpPr>
            <p:cNvPr id="420" name="Google Shape;420;p45"/>
            <p:cNvSpPr txBox="1"/>
            <p:nvPr/>
          </p:nvSpPr>
          <p:spPr>
            <a:xfrm>
              <a:off x="6104618" y="4405558"/>
              <a:ext cx="5486400" cy="11430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4000">
                  <a:solidFill>
                    <a:srgbClr val="C00000"/>
                  </a:solidFill>
                  <a:latin typeface="Calibri"/>
                  <a:ea typeface="Calibri"/>
                  <a:cs typeface="Calibri"/>
                  <a:sym typeface="Calibri"/>
                </a:rPr>
                <a:t>Rain</a:t>
              </a:r>
              <a:endParaRPr sz="1100"/>
            </a:p>
            <a:p>
              <a:pPr indent="0" lvl="0" marL="0" marR="0" rtl="0" algn="ctr">
                <a:spcBef>
                  <a:spcPts val="0"/>
                </a:spcBef>
                <a:spcAft>
                  <a:spcPts val="0"/>
                </a:spcAft>
                <a:buNone/>
              </a:pPr>
              <a:r>
                <a:rPr b="1" lang="en" sz="4000">
                  <a:solidFill>
                    <a:srgbClr val="C00000"/>
                  </a:solidFill>
                  <a:latin typeface="Calibri"/>
                  <a:ea typeface="Calibri"/>
                  <a:cs typeface="Calibri"/>
                  <a:sym typeface="Calibri"/>
                </a:rPr>
                <a:t>becomes storm water!</a:t>
              </a:r>
              <a:endParaRPr b="1" sz="4000">
                <a:solidFill>
                  <a:srgbClr val="C00000"/>
                </a:solidFill>
                <a:latin typeface="Calibri"/>
                <a:ea typeface="Calibri"/>
                <a:cs typeface="Calibri"/>
                <a:sym typeface="Calibri"/>
              </a:endParaRPr>
            </a:p>
          </p:txBody>
        </p:sp>
        <p:pic>
          <p:nvPicPr>
            <p:cNvPr descr="stormwater drain2.JPG" id="421" name="Google Shape;421;p45"/>
            <p:cNvPicPr preferRelativeResize="0"/>
            <p:nvPr/>
          </p:nvPicPr>
          <p:blipFill rotWithShape="1">
            <a:blip r:embed="rId3">
              <a:alphaModFix/>
            </a:blip>
            <a:srcRect b="0" l="0" r="0" t="2607"/>
            <a:stretch/>
          </p:blipFill>
          <p:spPr>
            <a:xfrm>
              <a:off x="22794" y="4848447"/>
              <a:ext cx="6525334" cy="4766405"/>
            </a:xfrm>
            <a:prstGeom prst="rect">
              <a:avLst/>
            </a:prstGeom>
            <a:noFill/>
            <a:ln cap="sq" cmpd="sng" w="38100">
              <a:solidFill>
                <a:srgbClr val="17375E"/>
              </a:solidFill>
              <a:prstDash val="solid"/>
              <a:miter lim="800000"/>
              <a:headEnd len="sm" w="sm" type="none"/>
              <a:tailEnd len="sm" w="sm" type="none"/>
            </a:ln>
            <a:effectLst>
              <a:outerShdw blurRad="50800" rotWithShape="0" algn="tl" dir="2700000" dist="38100">
                <a:srgbClr val="000000">
                  <a:alpha val="42745"/>
                </a:srgbClr>
              </a:outerShdw>
            </a:effectLst>
          </p:spPr>
        </p:pic>
        <p:pic>
          <p:nvPicPr>
            <p:cNvPr descr="Storm sewer drain" id="422" name="Google Shape;422;p45"/>
            <p:cNvPicPr preferRelativeResize="0"/>
            <p:nvPr/>
          </p:nvPicPr>
          <p:blipFill rotWithShape="1">
            <a:blip r:embed="rId4">
              <a:alphaModFix/>
            </a:blip>
            <a:srcRect b="0" l="0" r="0" t="0"/>
            <a:stretch/>
          </p:blipFill>
          <p:spPr>
            <a:xfrm>
              <a:off x="11308514" y="4977058"/>
              <a:ext cx="6956692" cy="4637794"/>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9"/>
                                        </p:tgtEl>
                                        <p:attrNameLst>
                                          <p:attrName>style.visibility</p:attrName>
                                        </p:attrNameLst>
                                      </p:cBhvr>
                                      <p:to>
                                        <p:strVal val="visible"/>
                                      </p:to>
                                    </p:set>
                                    <p:animEffect filter="fade" transition="in">
                                      <p:cBhvr>
                                        <p:cTn dur="1000"/>
                                        <p:tgtEl>
                                          <p:spTgt spid="4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05682"/>
            </a:gs>
            <a:gs pos="48000">
              <a:srgbClr val="5483BE"/>
            </a:gs>
            <a:gs pos="100000">
              <a:srgbClr val="93B3D7"/>
            </a:gs>
          </a:gsLst>
          <a:lin ang="16200000" scaled="0"/>
        </a:gradFill>
      </p:bgPr>
    </p:bg>
    <p:spTree>
      <p:nvGrpSpPr>
        <p:cNvPr id="427" name="Shape 427"/>
        <p:cNvGrpSpPr/>
        <p:nvPr/>
      </p:nvGrpSpPr>
      <p:grpSpPr>
        <a:xfrm>
          <a:off x="0" y="0"/>
          <a:ext cx="0" cy="0"/>
          <a:chOff x="0" y="0"/>
          <a:chExt cx="0" cy="0"/>
        </a:xfrm>
      </p:grpSpPr>
      <p:cxnSp>
        <p:nvCxnSpPr>
          <p:cNvPr id="428" name="Google Shape;428;p46"/>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429" name="Google Shape;429;p46"/>
          <p:cNvSpPr txBox="1"/>
          <p:nvPr/>
        </p:nvSpPr>
        <p:spPr>
          <a:xfrm>
            <a:off x="151514" y="68567"/>
            <a:ext cx="8840972" cy="5715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4000">
                <a:solidFill>
                  <a:srgbClr val="C00000"/>
                </a:solidFill>
                <a:latin typeface="Calibri"/>
                <a:ea typeface="Calibri"/>
                <a:cs typeface="Calibri"/>
                <a:sym typeface="Calibri"/>
              </a:rPr>
              <a:t>What makes storm water a bad thing?</a:t>
            </a:r>
            <a:endParaRPr b="1" sz="4000">
              <a:solidFill>
                <a:srgbClr val="C00000"/>
              </a:solidFill>
              <a:latin typeface="Calibri"/>
              <a:ea typeface="Calibri"/>
              <a:cs typeface="Calibri"/>
              <a:sym typeface="Calibri"/>
            </a:endParaRPr>
          </a:p>
        </p:txBody>
      </p:sp>
      <p:grpSp>
        <p:nvGrpSpPr>
          <p:cNvPr id="430" name="Google Shape;430;p46"/>
          <p:cNvGrpSpPr/>
          <p:nvPr/>
        </p:nvGrpSpPr>
        <p:grpSpPr>
          <a:xfrm>
            <a:off x="1038855" y="854169"/>
            <a:ext cx="7066291" cy="3610249"/>
            <a:chOff x="199424" y="406462"/>
            <a:chExt cx="8873052" cy="4927538"/>
          </a:xfrm>
        </p:grpSpPr>
        <p:pic>
          <p:nvPicPr>
            <p:cNvPr descr="sidewalk after.jpg" id="431" name="Google Shape;431;p46"/>
            <p:cNvPicPr preferRelativeResize="0"/>
            <p:nvPr/>
          </p:nvPicPr>
          <p:blipFill rotWithShape="1">
            <a:blip r:embed="rId3">
              <a:alphaModFix/>
            </a:blip>
            <a:srcRect b="0" l="16533" r="17163" t="0"/>
            <a:stretch/>
          </p:blipFill>
          <p:spPr>
            <a:xfrm>
              <a:off x="6400800" y="2971800"/>
              <a:ext cx="2609153" cy="2351259"/>
            </a:xfrm>
            <a:prstGeom prst="rect">
              <a:avLst/>
            </a:prstGeom>
            <a:noFill/>
            <a:ln>
              <a:noFill/>
            </a:ln>
          </p:spPr>
        </p:pic>
        <p:pic>
          <p:nvPicPr>
            <p:cNvPr descr="neighborhood-trash.jpg" id="432" name="Google Shape;432;p46"/>
            <p:cNvPicPr preferRelativeResize="0"/>
            <p:nvPr/>
          </p:nvPicPr>
          <p:blipFill rotWithShape="1">
            <a:blip r:embed="rId4">
              <a:alphaModFix/>
            </a:blip>
            <a:srcRect b="6140" l="0" r="0" t="0"/>
            <a:stretch/>
          </p:blipFill>
          <p:spPr>
            <a:xfrm>
              <a:off x="3365500" y="2982741"/>
              <a:ext cx="3340100" cy="2351259"/>
            </a:xfrm>
            <a:prstGeom prst="rect">
              <a:avLst/>
            </a:prstGeom>
            <a:noFill/>
            <a:ln>
              <a:noFill/>
            </a:ln>
          </p:spPr>
        </p:pic>
        <p:pic>
          <p:nvPicPr>
            <p:cNvPr descr="organic-vs-chemical-fertilizer-5.jpg" id="433" name="Google Shape;433;p46"/>
            <p:cNvPicPr preferRelativeResize="0"/>
            <p:nvPr/>
          </p:nvPicPr>
          <p:blipFill rotWithShape="1">
            <a:blip r:embed="rId5">
              <a:alphaModFix/>
            </a:blip>
            <a:srcRect b="0" l="0" r="0" t="0"/>
            <a:stretch/>
          </p:blipFill>
          <p:spPr>
            <a:xfrm>
              <a:off x="215900" y="2971800"/>
              <a:ext cx="3149600" cy="2362200"/>
            </a:xfrm>
            <a:prstGeom prst="rect">
              <a:avLst/>
            </a:prstGeom>
            <a:noFill/>
            <a:ln>
              <a:noFill/>
            </a:ln>
          </p:spPr>
        </p:pic>
        <p:pic>
          <p:nvPicPr>
            <p:cNvPr descr="oil spill from car.jpg" id="434" name="Google Shape;434;p46"/>
            <p:cNvPicPr preferRelativeResize="0"/>
            <p:nvPr/>
          </p:nvPicPr>
          <p:blipFill rotWithShape="1">
            <a:blip r:embed="rId6">
              <a:alphaModFix/>
            </a:blip>
            <a:srcRect b="0" l="0" r="0" t="0"/>
            <a:stretch/>
          </p:blipFill>
          <p:spPr>
            <a:xfrm>
              <a:off x="199424" y="406462"/>
              <a:ext cx="3428230" cy="2571171"/>
            </a:xfrm>
            <a:prstGeom prst="rect">
              <a:avLst/>
            </a:prstGeom>
            <a:noFill/>
            <a:ln>
              <a:noFill/>
            </a:ln>
          </p:spPr>
        </p:pic>
        <p:pic>
          <p:nvPicPr>
            <p:cNvPr descr="gooddog.jpg" id="435" name="Google Shape;435;p46"/>
            <p:cNvPicPr preferRelativeResize="0"/>
            <p:nvPr/>
          </p:nvPicPr>
          <p:blipFill rotWithShape="1">
            <a:blip r:embed="rId7">
              <a:alphaModFix/>
            </a:blip>
            <a:srcRect b="6416" l="0" r="0" t="4258"/>
            <a:stretch/>
          </p:blipFill>
          <p:spPr>
            <a:xfrm>
              <a:off x="3382448" y="410100"/>
              <a:ext cx="2993082" cy="2593413"/>
            </a:xfrm>
            <a:prstGeom prst="rect">
              <a:avLst/>
            </a:prstGeom>
            <a:noFill/>
            <a:ln>
              <a:noFill/>
            </a:ln>
          </p:spPr>
        </p:pic>
        <p:pic>
          <p:nvPicPr>
            <p:cNvPr descr="pesticide home.jpg" id="436" name="Google Shape;436;p46"/>
            <p:cNvPicPr preferRelativeResize="0"/>
            <p:nvPr/>
          </p:nvPicPr>
          <p:blipFill rotWithShape="1">
            <a:blip r:embed="rId8">
              <a:alphaModFix/>
            </a:blip>
            <a:srcRect b="7372" l="0" r="0" t="3539"/>
            <a:stretch/>
          </p:blipFill>
          <p:spPr>
            <a:xfrm>
              <a:off x="6324600" y="415456"/>
              <a:ext cx="2747876" cy="2593413"/>
            </a:xfrm>
            <a:prstGeom prst="rect">
              <a:avLst/>
            </a:prstGeom>
            <a:noFill/>
            <a:ln>
              <a:noFill/>
            </a:ln>
          </p:spPr>
        </p:pic>
      </p:grpSp>
      <p:sp>
        <p:nvSpPr>
          <p:cNvPr id="437" name="Google Shape;437;p46"/>
          <p:cNvSpPr txBox="1"/>
          <p:nvPr/>
        </p:nvSpPr>
        <p:spPr>
          <a:xfrm>
            <a:off x="2136708" y="4608645"/>
            <a:ext cx="4870585" cy="423097"/>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100">
                <a:solidFill>
                  <a:srgbClr val="17375E"/>
                </a:solidFill>
                <a:latin typeface="Calibri"/>
                <a:ea typeface="Calibri"/>
                <a:cs typeface="Calibri"/>
                <a:sym typeface="Calibri"/>
              </a:rPr>
              <a:t>SOIL – SEDIMENTS – ROAD SALT – VEHICLE SPILLS – FERTILIZERS – PET WASTE </a:t>
            </a:r>
            <a:endParaRPr sz="1100"/>
          </a:p>
          <a:p>
            <a:pPr indent="0" lvl="0" marL="0" marR="0" rtl="0" algn="ctr">
              <a:spcBef>
                <a:spcPts val="0"/>
              </a:spcBef>
              <a:spcAft>
                <a:spcPts val="0"/>
              </a:spcAft>
              <a:buNone/>
            </a:pPr>
            <a:r>
              <a:rPr b="1" lang="en" sz="1100">
                <a:solidFill>
                  <a:srgbClr val="17375E"/>
                </a:solidFill>
                <a:latin typeface="Calibri"/>
                <a:ea typeface="Calibri"/>
                <a:cs typeface="Calibri"/>
                <a:sym typeface="Calibri"/>
              </a:rPr>
              <a:t>– HEATED WATER – GREASE – TRASH – DETERGENT – SOLVENTS</a:t>
            </a:r>
            <a:endParaRPr sz="1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0"/>
                                        </p:tgtEl>
                                        <p:attrNameLst>
                                          <p:attrName>style.visibility</p:attrName>
                                        </p:attrNameLst>
                                      </p:cBhvr>
                                      <p:to>
                                        <p:strVal val="visible"/>
                                      </p:to>
                                    </p:set>
                                    <p:animEffect filter="fade" transition="in">
                                      <p:cBhvr>
                                        <p:cTn dur="2000"/>
                                        <p:tgtEl>
                                          <p:spTgt spid="430"/>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1000"/>
                                        <p:tgtEl>
                                          <p:spTgt spid="4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05682"/>
            </a:gs>
            <a:gs pos="48000">
              <a:srgbClr val="5483BE"/>
            </a:gs>
            <a:gs pos="100000">
              <a:srgbClr val="93B3D7"/>
            </a:gs>
          </a:gsLst>
          <a:lin ang="16200000" scaled="0"/>
        </a:gradFill>
      </p:bgPr>
    </p:bg>
    <p:spTree>
      <p:nvGrpSpPr>
        <p:cNvPr id="442" name="Shape 442"/>
        <p:cNvGrpSpPr/>
        <p:nvPr/>
      </p:nvGrpSpPr>
      <p:grpSpPr>
        <a:xfrm>
          <a:off x="0" y="0"/>
          <a:ext cx="0" cy="0"/>
          <a:chOff x="0" y="0"/>
          <a:chExt cx="0" cy="0"/>
        </a:xfrm>
      </p:grpSpPr>
      <p:cxnSp>
        <p:nvCxnSpPr>
          <p:cNvPr id="443" name="Google Shape;443;p47"/>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444" name="Google Shape;444;p47"/>
          <p:cNvSpPr txBox="1"/>
          <p:nvPr/>
        </p:nvSpPr>
        <p:spPr>
          <a:xfrm>
            <a:off x="303029" y="43259"/>
            <a:ext cx="8537944" cy="5715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4000">
                <a:solidFill>
                  <a:srgbClr val="C00000"/>
                </a:solidFill>
                <a:latin typeface="Calibri"/>
                <a:ea typeface="Calibri"/>
                <a:cs typeface="Calibri"/>
                <a:sym typeface="Calibri"/>
              </a:rPr>
              <a:t>Where does storm water go?</a:t>
            </a:r>
            <a:endParaRPr b="1" sz="4000">
              <a:solidFill>
                <a:srgbClr val="C00000"/>
              </a:solidFill>
              <a:latin typeface="Calibri"/>
              <a:ea typeface="Calibri"/>
              <a:cs typeface="Calibri"/>
              <a:sym typeface="Calibri"/>
            </a:endParaRPr>
          </a:p>
        </p:txBody>
      </p:sp>
      <p:pic>
        <p:nvPicPr>
          <p:cNvPr descr="A stream running through a forest&#10;&#10;Description automatically generated" id="445" name="Google Shape;445;p47"/>
          <p:cNvPicPr preferRelativeResize="0"/>
          <p:nvPr/>
        </p:nvPicPr>
        <p:blipFill rotWithShape="1">
          <a:blip r:embed="rId3">
            <a:alphaModFix/>
          </a:blip>
          <a:srcRect b="0" l="0" r="0" t="0"/>
          <a:stretch/>
        </p:blipFill>
        <p:spPr>
          <a:xfrm>
            <a:off x="303029" y="915586"/>
            <a:ext cx="2716618" cy="3977906"/>
          </a:xfrm>
          <a:prstGeom prst="rect">
            <a:avLst/>
          </a:prstGeom>
          <a:noFill/>
          <a:ln>
            <a:noFill/>
          </a:ln>
        </p:spPr>
      </p:pic>
      <p:pic>
        <p:nvPicPr>
          <p:cNvPr descr="storm drains rio salado restoration.jpg" id="446" name="Google Shape;446;p47"/>
          <p:cNvPicPr preferRelativeResize="0"/>
          <p:nvPr/>
        </p:nvPicPr>
        <p:blipFill rotWithShape="1">
          <a:blip r:embed="rId4">
            <a:alphaModFix/>
          </a:blip>
          <a:srcRect b="0" l="5455" r="0" t="14426"/>
          <a:stretch/>
        </p:blipFill>
        <p:spPr>
          <a:xfrm>
            <a:off x="6225271" y="915586"/>
            <a:ext cx="2807087" cy="1887377"/>
          </a:xfrm>
          <a:prstGeom prst="rect">
            <a:avLst/>
          </a:prstGeom>
          <a:noFill/>
          <a:ln cap="sq" cmpd="sng" w="38100">
            <a:solidFill>
              <a:srgbClr val="17375E"/>
            </a:solidFill>
            <a:prstDash val="solid"/>
            <a:miter lim="800000"/>
            <a:headEnd len="sm" w="sm" type="none"/>
            <a:tailEnd len="sm" w="sm" type="none"/>
          </a:ln>
          <a:effectLst>
            <a:outerShdw blurRad="50800" rotWithShape="0" algn="tl" dir="2700000" dist="38100">
              <a:srgbClr val="000000">
                <a:alpha val="42745"/>
              </a:srgbClr>
            </a:outerShdw>
          </a:effectLst>
        </p:spPr>
      </p:pic>
      <p:pic>
        <p:nvPicPr>
          <p:cNvPr descr="A river flowing through a small town&#10;&#10;Description automatically generated with medium confidence" id="447" name="Google Shape;447;p47"/>
          <p:cNvPicPr preferRelativeResize="0"/>
          <p:nvPr/>
        </p:nvPicPr>
        <p:blipFill rotWithShape="1">
          <a:blip r:embed="rId5">
            <a:alphaModFix/>
          </a:blip>
          <a:srcRect b="0" l="0" r="0" t="0"/>
          <a:stretch/>
        </p:blipFill>
        <p:spPr>
          <a:xfrm>
            <a:off x="6225270" y="2966483"/>
            <a:ext cx="2701070" cy="2025802"/>
          </a:xfrm>
          <a:prstGeom prst="rect">
            <a:avLst/>
          </a:prstGeom>
          <a:noFill/>
          <a:ln>
            <a:noFill/>
          </a:ln>
        </p:spPr>
      </p:pic>
      <p:pic>
        <p:nvPicPr>
          <p:cNvPr descr="Stormwater drain.jpg" id="448" name="Google Shape;448;p47"/>
          <p:cNvPicPr preferRelativeResize="0"/>
          <p:nvPr/>
        </p:nvPicPr>
        <p:blipFill rotWithShape="1">
          <a:blip r:embed="rId6">
            <a:alphaModFix/>
          </a:blip>
          <a:srcRect b="0" l="0" r="0" t="0"/>
          <a:stretch/>
        </p:blipFill>
        <p:spPr>
          <a:xfrm>
            <a:off x="2624192" y="915586"/>
            <a:ext cx="3340412" cy="2221019"/>
          </a:xfrm>
          <a:prstGeom prst="rect">
            <a:avLst/>
          </a:prstGeom>
          <a:noFill/>
          <a:ln cap="sq" cmpd="sng" w="38100">
            <a:solidFill>
              <a:srgbClr val="17375E"/>
            </a:solidFill>
            <a:prstDash val="solid"/>
            <a:miter lim="800000"/>
            <a:headEnd len="sm" w="sm" type="none"/>
            <a:tailEnd len="sm" w="sm" type="none"/>
          </a:ln>
          <a:effectLst>
            <a:outerShdw blurRad="50800" rotWithShape="0" algn="tl" dir="2700000" dist="38100">
              <a:srgbClr val="000000">
                <a:alpha val="42745"/>
              </a:srgbClr>
            </a:outerShdw>
          </a:effectLst>
        </p:spPr>
      </p:pic>
      <p:sp>
        <p:nvSpPr>
          <p:cNvPr id="449" name="Google Shape;449;p47"/>
          <p:cNvSpPr txBox="1"/>
          <p:nvPr/>
        </p:nvSpPr>
        <p:spPr>
          <a:xfrm>
            <a:off x="3200400" y="3407884"/>
            <a:ext cx="2743200" cy="5715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2700">
                <a:solidFill>
                  <a:srgbClr val="002776"/>
                </a:solidFill>
                <a:latin typeface="Calibri"/>
                <a:ea typeface="Calibri"/>
                <a:cs typeface="Calibri"/>
                <a:sym typeface="Calibri"/>
              </a:rPr>
              <a:t>To our rivers, lakes, and natural environment.</a:t>
            </a:r>
            <a:endParaRPr b="1" sz="2700">
              <a:solidFill>
                <a:srgbClr val="002776"/>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9"/>
                                        </p:tgtEl>
                                        <p:attrNameLst>
                                          <p:attrName>style.visibility</p:attrName>
                                        </p:attrNameLst>
                                      </p:cBhvr>
                                      <p:to>
                                        <p:strVal val="visible"/>
                                      </p:to>
                                    </p:set>
                                    <p:animEffect filter="fade" transition="in">
                                      <p:cBhvr>
                                        <p:cTn dur="500"/>
                                        <p:tgtEl>
                                          <p:spTgt spid="4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234B"/>
        </a:solidFill>
      </p:bgPr>
    </p:bg>
    <p:spTree>
      <p:nvGrpSpPr>
        <p:cNvPr id="454" name="Shape 454"/>
        <p:cNvGrpSpPr/>
        <p:nvPr/>
      </p:nvGrpSpPr>
      <p:grpSpPr>
        <a:xfrm>
          <a:off x="0" y="0"/>
          <a:ext cx="0" cy="0"/>
          <a:chOff x="0" y="0"/>
          <a:chExt cx="0" cy="0"/>
        </a:xfrm>
      </p:grpSpPr>
      <p:sp>
        <p:nvSpPr>
          <p:cNvPr id="455" name="Google Shape;455;p48"/>
          <p:cNvSpPr/>
          <p:nvPr/>
        </p:nvSpPr>
        <p:spPr>
          <a:xfrm>
            <a:off x="7351864" y="3866884"/>
            <a:ext cx="1645004" cy="1090543"/>
          </a:xfrm>
          <a:prstGeom prst="rect">
            <a:avLst/>
          </a:prstGeom>
          <a:solidFill>
            <a:srgbClr val="14234C"/>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456" name="Google Shape;456;p48"/>
          <p:cNvSpPr txBox="1"/>
          <p:nvPr/>
        </p:nvSpPr>
        <p:spPr>
          <a:xfrm>
            <a:off x="4572000" y="807336"/>
            <a:ext cx="3238500" cy="6232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rgbClr val="FFFFFF"/>
                </a:solidFill>
                <a:latin typeface="Calibri"/>
                <a:ea typeface="Calibri"/>
                <a:cs typeface="Calibri"/>
                <a:sym typeface="Calibri"/>
              </a:rPr>
              <a:t>Activities:</a:t>
            </a:r>
            <a:endParaRPr sz="1100"/>
          </a:p>
        </p:txBody>
      </p:sp>
      <p:sp>
        <p:nvSpPr>
          <p:cNvPr id="457" name="Google Shape;457;p48"/>
          <p:cNvSpPr txBox="1"/>
          <p:nvPr/>
        </p:nvSpPr>
        <p:spPr>
          <a:xfrm>
            <a:off x="432111" y="202022"/>
            <a:ext cx="8116466" cy="390382"/>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WATERSHED: </a:t>
            </a:r>
            <a:r>
              <a:rPr b="1" i="1" lang="en" sz="3000">
                <a:solidFill>
                  <a:srgbClr val="AB0520"/>
                </a:solidFill>
                <a:latin typeface="Calibri"/>
                <a:ea typeface="Calibri"/>
                <a:cs typeface="Calibri"/>
                <a:sym typeface="Calibri"/>
              </a:rPr>
              <a:t>Understanding Urban Watersheds</a:t>
            </a:r>
            <a:endParaRPr b="1" i="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458" name="Google Shape;458;p48"/>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459" name="Google Shape;459;p48"/>
          <p:cNvSpPr txBox="1"/>
          <p:nvPr/>
        </p:nvSpPr>
        <p:spPr>
          <a:xfrm>
            <a:off x="4572000" y="1641607"/>
            <a:ext cx="4146698" cy="1600201"/>
          </a:xfrm>
          <a:prstGeom prst="rect">
            <a:avLst/>
          </a:prstGeom>
          <a:noFill/>
          <a:ln>
            <a:noFill/>
          </a:ln>
        </p:spPr>
        <p:txBody>
          <a:bodyPr anchorCtr="0" anchor="t" bIns="22850" lIns="45725" spcFirstLastPara="1" rIns="45725" wrap="square" tIns="22850">
            <a:noAutofit/>
          </a:bodyPr>
          <a:lstStyle/>
          <a:p>
            <a:pPr indent="0" lvl="0" marL="0" marR="0" rtl="0" algn="l">
              <a:lnSpc>
                <a:spcPct val="90000"/>
              </a:lnSpc>
              <a:spcBef>
                <a:spcPts val="0"/>
              </a:spcBef>
              <a:spcAft>
                <a:spcPts val="0"/>
              </a:spcAft>
              <a:buClr>
                <a:srgbClr val="FFFFFF"/>
              </a:buClr>
              <a:buSzPts val="2000"/>
              <a:buFont typeface="Arial"/>
              <a:buNone/>
            </a:pPr>
            <a:r>
              <a:rPr lang="en" sz="2000">
                <a:solidFill>
                  <a:srgbClr val="FFFFFF"/>
                </a:solidFill>
                <a:latin typeface="Arial"/>
                <a:ea typeface="Arial"/>
                <a:cs typeface="Arial"/>
                <a:sym typeface="Arial"/>
              </a:rPr>
              <a:t>Activity 1: </a:t>
            </a:r>
            <a:endParaRPr sz="1100"/>
          </a:p>
          <a:p>
            <a:pPr indent="0" lvl="0" marL="0" marR="0" rtl="0" algn="l">
              <a:lnSpc>
                <a:spcPct val="90000"/>
              </a:lnSpc>
              <a:spcBef>
                <a:spcPts val="400"/>
              </a:spcBef>
              <a:spcAft>
                <a:spcPts val="0"/>
              </a:spcAft>
              <a:buClr>
                <a:srgbClr val="FFFFFF"/>
              </a:buClr>
              <a:buSzPts val="2000"/>
              <a:buFont typeface="Arial"/>
              <a:buNone/>
            </a:pPr>
            <a:r>
              <a:rPr lang="en" sz="2000">
                <a:solidFill>
                  <a:srgbClr val="FFFFFF"/>
                </a:solidFill>
                <a:latin typeface="Arial"/>
                <a:ea typeface="Arial"/>
                <a:cs typeface="Arial"/>
                <a:sym typeface="Arial"/>
              </a:rPr>
              <a:t>Small student groups can do a Runoff &amp; Heat Scavenger Hunt.</a:t>
            </a:r>
            <a:endParaRPr sz="1100"/>
          </a:p>
          <a:p>
            <a:pPr indent="0" lvl="0" marL="0" marR="0" rtl="0" algn="l">
              <a:lnSpc>
                <a:spcPct val="90000"/>
              </a:lnSpc>
              <a:spcBef>
                <a:spcPts val="400"/>
              </a:spcBef>
              <a:spcAft>
                <a:spcPts val="0"/>
              </a:spcAft>
              <a:buClr>
                <a:srgbClr val="FFFFFF"/>
              </a:buClr>
              <a:buSzPts val="2000"/>
              <a:buFont typeface="Arial"/>
              <a:buNone/>
            </a:pPr>
            <a:r>
              <a:t/>
            </a:r>
            <a:endParaRPr sz="2000">
              <a:solidFill>
                <a:srgbClr val="FFFFFF"/>
              </a:solidFill>
              <a:latin typeface="Arial"/>
              <a:ea typeface="Arial"/>
              <a:cs typeface="Arial"/>
              <a:sym typeface="Arial"/>
            </a:endParaRPr>
          </a:p>
          <a:p>
            <a:pPr indent="0" lvl="0" marL="0" marR="0" rtl="0" algn="l">
              <a:lnSpc>
                <a:spcPct val="90000"/>
              </a:lnSpc>
              <a:spcBef>
                <a:spcPts val="400"/>
              </a:spcBef>
              <a:spcAft>
                <a:spcPts val="0"/>
              </a:spcAft>
              <a:buClr>
                <a:srgbClr val="FFFFFF"/>
              </a:buClr>
              <a:buSzPts val="2000"/>
              <a:buFont typeface="Arial"/>
              <a:buNone/>
            </a:pPr>
            <a:r>
              <a:rPr lang="en" sz="2000">
                <a:solidFill>
                  <a:srgbClr val="FFFFFF"/>
                </a:solidFill>
                <a:latin typeface="Arial"/>
                <a:ea typeface="Arial"/>
                <a:cs typeface="Arial"/>
                <a:sym typeface="Arial"/>
              </a:rPr>
              <a:t>Activity 2:</a:t>
            </a:r>
            <a:endParaRPr sz="1100"/>
          </a:p>
          <a:p>
            <a:pPr indent="0" lvl="0" marL="0" marR="0" rtl="0" algn="l">
              <a:lnSpc>
                <a:spcPct val="90000"/>
              </a:lnSpc>
              <a:spcBef>
                <a:spcPts val="400"/>
              </a:spcBef>
              <a:spcAft>
                <a:spcPts val="0"/>
              </a:spcAft>
              <a:buClr>
                <a:srgbClr val="FFFFFF"/>
              </a:buClr>
              <a:buSzPts val="2000"/>
              <a:buFont typeface="Arial"/>
              <a:buNone/>
            </a:pPr>
            <a:r>
              <a:rPr lang="en" sz="2000">
                <a:solidFill>
                  <a:srgbClr val="FFFFFF"/>
                </a:solidFill>
                <a:latin typeface="Arial"/>
                <a:ea typeface="Arial"/>
                <a:cs typeface="Arial"/>
                <a:sym typeface="Arial"/>
              </a:rPr>
              <a:t>Simulate a whole-body activity of urban runoff in a storm drain system</a:t>
            </a:r>
            <a:endParaRPr sz="2000">
              <a:solidFill>
                <a:srgbClr val="FFFFFF"/>
              </a:solidFill>
              <a:latin typeface="Arial"/>
              <a:ea typeface="Arial"/>
              <a:cs typeface="Arial"/>
              <a:sym typeface="Arial"/>
            </a:endParaRPr>
          </a:p>
          <a:p>
            <a:pPr indent="0" lvl="0" marL="0" marR="0" rtl="0" algn="l">
              <a:lnSpc>
                <a:spcPct val="90000"/>
              </a:lnSpc>
              <a:spcBef>
                <a:spcPts val="400"/>
              </a:spcBef>
              <a:spcAft>
                <a:spcPts val="0"/>
              </a:spcAft>
              <a:buClr>
                <a:srgbClr val="FFFFFF"/>
              </a:buClr>
              <a:buSzPts val="2000"/>
              <a:buFont typeface="Arial"/>
              <a:buNone/>
            </a:pPr>
            <a:r>
              <a:t/>
            </a:r>
            <a:endParaRPr sz="2000">
              <a:solidFill>
                <a:srgbClr val="FFFFFF"/>
              </a:solidFill>
              <a:latin typeface="Arial"/>
              <a:ea typeface="Arial"/>
              <a:cs typeface="Arial"/>
              <a:sym typeface="Arial"/>
            </a:endParaRPr>
          </a:p>
        </p:txBody>
      </p:sp>
      <p:pic>
        <p:nvPicPr>
          <p:cNvPr id="460" name="Google Shape;460;p48"/>
          <p:cNvPicPr preferRelativeResize="0"/>
          <p:nvPr/>
        </p:nvPicPr>
        <p:blipFill rotWithShape="1">
          <a:blip r:embed="rId3">
            <a:alphaModFix/>
          </a:blip>
          <a:srcRect b="0" l="0" r="0" t="0"/>
          <a:stretch/>
        </p:blipFill>
        <p:spPr>
          <a:xfrm>
            <a:off x="7732294" y="3943834"/>
            <a:ext cx="1122334" cy="1014560"/>
          </a:xfrm>
          <a:prstGeom prst="rect">
            <a:avLst/>
          </a:prstGeom>
          <a:solidFill>
            <a:schemeClr val="lt1"/>
          </a:solidFill>
          <a:ln>
            <a:noFill/>
          </a:ln>
        </p:spPr>
      </p:pic>
      <p:pic>
        <p:nvPicPr>
          <p:cNvPr id="461" name="Google Shape;461;p48"/>
          <p:cNvPicPr preferRelativeResize="0"/>
          <p:nvPr/>
        </p:nvPicPr>
        <p:blipFill rotWithShape="1">
          <a:blip r:embed="rId4">
            <a:alphaModFix/>
          </a:blip>
          <a:srcRect b="0" l="0" r="0" t="0"/>
          <a:stretch/>
        </p:blipFill>
        <p:spPr>
          <a:xfrm>
            <a:off x="257175" y="1397794"/>
            <a:ext cx="4007644" cy="271224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B0520"/>
        </a:solidFill>
      </p:bgPr>
    </p:bg>
    <p:spTree>
      <p:nvGrpSpPr>
        <p:cNvPr id="465" name="Shape 465"/>
        <p:cNvGrpSpPr/>
        <p:nvPr/>
      </p:nvGrpSpPr>
      <p:grpSpPr>
        <a:xfrm>
          <a:off x="0" y="0"/>
          <a:ext cx="0" cy="0"/>
          <a:chOff x="0" y="0"/>
          <a:chExt cx="0" cy="0"/>
        </a:xfrm>
      </p:grpSpPr>
      <p:sp>
        <p:nvSpPr>
          <p:cNvPr id="466" name="Google Shape;466;p49"/>
          <p:cNvSpPr/>
          <p:nvPr/>
        </p:nvSpPr>
        <p:spPr>
          <a:xfrm>
            <a:off x="0" y="-92332"/>
            <a:ext cx="92381" cy="184666"/>
          </a:xfrm>
          <a:prstGeom prst="rect">
            <a:avLst/>
          </a:prstGeom>
          <a:no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p:txBody>
      </p:sp>
      <p:sp>
        <p:nvSpPr>
          <p:cNvPr id="467" name="Google Shape;467;p49"/>
          <p:cNvSpPr txBox="1"/>
          <p:nvPr/>
        </p:nvSpPr>
        <p:spPr>
          <a:xfrm>
            <a:off x="4371753" y="29962"/>
            <a:ext cx="4160339" cy="807914"/>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4800">
                <a:solidFill>
                  <a:srgbClr val="FFFFFF"/>
                </a:solidFill>
                <a:latin typeface="Calibri"/>
                <a:ea typeface="Calibri"/>
                <a:cs typeface="Calibri"/>
                <a:sym typeface="Calibri"/>
              </a:rPr>
              <a:t>Wrap-Up</a:t>
            </a:r>
            <a:endParaRPr sz="1100"/>
          </a:p>
        </p:txBody>
      </p:sp>
      <p:sp>
        <p:nvSpPr>
          <p:cNvPr id="468" name="Google Shape;468;p49"/>
          <p:cNvSpPr/>
          <p:nvPr/>
        </p:nvSpPr>
        <p:spPr>
          <a:xfrm>
            <a:off x="195467" y="1034683"/>
            <a:ext cx="3282100" cy="3310533"/>
          </a:xfrm>
          <a:prstGeom prst="rect">
            <a:avLst/>
          </a:prstGeom>
          <a:solidFill>
            <a:srgbClr val="B7CCE4"/>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469" name="Google Shape;469;p49"/>
          <p:cNvSpPr txBox="1"/>
          <p:nvPr/>
        </p:nvSpPr>
        <p:spPr>
          <a:xfrm>
            <a:off x="195475" y="1172175"/>
            <a:ext cx="3400200" cy="2993400"/>
          </a:xfrm>
          <a:prstGeom prst="rect">
            <a:avLst/>
          </a:prstGeom>
          <a:noFill/>
          <a:ln>
            <a:noFill/>
          </a:ln>
        </p:spPr>
        <p:txBody>
          <a:bodyPr anchorCtr="0" anchor="t" bIns="34275" lIns="68575" spcFirstLastPara="1" rIns="68575" wrap="square" tIns="34275">
            <a:spAutoFit/>
          </a:bodyPr>
          <a:lstStyle/>
          <a:p>
            <a:pPr indent="0" lvl="0" marL="0" marR="0" rtl="0" algn="ctr">
              <a:lnSpc>
                <a:spcPct val="93738"/>
              </a:lnSpc>
              <a:spcBef>
                <a:spcPts val="0"/>
              </a:spcBef>
              <a:spcAft>
                <a:spcPts val="0"/>
              </a:spcAft>
              <a:buNone/>
            </a:pPr>
            <a:r>
              <a:rPr b="1" lang="en" sz="4000">
                <a:solidFill>
                  <a:srgbClr val="0033CC"/>
                </a:solidFill>
                <a:latin typeface="Calibri"/>
                <a:ea typeface="Calibri"/>
                <a:cs typeface="Calibri"/>
                <a:sym typeface="Calibri"/>
              </a:rPr>
              <a:t>Systems and System Models</a:t>
            </a:r>
            <a:endParaRPr sz="1100"/>
          </a:p>
          <a:p>
            <a:pPr indent="0" lvl="0" marL="0" marR="0" rtl="0" algn="ctr">
              <a:spcBef>
                <a:spcPts val="0"/>
              </a:spcBef>
              <a:spcAft>
                <a:spcPts val="0"/>
              </a:spcAft>
              <a:buNone/>
            </a:pPr>
            <a:r>
              <a:rPr b="1" lang="en" sz="4000">
                <a:solidFill>
                  <a:srgbClr val="0033CC"/>
                </a:solidFill>
                <a:latin typeface="Calibri"/>
                <a:ea typeface="Calibri"/>
                <a:cs typeface="Calibri"/>
                <a:sym typeface="Calibri"/>
              </a:rPr>
              <a:t>&amp;</a:t>
            </a:r>
            <a:endParaRPr sz="1100"/>
          </a:p>
          <a:p>
            <a:pPr indent="0" lvl="0" marL="0" marR="0" rtl="0" algn="ctr">
              <a:lnSpc>
                <a:spcPct val="93738"/>
              </a:lnSpc>
              <a:spcBef>
                <a:spcPts val="0"/>
              </a:spcBef>
              <a:spcAft>
                <a:spcPts val="0"/>
              </a:spcAft>
              <a:buNone/>
            </a:pPr>
            <a:r>
              <a:rPr b="1" lang="en" sz="4000">
                <a:solidFill>
                  <a:srgbClr val="0033CC"/>
                </a:solidFill>
                <a:latin typeface="Calibri"/>
                <a:ea typeface="Calibri"/>
                <a:cs typeface="Calibri"/>
                <a:sym typeface="Calibri"/>
              </a:rPr>
              <a:t>Cause and Effect </a:t>
            </a:r>
            <a:endParaRPr sz="1100"/>
          </a:p>
        </p:txBody>
      </p:sp>
      <p:sp>
        <p:nvSpPr>
          <p:cNvPr id="470" name="Google Shape;470;p49"/>
          <p:cNvSpPr txBox="1"/>
          <p:nvPr/>
        </p:nvSpPr>
        <p:spPr>
          <a:xfrm>
            <a:off x="3955312" y="886673"/>
            <a:ext cx="4993221" cy="3762569"/>
          </a:xfrm>
          <a:prstGeom prst="rect">
            <a:avLst/>
          </a:prstGeom>
          <a:noFill/>
          <a:ln>
            <a:noFill/>
          </a:ln>
        </p:spPr>
        <p:txBody>
          <a:bodyPr anchorCtr="0" anchor="t" bIns="34275" lIns="68575" spcFirstLastPara="1" rIns="68575" wrap="square" tIns="34275">
            <a:spAutoFit/>
          </a:bodyPr>
          <a:lstStyle/>
          <a:p>
            <a:pPr indent="-342900" lvl="0" marL="342900" marR="0" rtl="0" algn="l">
              <a:spcBef>
                <a:spcPts val="0"/>
              </a:spcBef>
              <a:spcAft>
                <a:spcPts val="0"/>
              </a:spcAft>
              <a:buClr>
                <a:srgbClr val="FFFFFF"/>
              </a:buClr>
              <a:buSzPts val="2400"/>
              <a:buFont typeface="Arial"/>
              <a:buChar char="•"/>
            </a:pPr>
            <a:r>
              <a:rPr lang="en" sz="2400">
                <a:solidFill>
                  <a:srgbClr val="FFFFFF"/>
                </a:solidFill>
                <a:latin typeface="Calibri"/>
                <a:ea typeface="Calibri"/>
                <a:cs typeface="Calibri"/>
                <a:sym typeface="Calibri"/>
              </a:rPr>
              <a:t>Now we know changes we make to the land affect the water and even the temperature within our watersheds.</a:t>
            </a:r>
            <a:endParaRPr sz="1100"/>
          </a:p>
          <a:p>
            <a:pPr indent="-342900" lvl="2" marL="800100" marR="0" rtl="0" algn="l">
              <a:spcBef>
                <a:spcPts val="0"/>
              </a:spcBef>
              <a:spcAft>
                <a:spcPts val="0"/>
              </a:spcAft>
              <a:buClr>
                <a:srgbClr val="FFFFFF"/>
              </a:buClr>
              <a:buSzPts val="2400"/>
              <a:buFont typeface="Noto Sans Symbols"/>
              <a:buChar char="⮚"/>
            </a:pPr>
            <a:r>
              <a:rPr b="0" i="0" lang="en" sz="2400" u="none" cap="none" strike="noStrike">
                <a:solidFill>
                  <a:srgbClr val="FFFFFF"/>
                </a:solidFill>
                <a:latin typeface="Calibri"/>
                <a:ea typeface="Calibri"/>
                <a:cs typeface="Calibri"/>
                <a:sym typeface="Calibri"/>
              </a:rPr>
              <a:t>So how do those changes interact with the water in the water cycle? </a:t>
            </a:r>
            <a:endParaRPr sz="1100"/>
          </a:p>
          <a:p>
            <a:pPr indent="-342900" lvl="2" marL="800100" marR="0" rtl="0" algn="l">
              <a:spcBef>
                <a:spcPts val="0"/>
              </a:spcBef>
              <a:spcAft>
                <a:spcPts val="0"/>
              </a:spcAft>
              <a:buClr>
                <a:srgbClr val="FFFFFF"/>
              </a:buClr>
              <a:buSzPts val="2400"/>
              <a:buFont typeface="Noto Sans Symbols"/>
              <a:buChar char="⮚"/>
            </a:pPr>
            <a:r>
              <a:rPr b="0" i="0" lang="en" sz="2400" u="none" cap="none" strike="noStrike">
                <a:solidFill>
                  <a:srgbClr val="FFFFFF"/>
                </a:solidFill>
                <a:latin typeface="Calibri"/>
                <a:ea typeface="Calibri"/>
                <a:cs typeface="Calibri"/>
                <a:sym typeface="Calibri"/>
              </a:rPr>
              <a:t>Can this impact the amount and quality of water we have available?</a:t>
            </a:r>
            <a:endParaRPr sz="1100"/>
          </a:p>
        </p:txBody>
      </p:sp>
      <p:sp>
        <p:nvSpPr>
          <p:cNvPr id="471" name="Google Shape;471;p49"/>
          <p:cNvSpPr txBox="1"/>
          <p:nvPr/>
        </p:nvSpPr>
        <p:spPr>
          <a:xfrm>
            <a:off x="517172" y="306980"/>
            <a:ext cx="5394531"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FFFFFF"/>
                </a:solidFill>
                <a:latin typeface="Calibri"/>
                <a:ea typeface="Calibri"/>
                <a:cs typeface="Calibri"/>
                <a:sym typeface="Calibri"/>
              </a:rPr>
              <a:t>LESSONS 3.1 – 3.2</a:t>
            </a:r>
            <a:endParaRPr b="1" sz="3000">
              <a:solidFill>
                <a:srgbClr val="FFFFFF"/>
              </a:solidFill>
              <a:latin typeface="Calibri"/>
              <a:ea typeface="Calibri"/>
              <a:cs typeface="Calibri"/>
              <a:sym typeface="Calibri"/>
            </a:endParaRPr>
          </a:p>
        </p:txBody>
      </p:sp>
      <p:pic>
        <p:nvPicPr>
          <p:cNvPr id="472" name="Google Shape;472;p49"/>
          <p:cNvPicPr preferRelativeResize="0"/>
          <p:nvPr/>
        </p:nvPicPr>
        <p:blipFill rotWithShape="1">
          <a:blip r:embed="rId3">
            <a:alphaModFix/>
          </a:blip>
          <a:srcRect b="0" l="0" r="0" t="0"/>
          <a:stretch/>
        </p:blipFill>
        <p:spPr>
          <a:xfrm>
            <a:off x="6128084" y="4405298"/>
            <a:ext cx="680776" cy="615403"/>
          </a:xfrm>
          <a:prstGeom prst="rect">
            <a:avLst/>
          </a:prstGeom>
          <a:solidFill>
            <a:schemeClr val="lt1"/>
          </a:solid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50"/>
          <p:cNvSpPr txBox="1"/>
          <p:nvPr/>
        </p:nvSpPr>
        <p:spPr>
          <a:xfrm>
            <a:off x="1317250" y="133475"/>
            <a:ext cx="5090100" cy="626100"/>
          </a:xfrm>
          <a:prstGeom prst="rect">
            <a:avLst/>
          </a:prstGeom>
          <a:solidFill>
            <a:schemeClr val="dk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chemeClr val="lt1"/>
                </a:solidFill>
              </a:rPr>
              <a:t>Storm Drain Stencils</a:t>
            </a:r>
            <a:r>
              <a:rPr b="1" lang="en" sz="2200"/>
              <a:t> </a:t>
            </a:r>
            <a:endParaRPr b="1" sz="2200"/>
          </a:p>
        </p:txBody>
      </p:sp>
      <p:pic>
        <p:nvPicPr>
          <p:cNvPr descr="Only Rain Down The Storm Drains | Woodbridge Township, NJ" id="478" name="Google Shape;478;p50"/>
          <p:cNvPicPr preferRelativeResize="0"/>
          <p:nvPr/>
        </p:nvPicPr>
        <p:blipFill>
          <a:blip r:embed="rId3">
            <a:alphaModFix/>
          </a:blip>
          <a:stretch>
            <a:fillRect/>
          </a:stretch>
        </p:blipFill>
        <p:spPr>
          <a:xfrm>
            <a:off x="179996" y="1543775"/>
            <a:ext cx="4645249" cy="3481875"/>
          </a:xfrm>
          <a:prstGeom prst="rect">
            <a:avLst/>
          </a:prstGeom>
          <a:noFill/>
          <a:ln>
            <a:noFill/>
          </a:ln>
        </p:spPr>
      </p:pic>
      <p:pic>
        <p:nvPicPr>
          <p:cNvPr id="479" name="Google Shape;479;p50"/>
          <p:cNvPicPr preferRelativeResize="0"/>
          <p:nvPr/>
        </p:nvPicPr>
        <p:blipFill>
          <a:blip r:embed="rId4">
            <a:alphaModFix/>
          </a:blip>
          <a:stretch>
            <a:fillRect/>
          </a:stretch>
        </p:blipFill>
        <p:spPr>
          <a:xfrm>
            <a:off x="2201850" y="646623"/>
            <a:ext cx="4285951" cy="1994975"/>
          </a:xfrm>
          <a:prstGeom prst="rect">
            <a:avLst/>
          </a:prstGeom>
          <a:noFill/>
          <a:ln>
            <a:noFill/>
          </a:ln>
        </p:spPr>
      </p:pic>
      <p:pic>
        <p:nvPicPr>
          <p:cNvPr id="480" name="Google Shape;480;p50"/>
          <p:cNvPicPr preferRelativeResize="0"/>
          <p:nvPr/>
        </p:nvPicPr>
        <p:blipFill>
          <a:blip r:embed="rId5">
            <a:alphaModFix/>
          </a:blip>
          <a:stretch>
            <a:fillRect/>
          </a:stretch>
        </p:blipFill>
        <p:spPr>
          <a:xfrm>
            <a:off x="4825250" y="2305600"/>
            <a:ext cx="2820351" cy="2720062"/>
          </a:xfrm>
          <a:prstGeom prst="rect">
            <a:avLst/>
          </a:prstGeom>
          <a:noFill/>
          <a:ln>
            <a:noFill/>
          </a:ln>
        </p:spPr>
      </p:pic>
      <p:pic>
        <p:nvPicPr>
          <p:cNvPr descr="Flow Storm Drain Art — University District Organization" id="481" name="Google Shape;481;p50"/>
          <p:cNvPicPr preferRelativeResize="0"/>
          <p:nvPr/>
        </p:nvPicPr>
        <p:blipFill>
          <a:blip r:embed="rId6">
            <a:alphaModFix/>
          </a:blip>
          <a:stretch>
            <a:fillRect/>
          </a:stretch>
        </p:blipFill>
        <p:spPr>
          <a:xfrm>
            <a:off x="6149125" y="71825"/>
            <a:ext cx="2820350" cy="28203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51"/>
          <p:cNvSpPr txBox="1"/>
          <p:nvPr>
            <p:ph type="title"/>
          </p:nvPr>
        </p:nvSpPr>
        <p:spPr>
          <a:xfrm>
            <a:off x="4272669" y="867250"/>
            <a:ext cx="4275221" cy="504000"/>
          </a:xfrm>
          <a:prstGeom prst="rect">
            <a:avLst/>
          </a:prstGeom>
          <a:noFill/>
          <a:ln>
            <a:noFill/>
          </a:ln>
        </p:spPr>
        <p:txBody>
          <a:bodyPr anchorCtr="0" anchor="t" bIns="0" lIns="0" spcFirstLastPara="1" rIns="0" wrap="square" tIns="6350">
            <a:noAutofit/>
          </a:bodyPr>
          <a:lstStyle/>
          <a:p>
            <a:pPr indent="0" lvl="0" marL="0" marR="0" rtl="0" algn="l">
              <a:lnSpc>
                <a:spcPct val="75000"/>
              </a:lnSpc>
              <a:spcBef>
                <a:spcPts val="0"/>
              </a:spcBef>
              <a:spcAft>
                <a:spcPts val="0"/>
              </a:spcAft>
              <a:buNone/>
            </a:pPr>
            <a:r>
              <a:rPr b="1" i="0" lang="en" sz="3600" u="none" cap="none" strike="noStrike">
                <a:solidFill>
                  <a:srgbClr val="FFFFFF"/>
                </a:solidFill>
                <a:latin typeface="Calibri"/>
                <a:ea typeface="Calibri"/>
                <a:cs typeface="Calibri"/>
                <a:sym typeface="Calibri"/>
              </a:rPr>
              <a:t>Water Festival Day!</a:t>
            </a:r>
            <a:endParaRPr b="1" i="0" sz="3600" u="none" cap="none" strike="noStrike">
              <a:solidFill>
                <a:srgbClr val="FFFFFF"/>
              </a:solidFill>
              <a:latin typeface="Calibri"/>
              <a:ea typeface="Calibri"/>
              <a:cs typeface="Calibri"/>
              <a:sym typeface="Calibri"/>
            </a:endParaRPr>
          </a:p>
        </p:txBody>
      </p:sp>
      <p:sp>
        <p:nvSpPr>
          <p:cNvPr id="487" name="Google Shape;487;p51"/>
          <p:cNvSpPr txBox="1"/>
          <p:nvPr>
            <p:ph idx="1" type="body"/>
          </p:nvPr>
        </p:nvSpPr>
        <p:spPr>
          <a:xfrm>
            <a:off x="4102549" y="1537556"/>
            <a:ext cx="4615463" cy="1780700"/>
          </a:xfrm>
          <a:prstGeom prst="rect">
            <a:avLst/>
          </a:prstGeom>
          <a:noFill/>
          <a:ln>
            <a:noFill/>
          </a:ln>
        </p:spPr>
        <p:txBody>
          <a:bodyPr anchorCtr="0" anchor="t" bIns="34275" lIns="68575" spcFirstLastPara="1" rIns="68575" wrap="square" tIns="34275">
            <a:noAutofit/>
          </a:bodyPr>
          <a:lstStyle/>
          <a:p>
            <a:pPr indent="-342900" lvl="0" marL="469900" marR="0" rtl="0" algn="l">
              <a:lnSpc>
                <a:spcPct val="80000"/>
              </a:lnSpc>
              <a:spcBef>
                <a:spcPts val="0"/>
              </a:spcBef>
              <a:spcAft>
                <a:spcPts val="0"/>
              </a:spcAft>
              <a:buClr>
                <a:srgbClr val="FFFFFF"/>
              </a:buClr>
              <a:buSzPts val="1200"/>
              <a:buFont typeface="Noto Sans Symbols"/>
              <a:buChar char="⮚"/>
            </a:pPr>
            <a:r>
              <a:rPr b="1" i="0" lang="en" sz="2700" u="none" cap="none" strike="noStrike">
                <a:solidFill>
                  <a:srgbClr val="FFFFFF"/>
                </a:solidFill>
                <a:latin typeface="Calibri"/>
                <a:ea typeface="Calibri"/>
                <a:cs typeface="Calibri"/>
                <a:sym typeface="Calibri"/>
              </a:rPr>
              <a:t>Groundwater</a:t>
            </a:r>
            <a:endParaRPr sz="1100"/>
          </a:p>
          <a:p>
            <a:pPr indent="-266700" lvl="0" marL="469900" marR="0" rtl="0" algn="l">
              <a:lnSpc>
                <a:spcPct val="80000"/>
              </a:lnSpc>
              <a:spcBef>
                <a:spcPts val="0"/>
              </a:spcBef>
              <a:spcAft>
                <a:spcPts val="0"/>
              </a:spcAft>
              <a:buClr>
                <a:srgbClr val="FFFFFF"/>
              </a:buClr>
              <a:buSzPts val="1200"/>
              <a:buFont typeface="Noto Sans Symbols"/>
              <a:buNone/>
            </a:pPr>
            <a:r>
              <a:t/>
            </a:r>
            <a:endParaRPr b="1" i="0" sz="2700" u="none" cap="none" strike="noStrike">
              <a:solidFill>
                <a:srgbClr val="FFFFFF"/>
              </a:solidFill>
              <a:latin typeface="Calibri"/>
              <a:ea typeface="Calibri"/>
              <a:cs typeface="Calibri"/>
              <a:sym typeface="Calibri"/>
            </a:endParaRPr>
          </a:p>
          <a:p>
            <a:pPr indent="-342900" lvl="0" marL="469900" marR="0" rtl="0" algn="l">
              <a:lnSpc>
                <a:spcPct val="80000"/>
              </a:lnSpc>
              <a:spcBef>
                <a:spcPts val="0"/>
              </a:spcBef>
              <a:spcAft>
                <a:spcPts val="0"/>
              </a:spcAft>
              <a:buClr>
                <a:srgbClr val="FFFFFF"/>
              </a:buClr>
              <a:buSzPts val="1200"/>
              <a:buFont typeface="Noto Sans Symbols"/>
              <a:buChar char="⮚"/>
            </a:pPr>
            <a:r>
              <a:rPr b="1" i="0" lang="en" sz="2700" u="none" cap="none" strike="noStrike">
                <a:solidFill>
                  <a:srgbClr val="FFFFFF"/>
                </a:solidFill>
                <a:latin typeface="Calibri"/>
                <a:ea typeface="Calibri"/>
                <a:cs typeface="Calibri"/>
                <a:sym typeface="Calibri"/>
              </a:rPr>
              <a:t>Watershed</a:t>
            </a:r>
            <a:endParaRPr sz="1100"/>
          </a:p>
          <a:p>
            <a:pPr indent="-266700" lvl="0" marL="469900" marR="0" rtl="0" algn="l">
              <a:lnSpc>
                <a:spcPct val="80000"/>
              </a:lnSpc>
              <a:spcBef>
                <a:spcPts val="0"/>
              </a:spcBef>
              <a:spcAft>
                <a:spcPts val="0"/>
              </a:spcAft>
              <a:buClr>
                <a:srgbClr val="FFFFFF"/>
              </a:buClr>
              <a:buSzPts val="1200"/>
              <a:buFont typeface="Noto Sans Symbols"/>
              <a:buNone/>
            </a:pPr>
            <a:r>
              <a:t/>
            </a:r>
            <a:endParaRPr b="1" i="0" sz="2700" u="none" cap="none" strike="noStrike">
              <a:solidFill>
                <a:srgbClr val="FFFFFF"/>
              </a:solidFill>
              <a:latin typeface="Calibri"/>
              <a:ea typeface="Calibri"/>
              <a:cs typeface="Calibri"/>
              <a:sym typeface="Calibri"/>
            </a:endParaRPr>
          </a:p>
          <a:p>
            <a:pPr indent="-342900" lvl="0" marL="469900" marR="0" rtl="0" algn="l">
              <a:lnSpc>
                <a:spcPct val="80000"/>
              </a:lnSpc>
              <a:spcBef>
                <a:spcPts val="0"/>
              </a:spcBef>
              <a:spcAft>
                <a:spcPts val="0"/>
              </a:spcAft>
              <a:buClr>
                <a:srgbClr val="FFFFFF"/>
              </a:buClr>
              <a:buSzPts val="1200"/>
              <a:buFont typeface="Noto Sans Symbols"/>
              <a:buChar char="⮚"/>
            </a:pPr>
            <a:r>
              <a:rPr b="1" i="0" lang="en" sz="2700" u="none" cap="none" strike="noStrike">
                <a:solidFill>
                  <a:srgbClr val="FFFFFF"/>
                </a:solidFill>
                <a:latin typeface="Calibri"/>
                <a:ea typeface="Calibri"/>
                <a:cs typeface="Calibri"/>
                <a:sym typeface="Calibri"/>
              </a:rPr>
              <a:t>Water Cycle</a:t>
            </a:r>
            <a:endParaRPr sz="1100"/>
          </a:p>
          <a:p>
            <a:pPr indent="-266700" lvl="0" marL="469900" marR="0" rtl="0" algn="l">
              <a:lnSpc>
                <a:spcPct val="80000"/>
              </a:lnSpc>
              <a:spcBef>
                <a:spcPts val="0"/>
              </a:spcBef>
              <a:spcAft>
                <a:spcPts val="0"/>
              </a:spcAft>
              <a:buClr>
                <a:srgbClr val="FFFFFF"/>
              </a:buClr>
              <a:buSzPts val="1200"/>
              <a:buFont typeface="Noto Sans Symbols"/>
              <a:buNone/>
            </a:pPr>
            <a:r>
              <a:t/>
            </a:r>
            <a:endParaRPr b="1" i="0" sz="2700" u="none" cap="none" strike="noStrike">
              <a:solidFill>
                <a:srgbClr val="FFFFFF"/>
              </a:solidFill>
              <a:latin typeface="Calibri"/>
              <a:ea typeface="Calibri"/>
              <a:cs typeface="Calibri"/>
              <a:sym typeface="Calibri"/>
            </a:endParaRPr>
          </a:p>
          <a:p>
            <a:pPr indent="-342900" lvl="0" marL="469900" marR="0" rtl="0" algn="l">
              <a:lnSpc>
                <a:spcPct val="80000"/>
              </a:lnSpc>
              <a:spcBef>
                <a:spcPts val="0"/>
              </a:spcBef>
              <a:spcAft>
                <a:spcPts val="0"/>
              </a:spcAft>
              <a:buClr>
                <a:srgbClr val="FFFFFF"/>
              </a:buClr>
              <a:buSzPts val="1200"/>
              <a:buFont typeface="Noto Sans Symbols"/>
              <a:buChar char="⮚"/>
            </a:pPr>
            <a:r>
              <a:rPr b="1" i="0" lang="en" sz="2700" u="none" cap="none" strike="noStrike">
                <a:solidFill>
                  <a:srgbClr val="FFFFFF"/>
                </a:solidFill>
                <a:latin typeface="Calibri"/>
                <a:ea typeface="Calibri"/>
                <a:cs typeface="Calibri"/>
                <a:sym typeface="Calibri"/>
              </a:rPr>
              <a:t>Sustainability</a:t>
            </a:r>
            <a:endParaRPr sz="1100"/>
          </a:p>
        </p:txBody>
      </p:sp>
      <p:pic>
        <p:nvPicPr>
          <p:cNvPr descr="A group of people working on a project&#10;&#10;Description automatically generated" id="488" name="Google Shape;488;p51"/>
          <p:cNvPicPr preferRelativeResize="0"/>
          <p:nvPr/>
        </p:nvPicPr>
        <p:blipFill rotWithShape="1">
          <a:blip r:embed="rId3">
            <a:alphaModFix/>
          </a:blip>
          <a:srcRect b="0" l="0" r="0" t="0"/>
          <a:stretch/>
        </p:blipFill>
        <p:spPr>
          <a:xfrm>
            <a:off x="269603" y="2427907"/>
            <a:ext cx="1691596" cy="2255461"/>
          </a:xfrm>
          <a:prstGeom prst="roundRect">
            <a:avLst>
              <a:gd fmla="val 16667" name="adj"/>
            </a:avLst>
          </a:prstGeom>
          <a:noFill/>
          <a:ln cap="flat" cmpd="sng" w="38100">
            <a:solidFill>
              <a:srgbClr val="002776"/>
            </a:solidFill>
            <a:prstDash val="solid"/>
            <a:round/>
            <a:headEnd len="sm" w="sm" type="none"/>
            <a:tailEnd len="sm" w="sm" type="none"/>
          </a:ln>
          <a:effectLst>
            <a:outerShdw blurRad="76200" rotWithShape="0" algn="tl" dir="7800000" dist="38100">
              <a:srgbClr val="000000">
                <a:alpha val="40000"/>
              </a:srgbClr>
            </a:outerShdw>
          </a:effectLst>
        </p:spPr>
      </p:pic>
      <p:pic>
        <p:nvPicPr>
          <p:cNvPr id="489" name="Google Shape;489;p51"/>
          <p:cNvPicPr preferRelativeResize="0"/>
          <p:nvPr/>
        </p:nvPicPr>
        <p:blipFill rotWithShape="1">
          <a:blip r:embed="rId4">
            <a:alphaModFix/>
          </a:blip>
          <a:srcRect b="8615" l="13760" r="11722" t="0"/>
          <a:stretch/>
        </p:blipFill>
        <p:spPr>
          <a:xfrm>
            <a:off x="269603" y="140150"/>
            <a:ext cx="3082525" cy="2128037"/>
          </a:xfrm>
          <a:prstGeom prst="roundRect">
            <a:avLst>
              <a:gd fmla="val 16667" name="adj"/>
            </a:avLst>
          </a:prstGeom>
          <a:noFill/>
          <a:ln cap="flat" cmpd="sng" w="38100">
            <a:solidFill>
              <a:srgbClr val="002776"/>
            </a:solidFill>
            <a:prstDash val="solid"/>
            <a:round/>
            <a:headEnd len="sm" w="sm" type="none"/>
            <a:tailEnd len="sm" w="sm" type="none"/>
          </a:ln>
          <a:effectLst>
            <a:outerShdw blurRad="254000" rotWithShape="0" algn="ctr">
              <a:srgbClr val="000000">
                <a:alpha val="42745"/>
              </a:srgbClr>
            </a:outerShdw>
          </a:effectLst>
        </p:spPr>
      </p:pic>
      <p:pic>
        <p:nvPicPr>
          <p:cNvPr id="490" name="Google Shape;490;p51"/>
          <p:cNvPicPr preferRelativeResize="0"/>
          <p:nvPr/>
        </p:nvPicPr>
        <p:blipFill rotWithShape="1">
          <a:blip r:embed="rId5">
            <a:alphaModFix/>
          </a:blip>
          <a:srcRect b="18628" l="29022" r="23129" t="10678"/>
          <a:stretch/>
        </p:blipFill>
        <p:spPr>
          <a:xfrm rot="5400000">
            <a:off x="2196785" y="2368049"/>
            <a:ext cx="1095485" cy="1215200"/>
          </a:xfrm>
          <a:prstGeom prst="roundRect">
            <a:avLst>
              <a:gd fmla="val 16667" name="adj"/>
            </a:avLst>
          </a:prstGeom>
          <a:noFill/>
          <a:ln cap="flat" cmpd="sng" w="38100">
            <a:solidFill>
              <a:srgbClr val="002776"/>
            </a:solidFill>
            <a:prstDash val="solid"/>
            <a:round/>
            <a:headEnd len="sm" w="sm" type="none"/>
            <a:tailEnd len="sm" w="sm" type="none"/>
          </a:ln>
          <a:effectLst>
            <a:outerShdw blurRad="254000" rotWithShape="0" algn="ctr">
              <a:srgbClr val="000000">
                <a:alpha val="42745"/>
              </a:srgbClr>
            </a:outerShdw>
          </a:effectLst>
        </p:spPr>
      </p:pic>
      <p:pic>
        <p:nvPicPr>
          <p:cNvPr id="491" name="Google Shape;491;p51"/>
          <p:cNvPicPr preferRelativeResize="0"/>
          <p:nvPr/>
        </p:nvPicPr>
        <p:blipFill rotWithShape="1">
          <a:blip r:embed="rId6">
            <a:alphaModFix/>
          </a:blip>
          <a:srcRect b="3857" l="20563" r="21812" t="9441"/>
          <a:stretch/>
        </p:blipFill>
        <p:spPr>
          <a:xfrm>
            <a:off x="2120521" y="3640838"/>
            <a:ext cx="1231606" cy="1042529"/>
          </a:xfrm>
          <a:prstGeom prst="roundRect">
            <a:avLst>
              <a:gd fmla="val 16667" name="adj"/>
            </a:avLst>
          </a:prstGeom>
          <a:noFill/>
          <a:ln cap="sq" cmpd="sng" w="38100">
            <a:solidFill>
              <a:srgbClr val="002776"/>
            </a:solidFill>
            <a:prstDash val="solid"/>
            <a:round/>
            <a:headEnd len="sm" w="sm" type="none"/>
            <a:tailEnd len="sm" w="sm" type="none"/>
          </a:ln>
          <a:effectLst>
            <a:outerShdw blurRad="254000" rotWithShape="0" algn="ctr">
              <a:srgbClr val="000000">
                <a:alpha val="42745"/>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UArizona Profession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B0420"/>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