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798" y="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C2C32769-715B-4E6C-8D12-1094AA6B5C1F}" type="datetimeFigureOut">
              <a:rPr lang="en-US" smtClean="0"/>
              <a:t>10/13/2026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57D8095D-1F89-41D6-A08B-E3944A76E8A6}" type="slidenum">
              <a:rPr lang="en-US" smtClean="0"/>
              <a:t>‹#›</a:t>
            </a:fld>
            <a:endParaRPr lang="en-US"/>
          </a:p>
        </p:txBody>
      </p:sp>
    </p:spTree>
    <p:extLst>
      <p:ext uri="{BB962C8B-B14F-4D97-AF65-F5344CB8AC3E}">
        <p14:creationId xmlns:p14="http://schemas.microsoft.com/office/powerpoint/2010/main" val="1552735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sgs.gov/special-topics/water-science-school/science/water-qa-why-are-wetlands-and-aquatic-habitat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Review: </a:t>
            </a:r>
            <a:r>
              <a:rPr lang="en-US" sz="1200" b="0" i="0" u="none" strike="noStrike" kern="1200" dirty="0">
                <a:solidFill>
                  <a:schemeClr val="tx1"/>
                </a:solidFill>
                <a:effectLst/>
                <a:latin typeface="+mn-lt"/>
                <a:ea typeface="+mn-ea"/>
                <a:cs typeface="+mn-cs"/>
              </a:rPr>
              <a:t>Give students an opportunity to debrief after the water festival. What stood out to them? What do they know now that they didn’t understand before the water festival? What do they still want to know? Generate a list of questions.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7D8095D-1F89-41D6-A08B-E3944A76E8A6}" type="slidenum">
              <a:rPr lang="en-US" smtClean="0"/>
              <a:t>6</a:t>
            </a:fld>
            <a:endParaRPr lang="en-US"/>
          </a:p>
        </p:txBody>
      </p:sp>
    </p:spTree>
    <p:extLst>
      <p:ext uri="{BB962C8B-B14F-4D97-AF65-F5344CB8AC3E}">
        <p14:creationId xmlns:p14="http://schemas.microsoft.com/office/powerpoint/2010/main" val="2651047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US" sz="1200" b="0" i="0" u="none" strike="noStrike" kern="1200" dirty="0">
                <a:solidFill>
                  <a:schemeClr val="tx1"/>
                </a:solidFill>
                <a:effectLst/>
                <a:latin typeface="+mn-lt"/>
                <a:ea typeface="+mn-ea"/>
                <a:cs typeface="+mn-cs"/>
              </a:rPr>
              <a:t>Explain activity from book </a:t>
            </a:r>
          </a:p>
          <a:p>
            <a:pPr lvl="0" rtl="0" fontAlgn="base"/>
            <a:r>
              <a:rPr lang="en-US" sz="1200" b="0" i="0" u="none" strike="noStrike" kern="1200" dirty="0">
                <a:solidFill>
                  <a:schemeClr val="tx1"/>
                </a:solidFill>
                <a:effectLst/>
                <a:latin typeface="+mn-lt"/>
                <a:ea typeface="+mn-ea"/>
                <a:cs typeface="+mn-cs"/>
              </a:rPr>
              <a:t>Best Management Practices are techniques that everyone can use to help keep as much storm water as possible out of our storm drains and sewers. Some of these Practices can be implemented by City Water Managers, and many of these are “low-impact” and can be done by everyday people living on the land.</a:t>
            </a: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Explore: </a:t>
            </a:r>
            <a:r>
              <a:rPr lang="en-US" sz="1200" b="0" i="0" u="none" strike="noStrike" kern="1200" dirty="0">
                <a:solidFill>
                  <a:schemeClr val="tx1"/>
                </a:solidFill>
                <a:effectLst/>
                <a:latin typeface="+mn-lt"/>
                <a:ea typeface="+mn-ea"/>
                <a:cs typeface="+mn-cs"/>
              </a:rPr>
              <a:t>Students differentiate between point and nonpoint source pollution and identify Best Management Practices to reduce pollution and explore ways communities can reduce urban heat.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7D8095D-1F89-41D6-A08B-E3944A76E8A6}" type="slidenum">
              <a:rPr lang="en-US" smtClean="0"/>
              <a:t>7</a:t>
            </a:fld>
            <a:endParaRPr lang="en-US"/>
          </a:p>
        </p:txBody>
      </p:sp>
    </p:spTree>
    <p:extLst>
      <p:ext uri="{BB962C8B-B14F-4D97-AF65-F5344CB8AC3E}">
        <p14:creationId xmlns:p14="http://schemas.microsoft.com/office/powerpoint/2010/main" val="477261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Now that we understand how watershed work, we know that water connects us all. </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Do you know what those two types of pollution are?</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Do you think the most influential neighborhoods are upstream or downstream.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7D8095D-1F89-41D6-A08B-E3944A76E8A6}" type="slidenum">
              <a:rPr lang="en-US" smtClean="0"/>
              <a:t>8</a:t>
            </a:fld>
            <a:endParaRPr lang="en-US"/>
          </a:p>
        </p:txBody>
      </p:sp>
    </p:spTree>
    <p:extLst>
      <p:ext uri="{BB962C8B-B14F-4D97-AF65-F5344CB8AC3E}">
        <p14:creationId xmlns:p14="http://schemas.microsoft.com/office/powerpoint/2010/main" val="974082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Both types of pollution can be carried by surface runoff and groundwater, which makes it harder to know the source. It is also harder to protect water from nonpoint source pollution because it comes from many different places, and is often hard to hold one person/party responsible. </a:t>
            </a:r>
            <a:endParaRPr lang="en-US" dirty="0"/>
          </a:p>
        </p:txBody>
      </p:sp>
      <p:sp>
        <p:nvSpPr>
          <p:cNvPr id="4" name="Slide Number Placeholder 3"/>
          <p:cNvSpPr>
            <a:spLocks noGrp="1"/>
          </p:cNvSpPr>
          <p:nvPr>
            <p:ph type="sldNum" sz="quarter" idx="5"/>
          </p:nvPr>
        </p:nvSpPr>
        <p:spPr/>
        <p:txBody>
          <a:bodyPr/>
          <a:lstStyle/>
          <a:p>
            <a:fld id="{57D8095D-1F89-41D6-A08B-E3944A76E8A6}" type="slidenum">
              <a:rPr lang="en-US" smtClean="0"/>
              <a:t>9</a:t>
            </a:fld>
            <a:endParaRPr lang="en-US"/>
          </a:p>
        </p:txBody>
      </p:sp>
    </p:spTree>
    <p:extLst>
      <p:ext uri="{BB962C8B-B14F-4D97-AF65-F5344CB8AC3E}">
        <p14:creationId xmlns:p14="http://schemas.microsoft.com/office/powerpoint/2010/main" val="2293975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Click on link - https://storymaps.arcgis.com/stories/b9c35f205ea14015a23b446ff75eeeb4 </a:t>
            </a:r>
            <a:endParaRPr lang="en-US" b="0" dirty="0">
              <a:effectLst/>
            </a:endParaRPr>
          </a:p>
          <a:p>
            <a:pPr rtl="0"/>
            <a:r>
              <a:rPr lang="en-US" sz="1200" b="0" i="0" u="none" strike="noStrike" kern="1200" dirty="0">
                <a:solidFill>
                  <a:schemeClr val="tx1"/>
                </a:solidFill>
                <a:effectLst/>
                <a:latin typeface="+mn-lt"/>
                <a:ea typeface="+mn-ea"/>
                <a:cs typeface="+mn-cs"/>
              </a:rPr>
              <a:t>And at bottom of the page you can click through green stormwater infrastructure examples with your class for solutions we can implement in our community to reduce pollution runoff and mitigate urban heat.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What messages do you think are being sent to the people living in each community…? Which one would you rather live in and why?</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7D8095D-1F89-41D6-A08B-E3944A76E8A6}" type="slidenum">
              <a:rPr lang="en-US" smtClean="0"/>
              <a:t>10</a:t>
            </a:fld>
            <a:endParaRPr lang="en-US"/>
          </a:p>
        </p:txBody>
      </p:sp>
    </p:spTree>
    <p:extLst>
      <p:ext uri="{BB962C8B-B14F-4D97-AF65-F5344CB8AC3E}">
        <p14:creationId xmlns:p14="http://schemas.microsoft.com/office/powerpoint/2010/main" val="1749636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Evaluate: </a:t>
            </a:r>
            <a:r>
              <a:rPr lang="en-US" sz="1200" b="0" i="0" u="none" strike="noStrike" kern="1200" dirty="0">
                <a:solidFill>
                  <a:schemeClr val="tx1"/>
                </a:solidFill>
                <a:effectLst/>
                <a:latin typeface="+mn-lt"/>
                <a:ea typeface="+mn-ea"/>
                <a:cs typeface="+mn-cs"/>
              </a:rPr>
              <a:t>Ask students to share their best solutions with a partner. Listen as you move around the class and then ask some students to share their solutions with the class.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Human water use affects where water is stored and how water moves. We redirect rivers, sometimes build dams, we drain water from </a:t>
            </a:r>
            <a:r>
              <a:rPr lang="en-US" sz="1200" b="0" i="0" u="sng" strike="noStrike" kern="1200" dirty="0">
                <a:solidFill>
                  <a:schemeClr val="tx1"/>
                </a:solidFill>
                <a:effectLst/>
                <a:latin typeface="+mn-lt"/>
                <a:ea typeface="+mn-ea"/>
                <a:cs typeface="+mn-cs"/>
                <a:hlinkClick r:id="rId3"/>
              </a:rPr>
              <a:t>wetlands</a:t>
            </a:r>
            <a:r>
              <a:rPr lang="en-US" sz="1200" b="0" i="0" u="none" strike="noStrike" kern="1200" dirty="0">
                <a:solidFill>
                  <a:schemeClr val="tx1"/>
                </a:solidFill>
                <a:effectLst/>
                <a:latin typeface="+mn-lt"/>
                <a:ea typeface="+mn-ea"/>
                <a:cs typeface="+mn-cs"/>
              </a:rPr>
              <a:t> for development. We cover the surface of the land with impermeable materials which changes the flow and speed of water. It also changes where the water ends up in the water cycle. Within an urban environment we often in crease the runoff within a watershed which often also increases the pollutants in the water, which decreases our water quality. We will focus on how to become better watershed managers in future lessons.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7D8095D-1F89-41D6-A08B-E3944A76E8A6}" type="slidenum">
              <a:rPr lang="en-US" smtClean="0"/>
              <a:t>11</a:t>
            </a:fld>
            <a:endParaRPr lang="en-US"/>
          </a:p>
        </p:txBody>
      </p:sp>
    </p:spTree>
    <p:extLst>
      <p:ext uri="{BB962C8B-B14F-4D97-AF65-F5344CB8AC3E}">
        <p14:creationId xmlns:p14="http://schemas.microsoft.com/office/powerpoint/2010/main" val="30013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950" b="1" i="0">
                <a:solidFill>
                  <a:schemeClr val="bg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700" b="0" i="0">
                <a:solidFill>
                  <a:srgbClr val="002776"/>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721073" y="5620969"/>
            <a:ext cx="864793" cy="811090"/>
          </a:xfrm>
          <a:prstGeom prst="rect">
            <a:avLst/>
          </a:prstGeom>
        </p:spPr>
      </p:pic>
      <p:sp>
        <p:nvSpPr>
          <p:cNvPr id="17" name="bg object 17"/>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18" name="bg object 18"/>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95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700" b="0" i="0">
                <a:solidFill>
                  <a:srgbClr val="002776"/>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66585"/>
            <a:ext cx="4864100" cy="391795"/>
          </a:xfrm>
          <a:custGeom>
            <a:avLst/>
            <a:gdLst/>
            <a:ahLst/>
            <a:cxnLst/>
            <a:rect l="l" t="t" r="r" b="b"/>
            <a:pathLst>
              <a:path w="4864100" h="391795">
                <a:moveTo>
                  <a:pt x="0" y="391413"/>
                </a:moveTo>
                <a:lnTo>
                  <a:pt x="4864100" y="391413"/>
                </a:lnTo>
                <a:lnTo>
                  <a:pt x="4864100" y="0"/>
                </a:lnTo>
                <a:lnTo>
                  <a:pt x="0" y="0"/>
                </a:lnTo>
                <a:lnTo>
                  <a:pt x="0" y="391413"/>
                </a:lnTo>
                <a:close/>
              </a:path>
            </a:pathLst>
          </a:custGeom>
          <a:solidFill>
            <a:srgbClr val="AB0520"/>
          </a:solidFill>
        </p:spPr>
        <p:txBody>
          <a:bodyPr wrap="square" lIns="0" tIns="0" rIns="0" bIns="0" rtlCol="0"/>
          <a:lstStyle/>
          <a:p>
            <a:endParaRPr/>
          </a:p>
        </p:txBody>
      </p:sp>
      <p:sp>
        <p:nvSpPr>
          <p:cNvPr id="17" name="bg object 17"/>
          <p:cNvSpPr/>
          <p:nvPr/>
        </p:nvSpPr>
        <p:spPr>
          <a:xfrm>
            <a:off x="0" y="0"/>
            <a:ext cx="4864100" cy="6405880"/>
          </a:xfrm>
          <a:custGeom>
            <a:avLst/>
            <a:gdLst/>
            <a:ahLst/>
            <a:cxnLst/>
            <a:rect l="l" t="t" r="r" b="b"/>
            <a:pathLst>
              <a:path w="4864100" h="6405880">
                <a:moveTo>
                  <a:pt x="0" y="6405740"/>
                </a:moveTo>
                <a:lnTo>
                  <a:pt x="4864100" y="6405740"/>
                </a:lnTo>
                <a:lnTo>
                  <a:pt x="4864100" y="0"/>
                </a:lnTo>
                <a:lnTo>
                  <a:pt x="0" y="0"/>
                </a:lnTo>
                <a:lnTo>
                  <a:pt x="0" y="6405740"/>
                </a:lnTo>
                <a:close/>
              </a:path>
            </a:pathLst>
          </a:custGeom>
          <a:solidFill>
            <a:srgbClr val="AB0520"/>
          </a:solidFill>
        </p:spPr>
        <p:txBody>
          <a:bodyPr wrap="square" lIns="0" tIns="0" rIns="0" bIns="0" rtlCol="0"/>
          <a:lstStyle/>
          <a:p>
            <a:endParaRPr/>
          </a:p>
        </p:txBody>
      </p:sp>
      <p:sp>
        <p:nvSpPr>
          <p:cNvPr id="18" name="bg object 18"/>
          <p:cNvSpPr/>
          <p:nvPr/>
        </p:nvSpPr>
        <p:spPr>
          <a:xfrm>
            <a:off x="4864100" y="0"/>
            <a:ext cx="7327900" cy="6858000"/>
          </a:xfrm>
          <a:custGeom>
            <a:avLst/>
            <a:gdLst/>
            <a:ahLst/>
            <a:cxnLst/>
            <a:rect l="l" t="t" r="r" b="b"/>
            <a:pathLst>
              <a:path w="7327900" h="6858000">
                <a:moveTo>
                  <a:pt x="7327900" y="0"/>
                </a:moveTo>
                <a:lnTo>
                  <a:pt x="0" y="0"/>
                </a:lnTo>
                <a:lnTo>
                  <a:pt x="0" y="6858000"/>
                </a:lnTo>
                <a:lnTo>
                  <a:pt x="7327900" y="6858000"/>
                </a:lnTo>
                <a:lnTo>
                  <a:pt x="7327900" y="0"/>
                </a:lnTo>
                <a:close/>
              </a:path>
            </a:pathLst>
          </a:custGeom>
          <a:solidFill>
            <a:srgbClr val="00275B"/>
          </a:solidFill>
        </p:spPr>
        <p:txBody>
          <a:bodyPr wrap="square" lIns="0" tIns="0" rIns="0" bIns="0" rtlCol="0"/>
          <a:lstStyle/>
          <a:p>
            <a:endParaRPr/>
          </a:p>
        </p:txBody>
      </p:sp>
      <p:sp>
        <p:nvSpPr>
          <p:cNvPr id="19" name="bg object 19"/>
          <p:cNvSpPr/>
          <p:nvPr/>
        </p:nvSpPr>
        <p:spPr>
          <a:xfrm>
            <a:off x="0" y="6405740"/>
            <a:ext cx="12192000" cy="60960"/>
          </a:xfrm>
          <a:custGeom>
            <a:avLst/>
            <a:gdLst/>
            <a:ahLst/>
            <a:cxnLst/>
            <a:rect l="l" t="t" r="r" b="b"/>
            <a:pathLst>
              <a:path w="12192000" h="60960">
                <a:moveTo>
                  <a:pt x="7937627" y="0"/>
                </a:moveTo>
                <a:lnTo>
                  <a:pt x="0" y="0"/>
                </a:lnTo>
                <a:lnTo>
                  <a:pt x="0" y="60845"/>
                </a:lnTo>
                <a:lnTo>
                  <a:pt x="7937627" y="60845"/>
                </a:lnTo>
                <a:lnTo>
                  <a:pt x="7937627" y="0"/>
                </a:lnTo>
                <a:close/>
              </a:path>
              <a:path w="12192000" h="60960">
                <a:moveTo>
                  <a:pt x="12191733" y="0"/>
                </a:moveTo>
                <a:lnTo>
                  <a:pt x="9329801" y="0"/>
                </a:lnTo>
                <a:lnTo>
                  <a:pt x="9329801" y="60845"/>
                </a:lnTo>
                <a:lnTo>
                  <a:pt x="12191733" y="60845"/>
                </a:lnTo>
                <a:lnTo>
                  <a:pt x="12191733" y="0"/>
                </a:lnTo>
                <a:close/>
              </a:path>
            </a:pathLst>
          </a:custGeom>
          <a:solidFill>
            <a:srgbClr val="FFFFFF"/>
          </a:solidFill>
        </p:spPr>
        <p:txBody>
          <a:bodyPr wrap="square" lIns="0" tIns="0" rIns="0" bIns="0" rtlCol="0"/>
          <a:lstStyle/>
          <a:p>
            <a:endParaRPr/>
          </a:p>
        </p:txBody>
      </p:sp>
      <p:pic>
        <p:nvPicPr>
          <p:cNvPr id="20" name="bg object 20"/>
          <p:cNvPicPr/>
          <p:nvPr/>
        </p:nvPicPr>
        <p:blipFill>
          <a:blip r:embed="rId2" cstate="print"/>
          <a:stretch>
            <a:fillRect/>
          </a:stretch>
        </p:blipFill>
        <p:spPr>
          <a:xfrm>
            <a:off x="8277974" y="5926099"/>
            <a:ext cx="714375" cy="666750"/>
          </a:xfrm>
          <a:prstGeom prst="rect">
            <a:avLst/>
          </a:prstGeom>
        </p:spPr>
      </p:pic>
      <p:sp>
        <p:nvSpPr>
          <p:cNvPr id="2" name="Holder 2"/>
          <p:cNvSpPr>
            <a:spLocks noGrp="1"/>
          </p:cNvSpPr>
          <p:nvPr>
            <p:ph type="title"/>
          </p:nvPr>
        </p:nvSpPr>
        <p:spPr/>
        <p:txBody>
          <a:bodyPr lIns="0" tIns="0" rIns="0" bIns="0"/>
          <a:lstStyle>
            <a:lvl1pPr>
              <a:defRPr sz="3950" b="1" i="0">
                <a:solidFill>
                  <a:schemeClr val="bg1"/>
                </a:solidFill>
                <a:latin typeface="Calibri"/>
                <a:cs typeface="Calibri"/>
              </a:defRPr>
            </a:lvl1pPr>
          </a:lstStyle>
          <a:p>
            <a:endParaRPr/>
          </a:p>
        </p:txBody>
      </p:sp>
      <p:sp>
        <p:nvSpPr>
          <p:cNvPr id="3" name="Holder 3"/>
          <p:cNvSpPr>
            <a:spLocks noGrp="1"/>
          </p:cNvSpPr>
          <p:nvPr>
            <p:ph sz="half" idx="2"/>
          </p:nvPr>
        </p:nvSpPr>
        <p:spPr>
          <a:xfrm>
            <a:off x="260604" y="1807336"/>
            <a:ext cx="4376420" cy="383921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721073" y="5620969"/>
            <a:ext cx="864793" cy="811090"/>
          </a:xfrm>
          <a:prstGeom prst="rect">
            <a:avLst/>
          </a:prstGeom>
        </p:spPr>
      </p:pic>
      <p:pic>
        <p:nvPicPr>
          <p:cNvPr id="17" name="bg object 17"/>
          <p:cNvPicPr/>
          <p:nvPr/>
        </p:nvPicPr>
        <p:blipFill>
          <a:blip r:embed="rId3" cstate="print"/>
          <a:stretch>
            <a:fillRect/>
          </a:stretch>
        </p:blipFill>
        <p:spPr>
          <a:xfrm>
            <a:off x="6197600" y="2014004"/>
            <a:ext cx="5994412" cy="4418692"/>
          </a:xfrm>
          <a:prstGeom prst="rect">
            <a:avLst/>
          </a:prstGeom>
        </p:spPr>
      </p:pic>
      <p:sp>
        <p:nvSpPr>
          <p:cNvPr id="18" name="bg object 18"/>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19" name="bg object 19"/>
          <p:cNvSpPr/>
          <p:nvPr/>
        </p:nvSpPr>
        <p:spPr>
          <a:xfrm>
            <a:off x="0" y="0"/>
            <a:ext cx="12192000" cy="1545590"/>
          </a:xfrm>
          <a:custGeom>
            <a:avLst/>
            <a:gdLst/>
            <a:ahLst/>
            <a:cxnLst/>
            <a:rect l="l" t="t" r="r" b="b"/>
            <a:pathLst>
              <a:path w="12192000" h="1545590">
                <a:moveTo>
                  <a:pt x="0" y="1545462"/>
                </a:moveTo>
                <a:lnTo>
                  <a:pt x="12192000" y="1545462"/>
                </a:lnTo>
                <a:lnTo>
                  <a:pt x="12192000" y="0"/>
                </a:lnTo>
                <a:lnTo>
                  <a:pt x="0" y="0"/>
                </a:lnTo>
                <a:lnTo>
                  <a:pt x="0" y="1545462"/>
                </a:lnTo>
                <a:close/>
              </a:path>
            </a:pathLst>
          </a:custGeom>
          <a:solidFill>
            <a:srgbClr val="336699"/>
          </a:solidFill>
        </p:spPr>
        <p:txBody>
          <a:bodyPr wrap="square" lIns="0" tIns="0" rIns="0" bIns="0" rtlCol="0"/>
          <a:lstStyle/>
          <a:p>
            <a:endParaRPr/>
          </a:p>
        </p:txBody>
      </p:sp>
      <p:sp>
        <p:nvSpPr>
          <p:cNvPr id="20" name="bg object 20"/>
          <p:cNvSpPr/>
          <p:nvPr/>
        </p:nvSpPr>
        <p:spPr>
          <a:xfrm>
            <a:off x="0" y="1545462"/>
            <a:ext cx="12192000" cy="76200"/>
          </a:xfrm>
          <a:custGeom>
            <a:avLst/>
            <a:gdLst/>
            <a:ahLst/>
            <a:cxnLst/>
            <a:rect l="l" t="t" r="r" b="b"/>
            <a:pathLst>
              <a:path w="12192000" h="76200">
                <a:moveTo>
                  <a:pt x="0" y="0"/>
                </a:moveTo>
                <a:lnTo>
                  <a:pt x="0" y="76200"/>
                </a:lnTo>
                <a:lnTo>
                  <a:pt x="12192000" y="76200"/>
                </a:lnTo>
                <a:lnTo>
                  <a:pt x="12192000" y="0"/>
                </a:lnTo>
                <a:lnTo>
                  <a:pt x="0" y="0"/>
                </a:lnTo>
                <a:close/>
              </a:path>
            </a:pathLst>
          </a:custGeom>
          <a:solidFill>
            <a:srgbClr val="C00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95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07657" y="173989"/>
            <a:ext cx="11576684" cy="632460"/>
          </a:xfrm>
          <a:prstGeom prst="rect">
            <a:avLst/>
          </a:prstGeom>
        </p:spPr>
        <p:txBody>
          <a:bodyPr wrap="square" lIns="0" tIns="0" rIns="0" bIns="0">
            <a:spAutoFit/>
          </a:bodyPr>
          <a:lstStyle>
            <a:lvl1pPr>
              <a:defRPr sz="3950" b="1" i="0">
                <a:solidFill>
                  <a:schemeClr val="bg1"/>
                </a:solidFill>
                <a:latin typeface="Calibri"/>
                <a:cs typeface="Calibri"/>
              </a:defRPr>
            </a:lvl1pPr>
          </a:lstStyle>
          <a:p>
            <a:endParaRPr/>
          </a:p>
        </p:txBody>
      </p:sp>
      <p:sp>
        <p:nvSpPr>
          <p:cNvPr id="3" name="Holder 3"/>
          <p:cNvSpPr>
            <a:spLocks noGrp="1"/>
          </p:cNvSpPr>
          <p:nvPr>
            <p:ph type="body" idx="1"/>
          </p:nvPr>
        </p:nvSpPr>
        <p:spPr>
          <a:xfrm>
            <a:off x="171450" y="1839536"/>
            <a:ext cx="5674995" cy="1905000"/>
          </a:xfrm>
          <a:prstGeom prst="rect">
            <a:avLst/>
          </a:prstGeom>
        </p:spPr>
        <p:txBody>
          <a:bodyPr wrap="square" lIns="0" tIns="0" rIns="0" bIns="0">
            <a:spAutoFit/>
          </a:bodyPr>
          <a:lstStyle>
            <a:lvl1pPr>
              <a:defRPr sz="2700" b="0" i="0">
                <a:solidFill>
                  <a:srgbClr val="002776"/>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hyperlink" Target="https://storymaps.arcgis.com/stories/b9c35f205ea14015a23b446ff75eeeb4"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grpSp>
        <p:nvGrpSpPr>
          <p:cNvPr id="4" name="object 4"/>
          <p:cNvGrpSpPr/>
          <p:nvPr/>
        </p:nvGrpSpPr>
        <p:grpSpPr>
          <a:xfrm>
            <a:off x="0" y="0"/>
            <a:ext cx="12192000" cy="4850765"/>
            <a:chOff x="0" y="0"/>
            <a:chExt cx="12192000" cy="4850765"/>
          </a:xfrm>
        </p:grpSpPr>
        <p:sp>
          <p:nvSpPr>
            <p:cNvPr id="5" name="object 5"/>
            <p:cNvSpPr/>
            <p:nvPr/>
          </p:nvSpPr>
          <p:spPr>
            <a:xfrm>
              <a:off x="0" y="482612"/>
              <a:ext cx="302895" cy="605790"/>
            </a:xfrm>
            <a:custGeom>
              <a:avLst/>
              <a:gdLst/>
              <a:ahLst/>
              <a:cxnLst/>
              <a:rect l="l" t="t" r="r" b="b"/>
              <a:pathLst>
                <a:path w="302895" h="605790">
                  <a:moveTo>
                    <a:pt x="302602" y="302641"/>
                  </a:moveTo>
                  <a:lnTo>
                    <a:pt x="298157" y="250952"/>
                  </a:lnTo>
                  <a:lnTo>
                    <a:pt x="282282" y="193675"/>
                  </a:lnTo>
                  <a:lnTo>
                    <a:pt x="255612" y="140716"/>
                  </a:lnTo>
                  <a:lnTo>
                    <a:pt x="219163" y="93967"/>
                  </a:lnTo>
                  <a:lnTo>
                    <a:pt x="174205" y="55245"/>
                  </a:lnTo>
                  <a:lnTo>
                    <a:pt x="122643" y="25908"/>
                  </a:lnTo>
                  <a:lnTo>
                    <a:pt x="66255" y="7366"/>
                  </a:lnTo>
                  <a:lnTo>
                    <a:pt x="7327" y="127"/>
                  </a:ln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close/>
                </a:path>
              </a:pathLst>
            </a:custGeom>
            <a:solidFill>
              <a:srgbClr val="AB0420"/>
            </a:solidFill>
          </p:spPr>
          <p:txBody>
            <a:bodyPr wrap="square" lIns="0" tIns="0" rIns="0" bIns="0" rtlCol="0"/>
            <a:lstStyle/>
            <a:p>
              <a:endParaRPr/>
            </a:p>
          </p:txBody>
        </p:sp>
        <p:pic>
          <p:nvPicPr>
            <p:cNvPr id="6" name="object 6"/>
            <p:cNvPicPr/>
            <p:nvPr/>
          </p:nvPicPr>
          <p:blipFill>
            <a:blip r:embed="rId3" cstate="print"/>
            <a:stretch>
              <a:fillRect/>
            </a:stretch>
          </p:blipFill>
          <p:spPr>
            <a:xfrm>
              <a:off x="0" y="0"/>
              <a:ext cx="12192000" cy="4850669"/>
            </a:xfrm>
            <a:prstGeom prst="rect">
              <a:avLst/>
            </a:prstGeom>
          </p:spPr>
        </p:pic>
      </p:grpSp>
      <p:sp>
        <p:nvSpPr>
          <p:cNvPr id="7" name="object 7"/>
          <p:cNvSpPr txBox="1"/>
          <p:nvPr/>
        </p:nvSpPr>
        <p:spPr>
          <a:xfrm>
            <a:off x="2812775" y="4862320"/>
            <a:ext cx="6678295" cy="1272540"/>
          </a:xfrm>
          <a:prstGeom prst="rect">
            <a:avLst/>
          </a:prstGeom>
        </p:spPr>
        <p:txBody>
          <a:bodyPr vert="horz" wrap="square" lIns="0" tIns="12065" rIns="0" bIns="0" rtlCol="0">
            <a:spAutoFit/>
          </a:bodyPr>
          <a:lstStyle/>
          <a:p>
            <a:pPr marL="12700" marR="5080" indent="1192530">
              <a:lnSpc>
                <a:spcPct val="113700"/>
              </a:lnSpc>
              <a:spcBef>
                <a:spcPts val="95"/>
              </a:spcBef>
            </a:pPr>
            <a:r>
              <a:rPr sz="3600" b="1" dirty="0">
                <a:solidFill>
                  <a:srgbClr val="0C234B"/>
                </a:solidFill>
                <a:latin typeface="Times New Roman"/>
                <a:cs typeface="Times New Roman"/>
              </a:rPr>
              <a:t>Arizona</a:t>
            </a:r>
            <a:r>
              <a:rPr sz="3600" b="1" spc="-40" dirty="0">
                <a:solidFill>
                  <a:srgbClr val="0C234B"/>
                </a:solidFill>
                <a:latin typeface="Times New Roman"/>
                <a:cs typeface="Times New Roman"/>
              </a:rPr>
              <a:t> </a:t>
            </a:r>
            <a:r>
              <a:rPr sz="3600" b="1" dirty="0">
                <a:solidFill>
                  <a:srgbClr val="0C234B"/>
                </a:solidFill>
                <a:latin typeface="Times New Roman"/>
                <a:cs typeface="Times New Roman"/>
              </a:rPr>
              <a:t>Project</a:t>
            </a:r>
            <a:r>
              <a:rPr sz="3600" b="1" spc="-95" dirty="0">
                <a:solidFill>
                  <a:srgbClr val="0C234B"/>
                </a:solidFill>
                <a:latin typeface="Times New Roman"/>
                <a:cs typeface="Times New Roman"/>
              </a:rPr>
              <a:t> </a:t>
            </a:r>
            <a:r>
              <a:rPr sz="3600" b="1" spc="-25" dirty="0">
                <a:solidFill>
                  <a:srgbClr val="0C234B"/>
                </a:solidFill>
                <a:latin typeface="Times New Roman"/>
                <a:cs typeface="Times New Roman"/>
              </a:rPr>
              <a:t>WET </a:t>
            </a:r>
            <a:r>
              <a:rPr sz="3600" b="1" spc="-10" dirty="0">
                <a:solidFill>
                  <a:srgbClr val="0C234B"/>
                </a:solidFill>
                <a:latin typeface="Times New Roman"/>
                <a:cs typeface="Times New Roman"/>
              </a:rPr>
              <a:t>Water</a:t>
            </a:r>
            <a:r>
              <a:rPr sz="3600" b="1" spc="-145" dirty="0">
                <a:solidFill>
                  <a:srgbClr val="0C234B"/>
                </a:solidFill>
                <a:latin typeface="Times New Roman"/>
                <a:cs typeface="Times New Roman"/>
              </a:rPr>
              <a:t> </a:t>
            </a:r>
            <a:r>
              <a:rPr sz="3600" b="1" dirty="0">
                <a:solidFill>
                  <a:srgbClr val="0C234B"/>
                </a:solidFill>
                <a:latin typeface="Times New Roman"/>
                <a:cs typeface="Times New Roman"/>
              </a:rPr>
              <a:t>Festival</a:t>
            </a:r>
            <a:r>
              <a:rPr sz="3600" b="1" spc="-135" dirty="0">
                <a:solidFill>
                  <a:srgbClr val="0C234B"/>
                </a:solidFill>
                <a:latin typeface="Times New Roman"/>
                <a:cs typeface="Times New Roman"/>
              </a:rPr>
              <a:t> </a:t>
            </a:r>
            <a:r>
              <a:rPr sz="3600" b="1" spc="-40" dirty="0">
                <a:solidFill>
                  <a:srgbClr val="0C234B"/>
                </a:solidFill>
                <a:latin typeface="Times New Roman"/>
                <a:cs typeface="Times New Roman"/>
              </a:rPr>
              <a:t>Teacher</a:t>
            </a:r>
            <a:r>
              <a:rPr sz="3600" b="1" spc="-185" dirty="0">
                <a:solidFill>
                  <a:srgbClr val="0C234B"/>
                </a:solidFill>
                <a:latin typeface="Times New Roman"/>
                <a:cs typeface="Times New Roman"/>
              </a:rPr>
              <a:t> </a:t>
            </a:r>
            <a:r>
              <a:rPr sz="3600" b="1" spc="-20" dirty="0">
                <a:solidFill>
                  <a:srgbClr val="0C234B"/>
                </a:solidFill>
                <a:latin typeface="Times New Roman"/>
                <a:cs typeface="Times New Roman"/>
              </a:rPr>
              <a:t>Workshop</a:t>
            </a:r>
            <a:endParaRPr sz="3600">
              <a:latin typeface="Times New Roman"/>
              <a:cs typeface="Times New Roman"/>
            </a:endParaRPr>
          </a:p>
        </p:txBody>
      </p:sp>
      <p:sp>
        <p:nvSpPr>
          <p:cNvPr id="8" name="object 8"/>
          <p:cNvSpPr txBox="1"/>
          <p:nvPr/>
        </p:nvSpPr>
        <p:spPr>
          <a:xfrm>
            <a:off x="5765835" y="6624332"/>
            <a:ext cx="500380" cy="151765"/>
          </a:xfrm>
          <a:prstGeom prst="rect">
            <a:avLst/>
          </a:prstGeom>
        </p:spPr>
        <p:txBody>
          <a:bodyPr vert="horz" wrap="square" lIns="0" tIns="15875" rIns="0" bIns="0" rtlCol="0">
            <a:spAutoFit/>
          </a:bodyPr>
          <a:lstStyle/>
          <a:p>
            <a:pPr marL="12700">
              <a:lnSpc>
                <a:spcPct val="100000"/>
              </a:lnSpc>
              <a:spcBef>
                <a:spcPts val="125"/>
              </a:spcBef>
            </a:pPr>
            <a:r>
              <a:rPr sz="800" b="1" dirty="0">
                <a:solidFill>
                  <a:srgbClr val="0C234A"/>
                </a:solidFill>
                <a:latin typeface="Calibri"/>
                <a:cs typeface="Calibri"/>
              </a:rPr>
              <a:t>2026-</a:t>
            </a:r>
            <a:r>
              <a:rPr sz="800" b="1" spc="-20" dirty="0">
                <a:solidFill>
                  <a:srgbClr val="0C234A"/>
                </a:solidFill>
                <a:latin typeface="Calibri"/>
                <a:cs typeface="Calibri"/>
              </a:rPr>
              <a:t>2027</a:t>
            </a:r>
            <a:endParaRPr sz="800">
              <a:latin typeface="Calibri"/>
              <a:cs typeface="Calibri"/>
            </a:endParaRPr>
          </a:p>
        </p:txBody>
      </p:sp>
      <p:grpSp>
        <p:nvGrpSpPr>
          <p:cNvPr id="9" name="object 9"/>
          <p:cNvGrpSpPr/>
          <p:nvPr/>
        </p:nvGrpSpPr>
        <p:grpSpPr>
          <a:xfrm>
            <a:off x="9728834" y="5016500"/>
            <a:ext cx="2463165" cy="1841500"/>
            <a:chOff x="9728834" y="5016500"/>
            <a:chExt cx="2463165" cy="1841500"/>
          </a:xfrm>
        </p:grpSpPr>
        <p:sp>
          <p:nvSpPr>
            <p:cNvPr id="10" name="object 10"/>
            <p:cNvSpPr/>
            <p:nvPr/>
          </p:nvSpPr>
          <p:spPr>
            <a:xfrm>
              <a:off x="9728834" y="5016500"/>
              <a:ext cx="2463165" cy="1801495"/>
            </a:xfrm>
            <a:custGeom>
              <a:avLst/>
              <a:gdLst/>
              <a:ahLst/>
              <a:cxnLst/>
              <a:rect l="l" t="t" r="r" b="b"/>
              <a:pathLst>
                <a:path w="2463165" h="1801495">
                  <a:moveTo>
                    <a:pt x="2463165" y="0"/>
                  </a:moveTo>
                  <a:lnTo>
                    <a:pt x="0" y="0"/>
                  </a:lnTo>
                  <a:lnTo>
                    <a:pt x="0" y="1801114"/>
                  </a:lnTo>
                  <a:lnTo>
                    <a:pt x="2463165" y="1801114"/>
                  </a:lnTo>
                  <a:lnTo>
                    <a:pt x="2463165" y="0"/>
                  </a:lnTo>
                  <a:close/>
                </a:path>
              </a:pathLst>
            </a:custGeom>
            <a:solidFill>
              <a:srgbClr val="FFFFFF"/>
            </a:solidFill>
          </p:spPr>
          <p:txBody>
            <a:bodyPr wrap="square" lIns="0" tIns="0" rIns="0" bIns="0" rtlCol="0"/>
            <a:lstStyle/>
            <a:p>
              <a:endParaRPr/>
            </a:p>
          </p:txBody>
        </p:sp>
        <p:pic>
          <p:nvPicPr>
            <p:cNvPr id="11" name="object 11"/>
            <p:cNvPicPr/>
            <p:nvPr/>
          </p:nvPicPr>
          <p:blipFill>
            <a:blip r:embed="rId4" cstate="print"/>
            <a:stretch>
              <a:fillRect/>
            </a:stretch>
          </p:blipFill>
          <p:spPr>
            <a:xfrm>
              <a:off x="10375899" y="5541264"/>
              <a:ext cx="1506358" cy="1316698"/>
            </a:xfrm>
            <a:prstGeom prst="rect">
              <a:avLst/>
            </a:prstGeom>
          </p:spPr>
        </p:pic>
      </p:grpSp>
      <p:pic>
        <p:nvPicPr>
          <p:cNvPr id="12" name="object 12"/>
          <p:cNvPicPr/>
          <p:nvPr/>
        </p:nvPicPr>
        <p:blipFill>
          <a:blip r:embed="rId5" cstate="print"/>
          <a:stretch>
            <a:fillRect/>
          </a:stretch>
        </p:blipFill>
        <p:spPr>
          <a:xfrm>
            <a:off x="192481" y="6232232"/>
            <a:ext cx="3554437" cy="48013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3335" rIns="0" bIns="0" rtlCol="0">
            <a:spAutoFit/>
          </a:bodyPr>
          <a:lstStyle/>
          <a:p>
            <a:pPr marL="332740">
              <a:lnSpc>
                <a:spcPct val="100000"/>
              </a:lnSpc>
              <a:spcBef>
                <a:spcPts val="105"/>
              </a:spcBef>
            </a:pPr>
            <a:r>
              <a:rPr sz="3600" dirty="0">
                <a:solidFill>
                  <a:srgbClr val="AB0520"/>
                </a:solidFill>
                <a:latin typeface="Calibri"/>
                <a:cs typeface="Calibri"/>
              </a:rPr>
              <a:t>AFTER</a:t>
            </a:r>
            <a:r>
              <a:rPr sz="3600" spc="-40" dirty="0">
                <a:solidFill>
                  <a:srgbClr val="AB0520"/>
                </a:solidFill>
                <a:latin typeface="Calibri"/>
                <a:cs typeface="Calibri"/>
              </a:rPr>
              <a:t> </a:t>
            </a:r>
            <a:r>
              <a:rPr sz="3600" dirty="0">
                <a:solidFill>
                  <a:srgbClr val="AB0520"/>
                </a:solidFill>
                <a:latin typeface="Calibri"/>
                <a:cs typeface="Calibri"/>
              </a:rPr>
              <a:t>THE</a:t>
            </a:r>
            <a:r>
              <a:rPr sz="3600" spc="-40" dirty="0">
                <a:solidFill>
                  <a:srgbClr val="AB0520"/>
                </a:solidFill>
                <a:latin typeface="Calibri"/>
                <a:cs typeface="Calibri"/>
              </a:rPr>
              <a:t> </a:t>
            </a:r>
            <a:r>
              <a:rPr sz="3600" spc="-75" dirty="0">
                <a:solidFill>
                  <a:srgbClr val="AB0520"/>
                </a:solidFill>
                <a:latin typeface="Calibri"/>
                <a:cs typeface="Calibri"/>
              </a:rPr>
              <a:t>WATER</a:t>
            </a:r>
            <a:r>
              <a:rPr sz="3600" spc="-40" dirty="0">
                <a:solidFill>
                  <a:srgbClr val="AB0520"/>
                </a:solidFill>
                <a:latin typeface="Calibri"/>
                <a:cs typeface="Calibri"/>
              </a:rPr>
              <a:t> </a:t>
            </a:r>
            <a:r>
              <a:rPr sz="3600" spc="-20" dirty="0">
                <a:solidFill>
                  <a:srgbClr val="AB0520"/>
                </a:solidFill>
                <a:latin typeface="Calibri"/>
                <a:cs typeface="Calibri"/>
              </a:rPr>
              <a:t>FESTIVAL...</a:t>
            </a:r>
            <a:endParaRPr sz="3600">
              <a:latin typeface="Calibri"/>
              <a:cs typeface="Calibri"/>
            </a:endParaRPr>
          </a:p>
        </p:txBody>
      </p:sp>
      <p:sp>
        <p:nvSpPr>
          <p:cNvPr id="3" name="object 3"/>
          <p:cNvSpPr/>
          <p:nvPr/>
        </p:nvSpPr>
        <p:spPr>
          <a:xfrm>
            <a:off x="548474" y="820927"/>
            <a:ext cx="11240135" cy="30480"/>
          </a:xfrm>
          <a:custGeom>
            <a:avLst/>
            <a:gdLst/>
            <a:ahLst/>
            <a:cxnLst/>
            <a:rect l="l" t="t" r="r" b="b"/>
            <a:pathLst>
              <a:path w="11240135" h="30480">
                <a:moveTo>
                  <a:pt x="0" y="30479"/>
                </a:moveTo>
                <a:lnTo>
                  <a:pt x="11239881" y="0"/>
                </a:lnTo>
              </a:path>
            </a:pathLst>
          </a:custGeom>
          <a:ln w="38100">
            <a:solidFill>
              <a:srgbClr val="AB0520"/>
            </a:solidFill>
          </a:ln>
        </p:spPr>
        <p:txBody>
          <a:bodyPr wrap="square" lIns="0" tIns="0" rIns="0" bIns="0" rtlCol="0"/>
          <a:lstStyle/>
          <a:p>
            <a:endParaRPr/>
          </a:p>
        </p:txBody>
      </p:sp>
      <p:grpSp>
        <p:nvGrpSpPr>
          <p:cNvPr id="4" name="object 4"/>
          <p:cNvGrpSpPr/>
          <p:nvPr/>
        </p:nvGrpSpPr>
        <p:grpSpPr>
          <a:xfrm>
            <a:off x="5419725" y="1153160"/>
            <a:ext cx="6534150" cy="5347970"/>
            <a:chOff x="5419725" y="1153160"/>
            <a:chExt cx="6534150" cy="5347970"/>
          </a:xfrm>
        </p:grpSpPr>
        <p:pic>
          <p:nvPicPr>
            <p:cNvPr id="5" name="object 5"/>
            <p:cNvPicPr/>
            <p:nvPr/>
          </p:nvPicPr>
          <p:blipFill>
            <a:blip r:embed="rId2" cstate="print"/>
            <a:stretch>
              <a:fillRect/>
            </a:stretch>
          </p:blipFill>
          <p:spPr>
            <a:xfrm>
              <a:off x="7658100" y="1371460"/>
              <a:ext cx="4071972" cy="2719439"/>
            </a:xfrm>
            <a:prstGeom prst="rect">
              <a:avLst/>
            </a:prstGeom>
          </p:spPr>
        </p:pic>
        <p:sp>
          <p:nvSpPr>
            <p:cNvPr id="6" name="object 6"/>
            <p:cNvSpPr/>
            <p:nvPr/>
          </p:nvSpPr>
          <p:spPr>
            <a:xfrm>
              <a:off x="7437107" y="1153159"/>
              <a:ext cx="4516755" cy="3164840"/>
            </a:xfrm>
            <a:custGeom>
              <a:avLst/>
              <a:gdLst/>
              <a:ahLst/>
              <a:cxnLst/>
              <a:rect l="l" t="t" r="r" b="b"/>
              <a:pathLst>
                <a:path w="4516755" h="3164840">
                  <a:moveTo>
                    <a:pt x="4333875" y="182880"/>
                  </a:moveTo>
                  <a:lnTo>
                    <a:pt x="4288155" y="182880"/>
                  </a:lnTo>
                  <a:lnTo>
                    <a:pt x="4288155" y="228600"/>
                  </a:lnTo>
                  <a:lnTo>
                    <a:pt x="4288155" y="2936240"/>
                  </a:lnTo>
                  <a:lnTo>
                    <a:pt x="228600" y="2936240"/>
                  </a:lnTo>
                  <a:lnTo>
                    <a:pt x="228600" y="228600"/>
                  </a:lnTo>
                  <a:lnTo>
                    <a:pt x="4288155" y="228600"/>
                  </a:lnTo>
                  <a:lnTo>
                    <a:pt x="4288155" y="182880"/>
                  </a:lnTo>
                  <a:lnTo>
                    <a:pt x="182880" y="182880"/>
                  </a:lnTo>
                  <a:lnTo>
                    <a:pt x="182880" y="228600"/>
                  </a:lnTo>
                  <a:lnTo>
                    <a:pt x="182880" y="2936240"/>
                  </a:lnTo>
                  <a:lnTo>
                    <a:pt x="182880" y="2981960"/>
                  </a:lnTo>
                  <a:lnTo>
                    <a:pt x="4333875" y="2981960"/>
                  </a:lnTo>
                  <a:lnTo>
                    <a:pt x="4333875" y="2936379"/>
                  </a:lnTo>
                  <a:lnTo>
                    <a:pt x="4333875" y="2936240"/>
                  </a:lnTo>
                  <a:lnTo>
                    <a:pt x="4333875" y="228600"/>
                  </a:lnTo>
                  <a:lnTo>
                    <a:pt x="4333875" y="228092"/>
                  </a:lnTo>
                  <a:lnTo>
                    <a:pt x="4333875" y="182880"/>
                  </a:lnTo>
                  <a:close/>
                </a:path>
                <a:path w="4516755" h="3164840">
                  <a:moveTo>
                    <a:pt x="4516755" y="0"/>
                  </a:moveTo>
                  <a:lnTo>
                    <a:pt x="4379595" y="0"/>
                  </a:lnTo>
                  <a:lnTo>
                    <a:pt x="4379595" y="137160"/>
                  </a:lnTo>
                  <a:lnTo>
                    <a:pt x="4379595" y="3027680"/>
                  </a:lnTo>
                  <a:lnTo>
                    <a:pt x="137160" y="3027680"/>
                  </a:lnTo>
                  <a:lnTo>
                    <a:pt x="137160" y="137160"/>
                  </a:lnTo>
                  <a:lnTo>
                    <a:pt x="4379595" y="137160"/>
                  </a:lnTo>
                  <a:lnTo>
                    <a:pt x="4379595" y="0"/>
                  </a:lnTo>
                  <a:lnTo>
                    <a:pt x="0" y="0"/>
                  </a:lnTo>
                  <a:lnTo>
                    <a:pt x="0" y="137160"/>
                  </a:lnTo>
                  <a:lnTo>
                    <a:pt x="0" y="3027680"/>
                  </a:lnTo>
                  <a:lnTo>
                    <a:pt x="0" y="3164840"/>
                  </a:lnTo>
                  <a:lnTo>
                    <a:pt x="4516755" y="3164840"/>
                  </a:lnTo>
                  <a:lnTo>
                    <a:pt x="4516755" y="3027807"/>
                  </a:lnTo>
                  <a:lnTo>
                    <a:pt x="4516755" y="3027680"/>
                  </a:lnTo>
                  <a:lnTo>
                    <a:pt x="4516755" y="137160"/>
                  </a:lnTo>
                  <a:lnTo>
                    <a:pt x="4516755" y="136652"/>
                  </a:lnTo>
                  <a:lnTo>
                    <a:pt x="4516755" y="0"/>
                  </a:lnTo>
                  <a:close/>
                </a:path>
              </a:pathLst>
            </a:custGeom>
            <a:solidFill>
              <a:srgbClr val="000000"/>
            </a:solidFill>
          </p:spPr>
          <p:txBody>
            <a:bodyPr wrap="square" lIns="0" tIns="0" rIns="0" bIns="0" rtlCol="0"/>
            <a:lstStyle/>
            <a:p>
              <a:endParaRPr/>
            </a:p>
          </p:txBody>
        </p:sp>
        <p:pic>
          <p:nvPicPr>
            <p:cNvPr id="7" name="object 7"/>
            <p:cNvPicPr/>
            <p:nvPr/>
          </p:nvPicPr>
          <p:blipFill>
            <a:blip r:embed="rId3" cstate="print"/>
            <a:stretch>
              <a:fillRect/>
            </a:stretch>
          </p:blipFill>
          <p:spPr>
            <a:xfrm>
              <a:off x="5419725" y="3819448"/>
              <a:ext cx="3062370" cy="2681350"/>
            </a:xfrm>
            <a:prstGeom prst="rect">
              <a:avLst/>
            </a:prstGeom>
          </p:spPr>
        </p:pic>
      </p:grpSp>
      <p:sp>
        <p:nvSpPr>
          <p:cNvPr id="8" name="object 8"/>
          <p:cNvSpPr txBox="1"/>
          <p:nvPr/>
        </p:nvSpPr>
        <p:spPr>
          <a:xfrm>
            <a:off x="414337" y="1128077"/>
            <a:ext cx="5803900" cy="4618355"/>
          </a:xfrm>
          <a:prstGeom prst="rect">
            <a:avLst/>
          </a:prstGeom>
        </p:spPr>
        <p:txBody>
          <a:bodyPr vert="horz" wrap="square" lIns="0" tIns="13335" rIns="0" bIns="0" rtlCol="0">
            <a:spAutoFit/>
          </a:bodyPr>
          <a:lstStyle/>
          <a:p>
            <a:pPr marL="226060">
              <a:lnSpc>
                <a:spcPct val="100000"/>
              </a:lnSpc>
              <a:spcBef>
                <a:spcPts val="105"/>
              </a:spcBef>
            </a:pPr>
            <a:r>
              <a:rPr sz="2400" i="1" dirty="0">
                <a:latin typeface="Calibri"/>
                <a:cs typeface="Calibri"/>
              </a:rPr>
              <a:t>Please</a:t>
            </a:r>
            <a:r>
              <a:rPr sz="2400" i="1" spc="-45" dirty="0">
                <a:latin typeface="Calibri"/>
                <a:cs typeface="Calibri"/>
              </a:rPr>
              <a:t> </a:t>
            </a:r>
            <a:r>
              <a:rPr sz="2400" i="1" dirty="0">
                <a:latin typeface="Calibri"/>
                <a:cs typeface="Calibri"/>
              </a:rPr>
              <a:t>debrief</a:t>
            </a:r>
            <a:r>
              <a:rPr sz="2400" i="1" spc="-45" dirty="0">
                <a:latin typeface="Calibri"/>
                <a:cs typeface="Calibri"/>
              </a:rPr>
              <a:t> </a:t>
            </a:r>
            <a:r>
              <a:rPr sz="2400" i="1" dirty="0">
                <a:latin typeface="Calibri"/>
                <a:cs typeface="Calibri"/>
              </a:rPr>
              <a:t>with</a:t>
            </a:r>
            <a:r>
              <a:rPr sz="2400" i="1" spc="-40" dirty="0">
                <a:latin typeface="Calibri"/>
                <a:cs typeface="Calibri"/>
              </a:rPr>
              <a:t> </a:t>
            </a:r>
            <a:r>
              <a:rPr sz="2400" i="1" dirty="0">
                <a:latin typeface="Calibri"/>
                <a:cs typeface="Calibri"/>
              </a:rPr>
              <a:t>your</a:t>
            </a:r>
            <a:r>
              <a:rPr sz="2400" i="1" spc="-45" dirty="0">
                <a:latin typeface="Calibri"/>
                <a:cs typeface="Calibri"/>
              </a:rPr>
              <a:t> </a:t>
            </a:r>
            <a:r>
              <a:rPr sz="2400" i="1" spc="-10" dirty="0">
                <a:latin typeface="Calibri"/>
                <a:cs typeface="Calibri"/>
              </a:rPr>
              <a:t>students!</a:t>
            </a:r>
            <a:endParaRPr sz="2400">
              <a:latin typeface="Calibri"/>
              <a:cs typeface="Calibri"/>
            </a:endParaRPr>
          </a:p>
          <a:p>
            <a:pPr marL="443865" indent="-217804">
              <a:lnSpc>
                <a:spcPct val="100000"/>
              </a:lnSpc>
              <a:spcBef>
                <a:spcPts val="2140"/>
              </a:spcBef>
              <a:buFont typeface="Times New Roman"/>
              <a:buChar char="•"/>
              <a:tabLst>
                <a:tab pos="443865" algn="l"/>
              </a:tabLst>
            </a:pPr>
            <a:r>
              <a:rPr sz="2000" dirty="0">
                <a:latin typeface="Calibri"/>
                <a:cs typeface="Calibri"/>
              </a:rPr>
              <a:t>What</a:t>
            </a:r>
            <a:r>
              <a:rPr sz="2000" spc="5" dirty="0">
                <a:latin typeface="Calibri"/>
                <a:cs typeface="Calibri"/>
              </a:rPr>
              <a:t> </a:t>
            </a:r>
            <a:r>
              <a:rPr sz="2000" dirty="0">
                <a:latin typeface="Calibri"/>
                <a:cs typeface="Calibri"/>
              </a:rPr>
              <a:t>stood</a:t>
            </a:r>
            <a:r>
              <a:rPr sz="2000" spc="5" dirty="0">
                <a:latin typeface="Calibri"/>
                <a:cs typeface="Calibri"/>
              </a:rPr>
              <a:t> </a:t>
            </a:r>
            <a:r>
              <a:rPr sz="2000" dirty="0">
                <a:latin typeface="Calibri"/>
                <a:cs typeface="Calibri"/>
              </a:rPr>
              <a:t>out</a:t>
            </a:r>
            <a:r>
              <a:rPr sz="2000" spc="5" dirty="0">
                <a:latin typeface="Calibri"/>
                <a:cs typeface="Calibri"/>
              </a:rPr>
              <a:t> </a:t>
            </a:r>
            <a:r>
              <a:rPr sz="2000" dirty="0">
                <a:latin typeface="Calibri"/>
                <a:cs typeface="Calibri"/>
              </a:rPr>
              <a:t>for</a:t>
            </a:r>
            <a:r>
              <a:rPr sz="2000" spc="5" dirty="0">
                <a:latin typeface="Calibri"/>
                <a:cs typeface="Calibri"/>
              </a:rPr>
              <a:t> </a:t>
            </a:r>
            <a:r>
              <a:rPr sz="2000" spc="-10" dirty="0">
                <a:latin typeface="Calibri"/>
                <a:cs typeface="Calibri"/>
              </a:rPr>
              <a:t>them?</a:t>
            </a:r>
            <a:endParaRPr sz="2000">
              <a:latin typeface="Calibri"/>
              <a:cs typeface="Calibri"/>
            </a:endParaRPr>
          </a:p>
          <a:p>
            <a:pPr marL="443865" indent="-217804">
              <a:lnSpc>
                <a:spcPct val="100000"/>
              </a:lnSpc>
              <a:spcBef>
                <a:spcPts val="35"/>
              </a:spcBef>
              <a:buFont typeface="Times New Roman"/>
              <a:buChar char="•"/>
              <a:tabLst>
                <a:tab pos="443865" algn="l"/>
              </a:tabLst>
            </a:pPr>
            <a:r>
              <a:rPr sz="2000" dirty="0">
                <a:latin typeface="Calibri"/>
                <a:cs typeface="Calibri"/>
              </a:rPr>
              <a:t>What</a:t>
            </a:r>
            <a:r>
              <a:rPr sz="2000" spc="-15" dirty="0">
                <a:latin typeface="Calibri"/>
                <a:cs typeface="Calibri"/>
              </a:rPr>
              <a:t> </a:t>
            </a:r>
            <a:r>
              <a:rPr sz="2000" dirty="0">
                <a:latin typeface="Calibri"/>
                <a:cs typeface="Calibri"/>
              </a:rPr>
              <a:t>was</a:t>
            </a:r>
            <a:r>
              <a:rPr sz="2000" spc="-15" dirty="0">
                <a:latin typeface="Calibri"/>
                <a:cs typeface="Calibri"/>
              </a:rPr>
              <a:t> </a:t>
            </a:r>
            <a:r>
              <a:rPr sz="2000" dirty="0">
                <a:latin typeface="Calibri"/>
                <a:cs typeface="Calibri"/>
              </a:rPr>
              <a:t>their</a:t>
            </a:r>
            <a:r>
              <a:rPr sz="2000" spc="-15" dirty="0">
                <a:latin typeface="Calibri"/>
                <a:cs typeface="Calibri"/>
              </a:rPr>
              <a:t> </a:t>
            </a:r>
            <a:r>
              <a:rPr sz="2000" dirty="0">
                <a:latin typeface="Calibri"/>
                <a:cs typeface="Calibri"/>
              </a:rPr>
              <a:t>favorite</a:t>
            </a:r>
            <a:r>
              <a:rPr sz="2000" spc="-10" dirty="0">
                <a:latin typeface="Calibri"/>
                <a:cs typeface="Calibri"/>
              </a:rPr>
              <a:t> activity?</a:t>
            </a:r>
            <a:endParaRPr sz="2000">
              <a:latin typeface="Calibri"/>
              <a:cs typeface="Calibri"/>
            </a:endParaRPr>
          </a:p>
          <a:p>
            <a:pPr marL="443865" marR="969644" indent="-217804">
              <a:lnSpc>
                <a:spcPct val="101400"/>
              </a:lnSpc>
              <a:buFont typeface="Times New Roman"/>
              <a:buChar char="•"/>
              <a:tabLst>
                <a:tab pos="445134" algn="l"/>
              </a:tabLst>
            </a:pPr>
            <a:r>
              <a:rPr sz="2000" dirty="0">
                <a:latin typeface="Calibri"/>
                <a:cs typeface="Calibri"/>
              </a:rPr>
              <a:t>What</a:t>
            </a:r>
            <a:r>
              <a:rPr sz="2000" spc="25" dirty="0">
                <a:latin typeface="Calibri"/>
                <a:cs typeface="Calibri"/>
              </a:rPr>
              <a:t> </a:t>
            </a:r>
            <a:r>
              <a:rPr sz="2000" dirty="0">
                <a:latin typeface="Calibri"/>
                <a:cs typeface="Calibri"/>
              </a:rPr>
              <a:t>did</a:t>
            </a:r>
            <a:r>
              <a:rPr sz="2000" spc="25" dirty="0">
                <a:latin typeface="Calibri"/>
                <a:cs typeface="Calibri"/>
              </a:rPr>
              <a:t> </a:t>
            </a:r>
            <a:r>
              <a:rPr sz="2000" dirty="0">
                <a:latin typeface="Calibri"/>
                <a:cs typeface="Calibri"/>
              </a:rPr>
              <a:t>they</a:t>
            </a:r>
            <a:r>
              <a:rPr sz="2000" spc="25" dirty="0">
                <a:latin typeface="Calibri"/>
                <a:cs typeface="Calibri"/>
              </a:rPr>
              <a:t> </a:t>
            </a:r>
            <a:r>
              <a:rPr sz="2000" dirty="0">
                <a:latin typeface="Calibri"/>
                <a:cs typeface="Calibri"/>
              </a:rPr>
              <a:t>learn</a:t>
            </a:r>
            <a:r>
              <a:rPr sz="2000" spc="25" dirty="0">
                <a:latin typeface="Calibri"/>
                <a:cs typeface="Calibri"/>
              </a:rPr>
              <a:t> </a:t>
            </a:r>
            <a:r>
              <a:rPr sz="2000" dirty="0">
                <a:latin typeface="Calibri"/>
                <a:cs typeface="Calibri"/>
              </a:rPr>
              <a:t>that</a:t>
            </a:r>
            <a:r>
              <a:rPr sz="2000" spc="25" dirty="0">
                <a:latin typeface="Calibri"/>
                <a:cs typeface="Calibri"/>
              </a:rPr>
              <a:t> </a:t>
            </a:r>
            <a:r>
              <a:rPr sz="2000" dirty="0">
                <a:latin typeface="Calibri"/>
                <a:cs typeface="Calibri"/>
              </a:rPr>
              <a:t>they</a:t>
            </a:r>
            <a:r>
              <a:rPr sz="2000" spc="25" dirty="0">
                <a:latin typeface="Calibri"/>
                <a:cs typeface="Calibri"/>
              </a:rPr>
              <a:t> </a:t>
            </a:r>
            <a:r>
              <a:rPr sz="2000" dirty="0">
                <a:latin typeface="Calibri"/>
                <a:cs typeface="Calibri"/>
              </a:rPr>
              <a:t>didn't</a:t>
            </a:r>
            <a:r>
              <a:rPr sz="2000" spc="25" dirty="0">
                <a:latin typeface="Calibri"/>
                <a:cs typeface="Calibri"/>
              </a:rPr>
              <a:t> </a:t>
            </a:r>
            <a:r>
              <a:rPr sz="2000" spc="-20" dirty="0">
                <a:latin typeface="Calibri"/>
                <a:cs typeface="Calibri"/>
              </a:rPr>
              <a:t>know 	</a:t>
            </a:r>
            <a:r>
              <a:rPr sz="2000" spc="-10" dirty="0">
                <a:latin typeface="Calibri"/>
                <a:cs typeface="Calibri"/>
              </a:rPr>
              <a:t>before?</a:t>
            </a:r>
            <a:endParaRPr sz="2000">
              <a:latin typeface="Calibri"/>
              <a:cs typeface="Calibri"/>
            </a:endParaRPr>
          </a:p>
          <a:p>
            <a:pPr marL="443865" indent="-217804">
              <a:lnSpc>
                <a:spcPct val="100000"/>
              </a:lnSpc>
              <a:spcBef>
                <a:spcPts val="30"/>
              </a:spcBef>
              <a:buFont typeface="Times New Roman"/>
              <a:buChar char="•"/>
              <a:tabLst>
                <a:tab pos="443865" algn="l"/>
              </a:tabLst>
            </a:pPr>
            <a:r>
              <a:rPr sz="2000" dirty="0">
                <a:latin typeface="Calibri"/>
                <a:cs typeface="Calibri"/>
              </a:rPr>
              <a:t>What</a:t>
            </a:r>
            <a:r>
              <a:rPr sz="2000" spc="10" dirty="0">
                <a:latin typeface="Calibri"/>
                <a:cs typeface="Calibri"/>
              </a:rPr>
              <a:t> </a:t>
            </a:r>
            <a:r>
              <a:rPr sz="2000" dirty="0">
                <a:latin typeface="Calibri"/>
                <a:cs typeface="Calibri"/>
              </a:rPr>
              <a:t>questions</a:t>
            </a:r>
            <a:r>
              <a:rPr sz="2000" spc="15" dirty="0">
                <a:latin typeface="Calibri"/>
                <a:cs typeface="Calibri"/>
              </a:rPr>
              <a:t> </a:t>
            </a:r>
            <a:r>
              <a:rPr sz="2000" dirty="0">
                <a:latin typeface="Calibri"/>
                <a:cs typeface="Calibri"/>
              </a:rPr>
              <a:t>do</a:t>
            </a:r>
            <a:r>
              <a:rPr sz="2000" spc="15" dirty="0">
                <a:latin typeface="Calibri"/>
                <a:cs typeface="Calibri"/>
              </a:rPr>
              <a:t> </a:t>
            </a:r>
            <a:r>
              <a:rPr sz="2000" dirty="0">
                <a:latin typeface="Calibri"/>
                <a:cs typeface="Calibri"/>
              </a:rPr>
              <a:t>they</a:t>
            </a:r>
            <a:r>
              <a:rPr sz="2000" spc="10" dirty="0">
                <a:latin typeface="Calibri"/>
                <a:cs typeface="Calibri"/>
              </a:rPr>
              <a:t> </a:t>
            </a:r>
            <a:r>
              <a:rPr sz="2000" spc="-20" dirty="0">
                <a:latin typeface="Calibri"/>
                <a:cs typeface="Calibri"/>
              </a:rPr>
              <a:t>have?</a:t>
            </a:r>
            <a:endParaRPr sz="2000">
              <a:latin typeface="Calibri"/>
              <a:cs typeface="Calibri"/>
            </a:endParaRPr>
          </a:p>
          <a:p>
            <a:pPr marL="123825">
              <a:lnSpc>
                <a:spcPct val="100000"/>
              </a:lnSpc>
              <a:spcBef>
                <a:spcPts val="1935"/>
              </a:spcBef>
            </a:pPr>
            <a:r>
              <a:rPr sz="2750" dirty="0">
                <a:solidFill>
                  <a:srgbClr val="0E2841"/>
                </a:solidFill>
                <a:latin typeface="Calibri"/>
                <a:cs typeface="Calibri"/>
              </a:rPr>
              <a:t>Arizona</a:t>
            </a:r>
            <a:r>
              <a:rPr sz="2750" spc="15" dirty="0">
                <a:solidFill>
                  <a:srgbClr val="0E2841"/>
                </a:solidFill>
                <a:latin typeface="Calibri"/>
                <a:cs typeface="Calibri"/>
              </a:rPr>
              <a:t> </a:t>
            </a:r>
            <a:r>
              <a:rPr sz="2750" dirty="0">
                <a:solidFill>
                  <a:srgbClr val="0E2841"/>
                </a:solidFill>
                <a:latin typeface="Calibri"/>
                <a:cs typeface="Calibri"/>
              </a:rPr>
              <a:t>Science</a:t>
            </a:r>
            <a:r>
              <a:rPr sz="2750" spc="15" dirty="0">
                <a:solidFill>
                  <a:srgbClr val="0E2841"/>
                </a:solidFill>
                <a:latin typeface="Calibri"/>
                <a:cs typeface="Calibri"/>
              </a:rPr>
              <a:t> </a:t>
            </a:r>
            <a:r>
              <a:rPr sz="2750" dirty="0">
                <a:solidFill>
                  <a:srgbClr val="0E2841"/>
                </a:solidFill>
                <a:latin typeface="Calibri"/>
                <a:cs typeface="Calibri"/>
              </a:rPr>
              <a:t>Standards</a:t>
            </a:r>
            <a:r>
              <a:rPr sz="2750" spc="15" dirty="0">
                <a:solidFill>
                  <a:srgbClr val="0E2841"/>
                </a:solidFill>
                <a:latin typeface="Calibri"/>
                <a:cs typeface="Calibri"/>
              </a:rPr>
              <a:t> </a:t>
            </a:r>
            <a:r>
              <a:rPr sz="2750" dirty="0">
                <a:solidFill>
                  <a:srgbClr val="0E2841"/>
                </a:solidFill>
                <a:latin typeface="Calibri"/>
                <a:cs typeface="Calibri"/>
              </a:rPr>
              <a:t>have</a:t>
            </a:r>
            <a:r>
              <a:rPr sz="2750" spc="15" dirty="0">
                <a:solidFill>
                  <a:srgbClr val="0E2841"/>
                </a:solidFill>
                <a:latin typeface="Calibri"/>
                <a:cs typeface="Calibri"/>
              </a:rPr>
              <a:t> </a:t>
            </a:r>
            <a:r>
              <a:rPr sz="2750" dirty="0">
                <a:solidFill>
                  <a:srgbClr val="0E2841"/>
                </a:solidFill>
                <a:latin typeface="Calibri"/>
                <a:cs typeface="Calibri"/>
              </a:rPr>
              <a:t>3</a:t>
            </a:r>
            <a:r>
              <a:rPr sz="2750" spc="15" dirty="0">
                <a:solidFill>
                  <a:srgbClr val="0E2841"/>
                </a:solidFill>
                <a:latin typeface="Calibri"/>
                <a:cs typeface="Calibri"/>
              </a:rPr>
              <a:t> </a:t>
            </a:r>
            <a:r>
              <a:rPr sz="2750" spc="-10" dirty="0">
                <a:solidFill>
                  <a:srgbClr val="0E2841"/>
                </a:solidFill>
                <a:latin typeface="Calibri"/>
                <a:cs typeface="Calibri"/>
              </a:rPr>
              <a:t>Parts:</a:t>
            </a:r>
            <a:endParaRPr sz="2750">
              <a:latin typeface="Calibri"/>
              <a:cs typeface="Calibri"/>
            </a:endParaRPr>
          </a:p>
          <a:p>
            <a:pPr marL="126364" indent="-123825">
              <a:lnSpc>
                <a:spcPct val="100000"/>
              </a:lnSpc>
              <a:spcBef>
                <a:spcPts val="1750"/>
              </a:spcBef>
              <a:buSzPct val="82500"/>
              <a:buFont typeface="Calibri"/>
              <a:buChar char="•"/>
              <a:tabLst>
                <a:tab pos="126364" algn="l"/>
              </a:tabLst>
            </a:pPr>
            <a:r>
              <a:rPr sz="2000" dirty="0">
                <a:solidFill>
                  <a:srgbClr val="E97132"/>
                </a:solidFill>
                <a:latin typeface="Calibri"/>
                <a:cs typeface="Calibri"/>
              </a:rPr>
              <a:t>Disciplinary</a:t>
            </a:r>
            <a:r>
              <a:rPr sz="2000" spc="15" dirty="0">
                <a:solidFill>
                  <a:srgbClr val="E97132"/>
                </a:solidFill>
                <a:latin typeface="Calibri"/>
                <a:cs typeface="Calibri"/>
              </a:rPr>
              <a:t> </a:t>
            </a:r>
            <a:r>
              <a:rPr sz="2000" dirty="0">
                <a:solidFill>
                  <a:srgbClr val="E97132"/>
                </a:solidFill>
                <a:latin typeface="Calibri"/>
                <a:cs typeface="Calibri"/>
              </a:rPr>
              <a:t>Core</a:t>
            </a:r>
            <a:r>
              <a:rPr sz="2000" spc="20" dirty="0">
                <a:solidFill>
                  <a:srgbClr val="E97132"/>
                </a:solidFill>
                <a:latin typeface="Calibri"/>
                <a:cs typeface="Calibri"/>
              </a:rPr>
              <a:t> </a:t>
            </a:r>
            <a:r>
              <a:rPr sz="2000" dirty="0">
                <a:solidFill>
                  <a:srgbClr val="E97132"/>
                </a:solidFill>
                <a:latin typeface="Calibri"/>
                <a:cs typeface="Calibri"/>
              </a:rPr>
              <a:t>Idea</a:t>
            </a:r>
            <a:r>
              <a:rPr sz="2000" spc="20" dirty="0">
                <a:solidFill>
                  <a:srgbClr val="E97132"/>
                </a:solidFill>
                <a:latin typeface="Calibri"/>
                <a:cs typeface="Calibri"/>
              </a:rPr>
              <a:t> </a:t>
            </a:r>
            <a:r>
              <a:rPr sz="2000" dirty="0">
                <a:solidFill>
                  <a:srgbClr val="E97132"/>
                </a:solidFill>
                <a:latin typeface="Calibri"/>
                <a:cs typeface="Calibri"/>
              </a:rPr>
              <a:t>–</a:t>
            </a:r>
            <a:r>
              <a:rPr sz="2000" spc="20" dirty="0">
                <a:solidFill>
                  <a:srgbClr val="E97132"/>
                </a:solidFill>
                <a:latin typeface="Calibri"/>
                <a:cs typeface="Calibri"/>
              </a:rPr>
              <a:t> </a:t>
            </a:r>
            <a:r>
              <a:rPr sz="2000" dirty="0">
                <a:solidFill>
                  <a:srgbClr val="E97132"/>
                </a:solidFill>
                <a:latin typeface="Calibri"/>
                <a:cs typeface="Calibri"/>
              </a:rPr>
              <a:t>Life,</a:t>
            </a:r>
            <a:r>
              <a:rPr sz="2000" spc="20" dirty="0">
                <a:solidFill>
                  <a:srgbClr val="E97132"/>
                </a:solidFill>
                <a:latin typeface="Calibri"/>
                <a:cs typeface="Calibri"/>
              </a:rPr>
              <a:t> </a:t>
            </a:r>
            <a:r>
              <a:rPr sz="2000" dirty="0">
                <a:solidFill>
                  <a:srgbClr val="E97132"/>
                </a:solidFill>
                <a:latin typeface="Calibri"/>
                <a:cs typeface="Calibri"/>
              </a:rPr>
              <a:t>Physical,</a:t>
            </a:r>
            <a:r>
              <a:rPr sz="2000" spc="20" dirty="0">
                <a:solidFill>
                  <a:srgbClr val="E97132"/>
                </a:solidFill>
                <a:latin typeface="Calibri"/>
                <a:cs typeface="Calibri"/>
              </a:rPr>
              <a:t> </a:t>
            </a:r>
            <a:r>
              <a:rPr sz="2000" dirty="0">
                <a:solidFill>
                  <a:srgbClr val="E97132"/>
                </a:solidFill>
                <a:latin typeface="Calibri"/>
                <a:cs typeface="Calibri"/>
              </a:rPr>
              <a:t>Earth</a:t>
            </a:r>
            <a:r>
              <a:rPr sz="2000" spc="20" dirty="0">
                <a:solidFill>
                  <a:srgbClr val="E97132"/>
                </a:solidFill>
                <a:latin typeface="Calibri"/>
                <a:cs typeface="Calibri"/>
              </a:rPr>
              <a:t> </a:t>
            </a:r>
            <a:r>
              <a:rPr sz="2000" dirty="0">
                <a:solidFill>
                  <a:srgbClr val="E97132"/>
                </a:solidFill>
                <a:latin typeface="Calibri"/>
                <a:cs typeface="Calibri"/>
              </a:rPr>
              <a:t>and</a:t>
            </a:r>
            <a:r>
              <a:rPr sz="2000" spc="20" dirty="0">
                <a:solidFill>
                  <a:srgbClr val="E97132"/>
                </a:solidFill>
                <a:latin typeface="Calibri"/>
                <a:cs typeface="Calibri"/>
              </a:rPr>
              <a:t> </a:t>
            </a:r>
            <a:r>
              <a:rPr sz="2000" spc="-10" dirty="0">
                <a:solidFill>
                  <a:srgbClr val="E97132"/>
                </a:solidFill>
                <a:latin typeface="Calibri"/>
                <a:cs typeface="Calibri"/>
              </a:rPr>
              <a:t>Space</a:t>
            </a:r>
            <a:endParaRPr sz="2000">
              <a:latin typeface="Calibri"/>
              <a:cs typeface="Calibri"/>
            </a:endParaRPr>
          </a:p>
          <a:p>
            <a:pPr marL="135890" indent="-133350">
              <a:lnSpc>
                <a:spcPct val="100000"/>
              </a:lnSpc>
              <a:spcBef>
                <a:spcPts val="2400"/>
              </a:spcBef>
              <a:buSzPct val="90000"/>
              <a:buFont typeface="Calibri"/>
              <a:buChar char="•"/>
              <a:tabLst>
                <a:tab pos="135890" algn="l"/>
              </a:tabLst>
            </a:pPr>
            <a:r>
              <a:rPr sz="2000" dirty="0">
                <a:solidFill>
                  <a:srgbClr val="196B24"/>
                </a:solidFill>
                <a:latin typeface="Calibri"/>
                <a:cs typeface="Calibri"/>
              </a:rPr>
              <a:t>Science</a:t>
            </a:r>
            <a:r>
              <a:rPr sz="2000" spc="40" dirty="0">
                <a:solidFill>
                  <a:srgbClr val="196B24"/>
                </a:solidFill>
                <a:latin typeface="Calibri"/>
                <a:cs typeface="Calibri"/>
              </a:rPr>
              <a:t> </a:t>
            </a:r>
            <a:r>
              <a:rPr sz="2000" dirty="0">
                <a:solidFill>
                  <a:srgbClr val="196B24"/>
                </a:solidFill>
                <a:latin typeface="Calibri"/>
                <a:cs typeface="Calibri"/>
              </a:rPr>
              <a:t>and</a:t>
            </a:r>
            <a:r>
              <a:rPr sz="2000" spc="45" dirty="0">
                <a:solidFill>
                  <a:srgbClr val="196B24"/>
                </a:solidFill>
                <a:latin typeface="Calibri"/>
                <a:cs typeface="Calibri"/>
              </a:rPr>
              <a:t> </a:t>
            </a:r>
            <a:r>
              <a:rPr sz="2000" dirty="0">
                <a:solidFill>
                  <a:srgbClr val="196B24"/>
                </a:solidFill>
                <a:latin typeface="Calibri"/>
                <a:cs typeface="Calibri"/>
              </a:rPr>
              <a:t>Engineering</a:t>
            </a:r>
            <a:r>
              <a:rPr sz="2000" spc="45" dirty="0">
                <a:solidFill>
                  <a:srgbClr val="196B24"/>
                </a:solidFill>
                <a:latin typeface="Calibri"/>
                <a:cs typeface="Calibri"/>
              </a:rPr>
              <a:t> </a:t>
            </a:r>
            <a:r>
              <a:rPr sz="2000" spc="-10" dirty="0">
                <a:solidFill>
                  <a:srgbClr val="196B24"/>
                </a:solidFill>
                <a:latin typeface="Calibri"/>
                <a:cs typeface="Calibri"/>
              </a:rPr>
              <a:t>Practices</a:t>
            </a:r>
            <a:endParaRPr sz="2000">
              <a:latin typeface="Calibri"/>
              <a:cs typeface="Calibri"/>
            </a:endParaRPr>
          </a:p>
          <a:p>
            <a:pPr marL="135890" indent="-133350">
              <a:lnSpc>
                <a:spcPct val="100000"/>
              </a:lnSpc>
              <a:spcBef>
                <a:spcPts val="2410"/>
              </a:spcBef>
              <a:buSzPct val="90000"/>
              <a:buFont typeface="Calibri"/>
              <a:buChar char="•"/>
              <a:tabLst>
                <a:tab pos="135890" algn="l"/>
              </a:tabLst>
            </a:pPr>
            <a:r>
              <a:rPr sz="2000" spc="-10" dirty="0">
                <a:solidFill>
                  <a:srgbClr val="0F9ED5"/>
                </a:solidFill>
                <a:latin typeface="Calibri"/>
                <a:cs typeface="Calibri"/>
              </a:rPr>
              <a:t>Crosscutting</a:t>
            </a:r>
            <a:r>
              <a:rPr sz="2000" spc="10" dirty="0">
                <a:solidFill>
                  <a:srgbClr val="0F9ED5"/>
                </a:solidFill>
                <a:latin typeface="Calibri"/>
                <a:cs typeface="Calibri"/>
              </a:rPr>
              <a:t> </a:t>
            </a:r>
            <a:r>
              <a:rPr sz="2000" dirty="0">
                <a:solidFill>
                  <a:srgbClr val="0F9ED5"/>
                </a:solidFill>
                <a:latin typeface="Calibri"/>
                <a:cs typeface="Calibri"/>
              </a:rPr>
              <a:t>Concepts</a:t>
            </a:r>
            <a:r>
              <a:rPr sz="2000" spc="10" dirty="0">
                <a:solidFill>
                  <a:srgbClr val="0F9ED5"/>
                </a:solidFill>
                <a:latin typeface="Calibri"/>
                <a:cs typeface="Calibri"/>
              </a:rPr>
              <a:t> </a:t>
            </a:r>
            <a:r>
              <a:rPr sz="2000" dirty="0">
                <a:solidFill>
                  <a:srgbClr val="0F9ED5"/>
                </a:solidFill>
                <a:latin typeface="Calibri"/>
                <a:cs typeface="Calibri"/>
              </a:rPr>
              <a:t>–</a:t>
            </a:r>
            <a:r>
              <a:rPr sz="2000" spc="10" dirty="0">
                <a:solidFill>
                  <a:srgbClr val="0F9ED5"/>
                </a:solidFill>
                <a:latin typeface="Calibri"/>
                <a:cs typeface="Calibri"/>
              </a:rPr>
              <a:t> </a:t>
            </a:r>
            <a:r>
              <a:rPr sz="2000" spc="-10" dirty="0">
                <a:solidFill>
                  <a:srgbClr val="0F9ED5"/>
                </a:solidFill>
                <a:latin typeface="Calibri"/>
                <a:cs typeface="Calibri"/>
              </a:rPr>
              <a:t>CCC's</a:t>
            </a:r>
            <a:endParaRPr sz="20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5752" y="1220152"/>
            <a:ext cx="6378575" cy="4885690"/>
          </a:xfrm>
          <a:prstGeom prst="rect">
            <a:avLst/>
          </a:prstGeom>
        </p:spPr>
        <p:txBody>
          <a:bodyPr vert="horz" wrap="square" lIns="0" tIns="24130" rIns="0" bIns="0" rtlCol="0">
            <a:spAutoFit/>
          </a:bodyPr>
          <a:lstStyle/>
          <a:p>
            <a:pPr marL="16510" marR="640080">
              <a:lnSpc>
                <a:spcPct val="98700"/>
              </a:lnSpc>
              <a:spcBef>
                <a:spcPts val="190"/>
              </a:spcBef>
            </a:pPr>
            <a:r>
              <a:rPr sz="3950" b="1" spc="-25" dirty="0">
                <a:solidFill>
                  <a:srgbClr val="002776"/>
                </a:solidFill>
                <a:latin typeface="Calibri"/>
                <a:cs typeface="Calibri"/>
              </a:rPr>
              <a:t>Project-</a:t>
            </a:r>
            <a:r>
              <a:rPr sz="3950" b="1" dirty="0">
                <a:solidFill>
                  <a:srgbClr val="002776"/>
                </a:solidFill>
                <a:latin typeface="Calibri"/>
                <a:cs typeface="Calibri"/>
              </a:rPr>
              <a:t>Based</a:t>
            </a:r>
            <a:r>
              <a:rPr sz="3950" b="1" spc="15" dirty="0">
                <a:solidFill>
                  <a:srgbClr val="002776"/>
                </a:solidFill>
                <a:latin typeface="Calibri"/>
                <a:cs typeface="Calibri"/>
              </a:rPr>
              <a:t> </a:t>
            </a:r>
            <a:r>
              <a:rPr sz="3950" b="1" dirty="0">
                <a:solidFill>
                  <a:srgbClr val="002776"/>
                </a:solidFill>
                <a:latin typeface="Calibri"/>
                <a:cs typeface="Calibri"/>
              </a:rPr>
              <a:t>Learning</a:t>
            </a:r>
            <a:r>
              <a:rPr sz="3950" b="1" spc="10" dirty="0">
                <a:solidFill>
                  <a:srgbClr val="002776"/>
                </a:solidFill>
                <a:latin typeface="Calibri"/>
                <a:cs typeface="Calibri"/>
              </a:rPr>
              <a:t> </a:t>
            </a:r>
            <a:r>
              <a:rPr sz="3950" b="1" spc="-25" dirty="0">
                <a:solidFill>
                  <a:srgbClr val="002776"/>
                </a:solidFill>
                <a:latin typeface="Calibri"/>
                <a:cs typeface="Calibri"/>
              </a:rPr>
              <a:t>and </a:t>
            </a:r>
            <a:r>
              <a:rPr sz="3950" b="1" dirty="0">
                <a:solidFill>
                  <a:srgbClr val="002776"/>
                </a:solidFill>
                <a:latin typeface="Calibri"/>
                <a:cs typeface="Calibri"/>
              </a:rPr>
              <a:t>Assessment</a:t>
            </a:r>
            <a:r>
              <a:rPr sz="3950" b="1" spc="-30" dirty="0">
                <a:solidFill>
                  <a:srgbClr val="002776"/>
                </a:solidFill>
                <a:latin typeface="Calibri"/>
                <a:cs typeface="Calibri"/>
              </a:rPr>
              <a:t> </a:t>
            </a:r>
            <a:r>
              <a:rPr sz="3950" b="1" spc="-10" dirty="0">
                <a:solidFill>
                  <a:srgbClr val="002776"/>
                </a:solidFill>
                <a:latin typeface="Calibri"/>
                <a:cs typeface="Calibri"/>
              </a:rPr>
              <a:t>Opportunity</a:t>
            </a:r>
            <a:r>
              <a:rPr sz="5300" b="1" spc="-10" dirty="0">
                <a:solidFill>
                  <a:srgbClr val="002776"/>
                </a:solidFill>
                <a:latin typeface="Calibri"/>
                <a:cs typeface="Calibri"/>
              </a:rPr>
              <a:t>:</a:t>
            </a:r>
            <a:endParaRPr sz="5300">
              <a:latin typeface="Calibri"/>
              <a:cs typeface="Calibri"/>
            </a:endParaRPr>
          </a:p>
          <a:p>
            <a:pPr marL="12700">
              <a:lnSpc>
                <a:spcPct val="100000"/>
              </a:lnSpc>
              <a:spcBef>
                <a:spcPts val="795"/>
              </a:spcBef>
            </a:pPr>
            <a:r>
              <a:rPr sz="2000" dirty="0">
                <a:latin typeface="Calibri"/>
                <a:cs typeface="Calibri"/>
              </a:rPr>
              <a:t>ARIZONA</a:t>
            </a:r>
            <a:r>
              <a:rPr sz="2000" spc="5" dirty="0">
                <a:latin typeface="Calibri"/>
                <a:cs typeface="Calibri"/>
              </a:rPr>
              <a:t> </a:t>
            </a:r>
            <a:r>
              <a:rPr sz="2000" dirty="0">
                <a:latin typeface="Calibri"/>
                <a:cs typeface="Calibri"/>
              </a:rPr>
              <a:t>SCIENCE</a:t>
            </a:r>
            <a:r>
              <a:rPr sz="2000" spc="5" dirty="0">
                <a:latin typeface="Calibri"/>
                <a:cs typeface="Calibri"/>
              </a:rPr>
              <a:t> </a:t>
            </a:r>
            <a:r>
              <a:rPr sz="2000" spc="-10" dirty="0">
                <a:latin typeface="Calibri"/>
                <a:cs typeface="Calibri"/>
              </a:rPr>
              <a:t>STANDARD</a:t>
            </a:r>
            <a:r>
              <a:rPr sz="2000" spc="5" dirty="0">
                <a:latin typeface="Calibri"/>
                <a:cs typeface="Calibri"/>
              </a:rPr>
              <a:t> </a:t>
            </a:r>
            <a:r>
              <a:rPr sz="2000" spc="-10" dirty="0">
                <a:latin typeface="Calibri"/>
                <a:cs typeface="Calibri"/>
              </a:rPr>
              <a:t>4.E1U2.10</a:t>
            </a:r>
            <a:endParaRPr sz="2000">
              <a:latin typeface="Calibri"/>
              <a:cs typeface="Calibri"/>
            </a:endParaRPr>
          </a:p>
          <a:p>
            <a:pPr marL="12700" marR="478790">
              <a:lnSpc>
                <a:spcPct val="100000"/>
              </a:lnSpc>
            </a:pPr>
            <a:r>
              <a:rPr sz="2000" dirty="0">
                <a:latin typeface="Calibri"/>
                <a:cs typeface="Calibri"/>
              </a:rPr>
              <a:t>Define</a:t>
            </a:r>
            <a:r>
              <a:rPr sz="2000" spc="10" dirty="0">
                <a:latin typeface="Calibri"/>
                <a:cs typeface="Calibri"/>
              </a:rPr>
              <a:t> </a:t>
            </a:r>
            <a:r>
              <a:rPr sz="2000" dirty="0">
                <a:latin typeface="Calibri"/>
                <a:cs typeface="Calibri"/>
              </a:rPr>
              <a:t>problem(s)</a:t>
            </a:r>
            <a:r>
              <a:rPr sz="2000" spc="10" dirty="0">
                <a:latin typeface="Calibri"/>
                <a:cs typeface="Calibri"/>
              </a:rPr>
              <a:t> </a:t>
            </a:r>
            <a:r>
              <a:rPr sz="2000" dirty="0">
                <a:latin typeface="Calibri"/>
                <a:cs typeface="Calibri"/>
              </a:rPr>
              <a:t>and</a:t>
            </a:r>
            <a:r>
              <a:rPr sz="2000" spc="15" dirty="0">
                <a:latin typeface="Calibri"/>
                <a:cs typeface="Calibri"/>
              </a:rPr>
              <a:t> </a:t>
            </a:r>
            <a:r>
              <a:rPr sz="2000" dirty="0">
                <a:latin typeface="Calibri"/>
                <a:cs typeface="Calibri"/>
              </a:rPr>
              <a:t>design</a:t>
            </a:r>
            <a:r>
              <a:rPr sz="2000" spc="10" dirty="0">
                <a:latin typeface="Calibri"/>
                <a:cs typeface="Calibri"/>
              </a:rPr>
              <a:t> </a:t>
            </a:r>
            <a:r>
              <a:rPr sz="2000" dirty="0">
                <a:latin typeface="Calibri"/>
                <a:cs typeface="Calibri"/>
              </a:rPr>
              <a:t>solution(s)</a:t>
            </a:r>
            <a:r>
              <a:rPr sz="2000" spc="15" dirty="0">
                <a:latin typeface="Calibri"/>
                <a:cs typeface="Calibri"/>
              </a:rPr>
              <a:t> </a:t>
            </a:r>
            <a:r>
              <a:rPr sz="2000" dirty="0">
                <a:latin typeface="Calibri"/>
                <a:cs typeface="Calibri"/>
              </a:rPr>
              <a:t>to</a:t>
            </a:r>
            <a:r>
              <a:rPr sz="2000" spc="10" dirty="0">
                <a:latin typeface="Calibri"/>
                <a:cs typeface="Calibri"/>
              </a:rPr>
              <a:t> </a:t>
            </a:r>
            <a:r>
              <a:rPr sz="2000" spc="-10" dirty="0">
                <a:latin typeface="Calibri"/>
                <a:cs typeface="Calibri"/>
              </a:rPr>
              <a:t>minimize</a:t>
            </a:r>
            <a:r>
              <a:rPr sz="2000" spc="500" dirty="0">
                <a:latin typeface="Calibri"/>
                <a:cs typeface="Calibri"/>
              </a:rPr>
              <a:t> </a:t>
            </a:r>
            <a:r>
              <a:rPr sz="2000" dirty="0">
                <a:latin typeface="Calibri"/>
                <a:cs typeface="Calibri"/>
              </a:rPr>
              <a:t>the</a:t>
            </a:r>
            <a:r>
              <a:rPr sz="2000" spc="-10" dirty="0">
                <a:latin typeface="Calibri"/>
                <a:cs typeface="Calibri"/>
              </a:rPr>
              <a:t> effects</a:t>
            </a:r>
            <a:r>
              <a:rPr sz="2000" spc="-5" dirty="0">
                <a:latin typeface="Calibri"/>
                <a:cs typeface="Calibri"/>
              </a:rPr>
              <a:t> </a:t>
            </a:r>
            <a:r>
              <a:rPr sz="2000" dirty="0">
                <a:latin typeface="Calibri"/>
                <a:cs typeface="Calibri"/>
              </a:rPr>
              <a:t>of</a:t>
            </a:r>
            <a:r>
              <a:rPr sz="2000" spc="-5" dirty="0">
                <a:latin typeface="Calibri"/>
                <a:cs typeface="Calibri"/>
              </a:rPr>
              <a:t> </a:t>
            </a:r>
            <a:r>
              <a:rPr sz="2000" dirty="0">
                <a:latin typeface="Calibri"/>
                <a:cs typeface="Calibri"/>
              </a:rPr>
              <a:t>natural</a:t>
            </a:r>
            <a:r>
              <a:rPr sz="2000" spc="-5" dirty="0">
                <a:latin typeface="Calibri"/>
                <a:cs typeface="Calibri"/>
              </a:rPr>
              <a:t> </a:t>
            </a:r>
            <a:r>
              <a:rPr sz="2000" dirty="0">
                <a:latin typeface="Calibri"/>
                <a:cs typeface="Calibri"/>
              </a:rPr>
              <a:t>hazards</a:t>
            </a:r>
            <a:r>
              <a:rPr sz="2000" spc="-10" dirty="0">
                <a:latin typeface="Calibri"/>
                <a:cs typeface="Calibri"/>
              </a:rPr>
              <a:t> </a:t>
            </a:r>
            <a:r>
              <a:rPr sz="2000" dirty="0">
                <a:latin typeface="Calibri"/>
                <a:cs typeface="Calibri"/>
              </a:rPr>
              <a:t>(in</a:t>
            </a:r>
            <a:r>
              <a:rPr sz="2000" spc="-5" dirty="0">
                <a:latin typeface="Calibri"/>
                <a:cs typeface="Calibri"/>
              </a:rPr>
              <a:t> </a:t>
            </a:r>
            <a:r>
              <a:rPr sz="2000" dirty="0">
                <a:latin typeface="Calibri"/>
                <a:cs typeface="Calibri"/>
              </a:rPr>
              <a:t>the</a:t>
            </a:r>
            <a:r>
              <a:rPr sz="2000" spc="-5" dirty="0">
                <a:latin typeface="Calibri"/>
                <a:cs typeface="Calibri"/>
              </a:rPr>
              <a:t> </a:t>
            </a:r>
            <a:r>
              <a:rPr sz="2000" dirty="0">
                <a:latin typeface="Calibri"/>
                <a:cs typeface="Calibri"/>
              </a:rPr>
              <a:t>context</a:t>
            </a:r>
            <a:r>
              <a:rPr sz="2000" spc="-5" dirty="0">
                <a:latin typeface="Calibri"/>
                <a:cs typeface="Calibri"/>
              </a:rPr>
              <a:t> </a:t>
            </a:r>
            <a:r>
              <a:rPr sz="2000" dirty="0">
                <a:latin typeface="Calibri"/>
                <a:cs typeface="Calibri"/>
              </a:rPr>
              <a:t>of</a:t>
            </a:r>
            <a:r>
              <a:rPr sz="2000" spc="-10" dirty="0">
                <a:latin typeface="Calibri"/>
                <a:cs typeface="Calibri"/>
              </a:rPr>
              <a:t> droughts </a:t>
            </a:r>
            <a:r>
              <a:rPr sz="2000" dirty="0">
                <a:latin typeface="Calibri"/>
                <a:cs typeface="Calibri"/>
              </a:rPr>
              <a:t>and water </a:t>
            </a:r>
            <a:r>
              <a:rPr sz="2000" spc="-10" dirty="0">
                <a:latin typeface="Calibri"/>
                <a:cs typeface="Calibri"/>
              </a:rPr>
              <a:t>scarcity).</a:t>
            </a:r>
            <a:endParaRPr sz="2000">
              <a:latin typeface="Calibri"/>
              <a:cs typeface="Calibri"/>
            </a:endParaRPr>
          </a:p>
          <a:p>
            <a:pPr marL="12700">
              <a:lnSpc>
                <a:spcPct val="100000"/>
              </a:lnSpc>
              <a:spcBef>
                <a:spcPts val="2425"/>
              </a:spcBef>
            </a:pPr>
            <a:r>
              <a:rPr sz="2000" b="1" dirty="0">
                <a:latin typeface="Calibri"/>
                <a:cs typeface="Calibri"/>
              </a:rPr>
              <a:t>Anchoring</a:t>
            </a:r>
            <a:r>
              <a:rPr sz="2000" b="1" spc="70" dirty="0">
                <a:latin typeface="Calibri"/>
                <a:cs typeface="Calibri"/>
              </a:rPr>
              <a:t> </a:t>
            </a:r>
            <a:r>
              <a:rPr sz="2000" b="1" dirty="0">
                <a:latin typeface="Calibri"/>
                <a:cs typeface="Calibri"/>
              </a:rPr>
              <a:t>Phenomena:</a:t>
            </a:r>
            <a:r>
              <a:rPr sz="2000" b="1" spc="75" dirty="0">
                <a:latin typeface="Calibri"/>
                <a:cs typeface="Calibri"/>
              </a:rPr>
              <a:t> </a:t>
            </a:r>
            <a:r>
              <a:rPr sz="2000" b="1" dirty="0">
                <a:latin typeface="Calibri"/>
                <a:cs typeface="Calibri"/>
              </a:rPr>
              <a:t>Sustainability</a:t>
            </a:r>
            <a:r>
              <a:rPr sz="2000" b="1" spc="75" dirty="0">
                <a:latin typeface="Calibri"/>
                <a:cs typeface="Calibri"/>
              </a:rPr>
              <a:t> </a:t>
            </a:r>
            <a:r>
              <a:rPr sz="2000" b="1" dirty="0">
                <a:latin typeface="Calibri"/>
                <a:cs typeface="Calibri"/>
              </a:rPr>
              <a:t>and</a:t>
            </a:r>
            <a:r>
              <a:rPr sz="2000" b="1" spc="75" dirty="0">
                <a:latin typeface="Calibri"/>
                <a:cs typeface="Calibri"/>
              </a:rPr>
              <a:t> </a:t>
            </a:r>
            <a:r>
              <a:rPr sz="2000" b="1" spc="-10" dirty="0">
                <a:latin typeface="Calibri"/>
                <a:cs typeface="Calibri"/>
              </a:rPr>
              <a:t>Stewardship</a:t>
            </a:r>
            <a:endParaRPr sz="2000">
              <a:latin typeface="Calibri"/>
              <a:cs typeface="Calibri"/>
            </a:endParaRPr>
          </a:p>
          <a:p>
            <a:pPr marL="12700" marR="5080" indent="-7620">
              <a:lnSpc>
                <a:spcPct val="100000"/>
              </a:lnSpc>
              <a:buSzPct val="95000"/>
              <a:buFont typeface="Arial"/>
              <a:buChar char="•"/>
              <a:tabLst>
                <a:tab pos="102235" algn="l"/>
              </a:tabLst>
            </a:pPr>
            <a:r>
              <a:rPr sz="2000" dirty="0">
                <a:latin typeface="Calibri"/>
                <a:cs typeface="Calibri"/>
              </a:rPr>
              <a:t>	PBL</a:t>
            </a:r>
            <a:r>
              <a:rPr sz="2000" spc="15" dirty="0">
                <a:latin typeface="Calibri"/>
                <a:cs typeface="Calibri"/>
              </a:rPr>
              <a:t> </a:t>
            </a:r>
            <a:r>
              <a:rPr sz="2000" dirty="0">
                <a:latin typeface="Calibri"/>
                <a:cs typeface="Calibri"/>
              </a:rPr>
              <a:t>Opportunity</a:t>
            </a:r>
            <a:r>
              <a:rPr sz="2000" spc="20" dirty="0">
                <a:latin typeface="Calibri"/>
                <a:cs typeface="Calibri"/>
              </a:rPr>
              <a:t> </a:t>
            </a:r>
            <a:r>
              <a:rPr sz="2000" dirty="0">
                <a:latin typeface="Calibri"/>
                <a:cs typeface="Calibri"/>
              </a:rPr>
              <a:t>-</a:t>
            </a:r>
            <a:r>
              <a:rPr sz="2000" spc="20" dirty="0">
                <a:latin typeface="Calibri"/>
                <a:cs typeface="Calibri"/>
              </a:rPr>
              <a:t> </a:t>
            </a:r>
            <a:r>
              <a:rPr sz="2000" dirty="0">
                <a:latin typeface="Calibri"/>
                <a:cs typeface="Calibri"/>
              </a:rPr>
              <a:t>If</a:t>
            </a:r>
            <a:r>
              <a:rPr sz="2000" spc="20" dirty="0">
                <a:latin typeface="Calibri"/>
                <a:cs typeface="Calibri"/>
              </a:rPr>
              <a:t> </a:t>
            </a:r>
            <a:r>
              <a:rPr sz="2000" dirty="0">
                <a:latin typeface="Calibri"/>
                <a:cs typeface="Calibri"/>
              </a:rPr>
              <a:t>you</a:t>
            </a:r>
            <a:r>
              <a:rPr sz="2000" spc="20" dirty="0">
                <a:latin typeface="Calibri"/>
                <a:cs typeface="Calibri"/>
              </a:rPr>
              <a:t> </a:t>
            </a:r>
            <a:r>
              <a:rPr sz="2000" dirty="0">
                <a:latin typeface="Calibri"/>
                <a:cs typeface="Calibri"/>
              </a:rPr>
              <a:t>have</a:t>
            </a:r>
            <a:r>
              <a:rPr sz="2000" spc="15" dirty="0">
                <a:latin typeface="Calibri"/>
                <a:cs typeface="Calibri"/>
              </a:rPr>
              <a:t> </a:t>
            </a:r>
            <a:r>
              <a:rPr sz="2000" dirty="0">
                <a:latin typeface="Calibri"/>
                <a:cs typeface="Calibri"/>
              </a:rPr>
              <a:t>time</a:t>
            </a:r>
            <a:r>
              <a:rPr sz="2000" spc="20" dirty="0">
                <a:latin typeface="Calibri"/>
                <a:cs typeface="Calibri"/>
              </a:rPr>
              <a:t> </a:t>
            </a:r>
            <a:r>
              <a:rPr sz="2000" dirty="0">
                <a:latin typeface="Calibri"/>
                <a:cs typeface="Calibri"/>
              </a:rPr>
              <a:t>to</a:t>
            </a:r>
            <a:r>
              <a:rPr sz="2000" spc="20" dirty="0">
                <a:latin typeface="Calibri"/>
                <a:cs typeface="Calibri"/>
              </a:rPr>
              <a:t> </a:t>
            </a:r>
            <a:r>
              <a:rPr sz="2000" dirty="0">
                <a:latin typeface="Calibri"/>
                <a:cs typeface="Calibri"/>
              </a:rPr>
              <a:t>do</a:t>
            </a:r>
            <a:r>
              <a:rPr sz="2000" spc="20" dirty="0">
                <a:latin typeface="Calibri"/>
                <a:cs typeface="Calibri"/>
              </a:rPr>
              <a:t> </a:t>
            </a:r>
            <a:r>
              <a:rPr sz="2000" dirty="0">
                <a:latin typeface="Calibri"/>
                <a:cs typeface="Calibri"/>
              </a:rPr>
              <a:t>a</a:t>
            </a:r>
            <a:r>
              <a:rPr sz="2000" spc="20" dirty="0">
                <a:latin typeface="Calibri"/>
                <a:cs typeface="Calibri"/>
              </a:rPr>
              <a:t> </a:t>
            </a:r>
            <a:r>
              <a:rPr sz="2000" dirty="0">
                <a:latin typeface="Calibri"/>
                <a:cs typeface="Calibri"/>
              </a:rPr>
              <a:t>solutions</a:t>
            </a:r>
            <a:r>
              <a:rPr sz="2000" spc="15" dirty="0">
                <a:latin typeface="Calibri"/>
                <a:cs typeface="Calibri"/>
              </a:rPr>
              <a:t> </a:t>
            </a:r>
            <a:r>
              <a:rPr sz="2000" spc="-10" dirty="0">
                <a:latin typeface="Calibri"/>
                <a:cs typeface="Calibri"/>
              </a:rPr>
              <a:t>project, </a:t>
            </a:r>
            <a:r>
              <a:rPr sz="2000" dirty="0">
                <a:latin typeface="Calibri"/>
                <a:cs typeface="Calibri"/>
              </a:rPr>
              <a:t>choose</a:t>
            </a:r>
            <a:r>
              <a:rPr sz="2000" spc="30" dirty="0">
                <a:latin typeface="Calibri"/>
                <a:cs typeface="Calibri"/>
              </a:rPr>
              <a:t> </a:t>
            </a:r>
            <a:r>
              <a:rPr sz="2000" dirty="0">
                <a:latin typeface="Calibri"/>
                <a:cs typeface="Calibri"/>
              </a:rPr>
              <a:t>the</a:t>
            </a:r>
            <a:r>
              <a:rPr sz="2000" spc="35" dirty="0">
                <a:latin typeface="Calibri"/>
                <a:cs typeface="Calibri"/>
              </a:rPr>
              <a:t> </a:t>
            </a:r>
            <a:r>
              <a:rPr sz="2000" dirty="0">
                <a:latin typeface="Calibri"/>
                <a:cs typeface="Calibri"/>
              </a:rPr>
              <a:t>phenomena</a:t>
            </a:r>
            <a:r>
              <a:rPr sz="2000" spc="30" dirty="0">
                <a:latin typeface="Calibri"/>
                <a:cs typeface="Calibri"/>
              </a:rPr>
              <a:t> </a:t>
            </a:r>
            <a:r>
              <a:rPr sz="2000" dirty="0">
                <a:latin typeface="Calibri"/>
                <a:cs typeface="Calibri"/>
              </a:rPr>
              <a:t>you</a:t>
            </a:r>
            <a:r>
              <a:rPr sz="2000" spc="35" dirty="0">
                <a:latin typeface="Calibri"/>
                <a:cs typeface="Calibri"/>
              </a:rPr>
              <a:t> </a:t>
            </a:r>
            <a:r>
              <a:rPr sz="2000" dirty="0">
                <a:latin typeface="Calibri"/>
                <a:cs typeface="Calibri"/>
              </a:rPr>
              <a:t>think</a:t>
            </a:r>
            <a:r>
              <a:rPr sz="2000" spc="30" dirty="0">
                <a:latin typeface="Calibri"/>
                <a:cs typeface="Calibri"/>
              </a:rPr>
              <a:t> </a:t>
            </a:r>
            <a:r>
              <a:rPr sz="2000" dirty="0">
                <a:latin typeface="Calibri"/>
                <a:cs typeface="Calibri"/>
              </a:rPr>
              <a:t>best</a:t>
            </a:r>
            <a:r>
              <a:rPr sz="2000" spc="35" dirty="0">
                <a:latin typeface="Calibri"/>
                <a:cs typeface="Calibri"/>
              </a:rPr>
              <a:t> </a:t>
            </a:r>
            <a:r>
              <a:rPr sz="2000" dirty="0">
                <a:latin typeface="Calibri"/>
                <a:cs typeface="Calibri"/>
              </a:rPr>
              <a:t>suits</a:t>
            </a:r>
            <a:r>
              <a:rPr sz="2000" spc="35" dirty="0">
                <a:latin typeface="Calibri"/>
                <a:cs typeface="Calibri"/>
              </a:rPr>
              <a:t> </a:t>
            </a:r>
            <a:r>
              <a:rPr sz="2000" dirty="0">
                <a:latin typeface="Calibri"/>
                <a:cs typeface="Calibri"/>
              </a:rPr>
              <a:t>your</a:t>
            </a:r>
            <a:r>
              <a:rPr sz="2000" spc="30" dirty="0">
                <a:latin typeface="Calibri"/>
                <a:cs typeface="Calibri"/>
              </a:rPr>
              <a:t> </a:t>
            </a:r>
            <a:r>
              <a:rPr sz="2000" spc="-10" dirty="0">
                <a:latin typeface="Calibri"/>
                <a:cs typeface="Calibri"/>
              </a:rPr>
              <a:t>project.</a:t>
            </a:r>
            <a:r>
              <a:rPr sz="2000" spc="500" dirty="0">
                <a:latin typeface="Calibri"/>
                <a:cs typeface="Calibri"/>
              </a:rPr>
              <a:t> </a:t>
            </a:r>
            <a:r>
              <a:rPr sz="2000" spc="-10" dirty="0">
                <a:latin typeface="Calibri"/>
                <a:cs typeface="Calibri"/>
              </a:rPr>
              <a:t>You</a:t>
            </a:r>
            <a:r>
              <a:rPr sz="2000" dirty="0">
                <a:latin typeface="Calibri"/>
                <a:cs typeface="Calibri"/>
              </a:rPr>
              <a:t> could</a:t>
            </a:r>
            <a:r>
              <a:rPr sz="2000" spc="5" dirty="0">
                <a:latin typeface="Calibri"/>
                <a:cs typeface="Calibri"/>
              </a:rPr>
              <a:t> </a:t>
            </a:r>
            <a:r>
              <a:rPr sz="2000" dirty="0">
                <a:latin typeface="Calibri"/>
                <a:cs typeface="Calibri"/>
              </a:rPr>
              <a:t>talk about</a:t>
            </a:r>
            <a:r>
              <a:rPr sz="2000" spc="5" dirty="0">
                <a:latin typeface="Calibri"/>
                <a:cs typeface="Calibri"/>
              </a:rPr>
              <a:t> </a:t>
            </a:r>
            <a:r>
              <a:rPr sz="2000" dirty="0">
                <a:latin typeface="Calibri"/>
                <a:cs typeface="Calibri"/>
              </a:rPr>
              <a:t>droughts, floods,</a:t>
            </a:r>
            <a:r>
              <a:rPr sz="2000" spc="5" dirty="0">
                <a:latin typeface="Calibri"/>
                <a:cs typeface="Calibri"/>
              </a:rPr>
              <a:t> </a:t>
            </a:r>
            <a:r>
              <a:rPr sz="2000" dirty="0">
                <a:latin typeface="Calibri"/>
                <a:cs typeface="Calibri"/>
              </a:rPr>
              <a:t>changes in</a:t>
            </a:r>
            <a:r>
              <a:rPr sz="2000" spc="5" dirty="0">
                <a:latin typeface="Calibri"/>
                <a:cs typeface="Calibri"/>
              </a:rPr>
              <a:t> </a:t>
            </a:r>
            <a:r>
              <a:rPr sz="2000" spc="-25" dirty="0">
                <a:latin typeface="Calibri"/>
                <a:cs typeface="Calibri"/>
              </a:rPr>
              <a:t>the </a:t>
            </a:r>
            <a:r>
              <a:rPr sz="2000" dirty="0">
                <a:latin typeface="Calibri"/>
                <a:cs typeface="Calibri"/>
              </a:rPr>
              <a:t>Colorado or local</a:t>
            </a:r>
            <a:r>
              <a:rPr sz="2000" spc="5" dirty="0">
                <a:latin typeface="Calibri"/>
                <a:cs typeface="Calibri"/>
              </a:rPr>
              <a:t> </a:t>
            </a:r>
            <a:r>
              <a:rPr sz="2000" dirty="0">
                <a:latin typeface="Calibri"/>
                <a:cs typeface="Calibri"/>
              </a:rPr>
              <a:t>rivers, groundwater</a:t>
            </a:r>
            <a:r>
              <a:rPr sz="2000" spc="5" dirty="0">
                <a:latin typeface="Calibri"/>
                <a:cs typeface="Calibri"/>
              </a:rPr>
              <a:t> </a:t>
            </a:r>
            <a:r>
              <a:rPr sz="2000" dirty="0">
                <a:latin typeface="Calibri"/>
                <a:cs typeface="Calibri"/>
              </a:rPr>
              <a:t>overuse or</a:t>
            </a:r>
            <a:r>
              <a:rPr sz="2000" spc="5" dirty="0">
                <a:latin typeface="Calibri"/>
                <a:cs typeface="Calibri"/>
              </a:rPr>
              <a:t> </a:t>
            </a:r>
            <a:r>
              <a:rPr sz="2000" spc="-10" dirty="0">
                <a:latin typeface="Calibri"/>
                <a:cs typeface="Calibri"/>
              </a:rPr>
              <a:t>pollution, </a:t>
            </a:r>
            <a:r>
              <a:rPr sz="2000" dirty="0">
                <a:latin typeface="Calibri"/>
                <a:cs typeface="Calibri"/>
              </a:rPr>
              <a:t>desalination,</a:t>
            </a:r>
            <a:r>
              <a:rPr sz="2000" spc="-35" dirty="0">
                <a:latin typeface="Calibri"/>
                <a:cs typeface="Calibri"/>
              </a:rPr>
              <a:t> </a:t>
            </a:r>
            <a:r>
              <a:rPr sz="2000" dirty="0">
                <a:latin typeface="Calibri"/>
                <a:cs typeface="Calibri"/>
              </a:rPr>
              <a:t>water</a:t>
            </a:r>
            <a:r>
              <a:rPr sz="2000" spc="-30" dirty="0">
                <a:latin typeface="Calibri"/>
                <a:cs typeface="Calibri"/>
              </a:rPr>
              <a:t> </a:t>
            </a:r>
            <a:r>
              <a:rPr sz="2000" dirty="0">
                <a:latin typeface="Calibri"/>
                <a:cs typeface="Calibri"/>
              </a:rPr>
              <a:t>reclamation,</a:t>
            </a:r>
            <a:r>
              <a:rPr sz="2000" spc="-30" dirty="0">
                <a:latin typeface="Calibri"/>
                <a:cs typeface="Calibri"/>
              </a:rPr>
              <a:t> </a:t>
            </a:r>
            <a:r>
              <a:rPr sz="2000" dirty="0">
                <a:latin typeface="Calibri"/>
                <a:cs typeface="Calibri"/>
              </a:rPr>
              <a:t>or</a:t>
            </a:r>
            <a:r>
              <a:rPr sz="2000" spc="-30" dirty="0">
                <a:latin typeface="Calibri"/>
                <a:cs typeface="Calibri"/>
              </a:rPr>
              <a:t> </a:t>
            </a:r>
            <a:r>
              <a:rPr sz="2000" dirty="0">
                <a:latin typeface="Calibri"/>
                <a:cs typeface="Calibri"/>
              </a:rPr>
              <a:t>water</a:t>
            </a:r>
            <a:r>
              <a:rPr sz="2000" spc="-30" dirty="0">
                <a:latin typeface="Calibri"/>
                <a:cs typeface="Calibri"/>
              </a:rPr>
              <a:t> </a:t>
            </a:r>
            <a:r>
              <a:rPr sz="2000" spc="-10" dirty="0">
                <a:latin typeface="Calibri"/>
                <a:cs typeface="Calibri"/>
              </a:rPr>
              <a:t>purification.</a:t>
            </a:r>
            <a:endParaRPr sz="2000">
              <a:latin typeface="Calibri"/>
              <a:cs typeface="Calibri"/>
            </a:endParaRPr>
          </a:p>
        </p:txBody>
      </p:sp>
      <p:sp>
        <p:nvSpPr>
          <p:cNvPr id="3" name="object 3" descr="$PPTXTitle"/>
          <p:cNvSpPr txBox="1">
            <a:spLocks noGrp="1"/>
          </p:cNvSpPr>
          <p:nvPr>
            <p:ph type="title"/>
          </p:nvPr>
        </p:nvSpPr>
        <p:spPr>
          <a:xfrm>
            <a:off x="573392" y="273697"/>
            <a:ext cx="10610850" cy="632460"/>
          </a:xfrm>
          <a:prstGeom prst="rect">
            <a:avLst/>
          </a:prstGeom>
        </p:spPr>
        <p:txBody>
          <a:bodyPr vert="horz" wrap="square" lIns="0" tIns="16510" rIns="0" bIns="0" rtlCol="0">
            <a:spAutoFit/>
          </a:bodyPr>
          <a:lstStyle/>
          <a:p>
            <a:pPr marL="12700">
              <a:lnSpc>
                <a:spcPct val="100000"/>
              </a:lnSpc>
              <a:spcBef>
                <a:spcPts val="130"/>
              </a:spcBef>
              <a:tabLst>
                <a:tab pos="10597515" algn="l"/>
              </a:tabLst>
            </a:pPr>
            <a:r>
              <a:rPr u="heavy" dirty="0">
                <a:solidFill>
                  <a:srgbClr val="AB0520"/>
                </a:solidFill>
                <a:uFill>
                  <a:solidFill>
                    <a:srgbClr val="AB0520"/>
                  </a:solidFill>
                </a:uFill>
                <a:latin typeface="Calibri"/>
                <a:cs typeface="Calibri"/>
              </a:rPr>
              <a:t>SUSTAINABILITY</a:t>
            </a:r>
            <a:r>
              <a:rPr u="heavy" spc="-110" dirty="0">
                <a:solidFill>
                  <a:srgbClr val="AB0520"/>
                </a:solidFill>
                <a:uFill>
                  <a:solidFill>
                    <a:srgbClr val="AB0520"/>
                  </a:solidFill>
                </a:uFill>
                <a:latin typeface="Calibri"/>
                <a:cs typeface="Calibri"/>
              </a:rPr>
              <a:t> </a:t>
            </a:r>
            <a:r>
              <a:rPr u="heavy" dirty="0">
                <a:solidFill>
                  <a:srgbClr val="AB0520"/>
                </a:solidFill>
                <a:uFill>
                  <a:solidFill>
                    <a:srgbClr val="AB0520"/>
                  </a:solidFill>
                </a:uFill>
                <a:latin typeface="Calibri"/>
                <a:cs typeface="Calibri"/>
              </a:rPr>
              <a:t>&amp;</a:t>
            </a:r>
            <a:r>
              <a:rPr u="heavy" spc="-105" dirty="0">
                <a:solidFill>
                  <a:srgbClr val="AB0520"/>
                </a:solidFill>
                <a:uFill>
                  <a:solidFill>
                    <a:srgbClr val="AB0520"/>
                  </a:solidFill>
                </a:uFill>
                <a:latin typeface="Calibri"/>
                <a:cs typeface="Calibri"/>
              </a:rPr>
              <a:t> </a:t>
            </a:r>
            <a:r>
              <a:rPr u="heavy" spc="-10" dirty="0">
                <a:solidFill>
                  <a:srgbClr val="AB0520"/>
                </a:solidFill>
                <a:uFill>
                  <a:solidFill>
                    <a:srgbClr val="AB0520"/>
                  </a:solidFill>
                </a:uFill>
                <a:latin typeface="Calibri"/>
                <a:cs typeface="Calibri"/>
              </a:rPr>
              <a:t>STEWARDSHIP</a:t>
            </a:r>
            <a:r>
              <a:rPr u="heavy" dirty="0">
                <a:solidFill>
                  <a:srgbClr val="AB0520"/>
                </a:solidFill>
                <a:uFill>
                  <a:solidFill>
                    <a:srgbClr val="AB0520"/>
                  </a:solidFill>
                </a:uFill>
                <a:latin typeface="Calibri"/>
                <a:cs typeface="Calibri"/>
              </a:rPr>
              <a:t>	</a:t>
            </a:r>
          </a:p>
        </p:txBody>
      </p:sp>
      <p:pic>
        <p:nvPicPr>
          <p:cNvPr id="4" name="object 4"/>
          <p:cNvPicPr/>
          <p:nvPr/>
        </p:nvPicPr>
        <p:blipFill>
          <a:blip r:embed="rId2" cstate="print"/>
          <a:stretch>
            <a:fillRect/>
          </a:stretch>
        </p:blipFill>
        <p:spPr>
          <a:xfrm>
            <a:off x="6879590" y="1839455"/>
            <a:ext cx="4922608" cy="32491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12066" y="115125"/>
            <a:ext cx="11435715" cy="6541770"/>
            <a:chOff x="212066" y="115125"/>
            <a:chExt cx="11435715" cy="6541770"/>
          </a:xfrm>
        </p:grpSpPr>
        <p:pic>
          <p:nvPicPr>
            <p:cNvPr id="3" name="object 3"/>
            <p:cNvPicPr/>
            <p:nvPr/>
          </p:nvPicPr>
          <p:blipFill>
            <a:blip r:embed="rId2" cstate="print"/>
            <a:stretch>
              <a:fillRect/>
            </a:stretch>
          </p:blipFill>
          <p:spPr>
            <a:xfrm>
              <a:off x="212066" y="115125"/>
              <a:ext cx="11435239" cy="6541339"/>
            </a:xfrm>
            <a:prstGeom prst="rect">
              <a:avLst/>
            </a:prstGeom>
          </p:spPr>
        </p:pic>
        <p:pic>
          <p:nvPicPr>
            <p:cNvPr id="4" name="object 4"/>
            <p:cNvPicPr/>
            <p:nvPr/>
          </p:nvPicPr>
          <p:blipFill>
            <a:blip r:embed="rId3" cstate="print"/>
            <a:stretch>
              <a:fillRect/>
            </a:stretch>
          </p:blipFill>
          <p:spPr>
            <a:xfrm>
              <a:off x="10416275" y="5439994"/>
              <a:ext cx="864791" cy="811085"/>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91489" y="1019822"/>
            <a:ext cx="6336665" cy="4927600"/>
          </a:xfrm>
          <a:prstGeom prst="rect">
            <a:avLst/>
          </a:prstGeom>
        </p:spPr>
        <p:txBody>
          <a:bodyPr vert="horz" wrap="square" lIns="0" tIns="462914" rIns="0" bIns="0" rtlCol="0">
            <a:spAutoFit/>
          </a:bodyPr>
          <a:lstStyle/>
          <a:p>
            <a:pPr marL="427355">
              <a:lnSpc>
                <a:spcPct val="100000"/>
              </a:lnSpc>
              <a:spcBef>
                <a:spcPts val="3644"/>
              </a:spcBef>
            </a:pPr>
            <a:r>
              <a:rPr sz="5300" b="1" dirty="0">
                <a:solidFill>
                  <a:srgbClr val="002776"/>
                </a:solidFill>
                <a:latin typeface="Calibri"/>
                <a:cs typeface="Calibri"/>
              </a:rPr>
              <a:t>We</a:t>
            </a:r>
            <a:r>
              <a:rPr sz="5300" b="1" spc="-95" dirty="0">
                <a:solidFill>
                  <a:srgbClr val="002776"/>
                </a:solidFill>
                <a:latin typeface="Calibri"/>
                <a:cs typeface="Calibri"/>
              </a:rPr>
              <a:t> </a:t>
            </a:r>
            <a:r>
              <a:rPr sz="5300" b="1" dirty="0">
                <a:solidFill>
                  <a:srgbClr val="002776"/>
                </a:solidFill>
                <a:latin typeface="Calibri"/>
                <a:cs typeface="Calibri"/>
              </a:rPr>
              <a:t>all</a:t>
            </a:r>
            <a:r>
              <a:rPr sz="5300" b="1" spc="-75" dirty="0">
                <a:solidFill>
                  <a:srgbClr val="002776"/>
                </a:solidFill>
                <a:latin typeface="Calibri"/>
                <a:cs typeface="Calibri"/>
              </a:rPr>
              <a:t> </a:t>
            </a:r>
            <a:r>
              <a:rPr sz="5300" b="1" dirty="0">
                <a:solidFill>
                  <a:srgbClr val="002776"/>
                </a:solidFill>
                <a:latin typeface="Calibri"/>
                <a:cs typeface="Calibri"/>
              </a:rPr>
              <a:t>have</a:t>
            </a:r>
            <a:r>
              <a:rPr sz="5300" b="1" spc="-85" dirty="0">
                <a:solidFill>
                  <a:srgbClr val="002776"/>
                </a:solidFill>
                <a:latin typeface="Calibri"/>
                <a:cs typeface="Calibri"/>
              </a:rPr>
              <a:t> </a:t>
            </a:r>
            <a:r>
              <a:rPr sz="5300" b="1" dirty="0">
                <a:solidFill>
                  <a:srgbClr val="002776"/>
                </a:solidFill>
                <a:latin typeface="Calibri"/>
                <a:cs typeface="Calibri"/>
              </a:rPr>
              <a:t>a</a:t>
            </a:r>
            <a:r>
              <a:rPr sz="5300" b="1" spc="-75" dirty="0">
                <a:solidFill>
                  <a:srgbClr val="002776"/>
                </a:solidFill>
                <a:latin typeface="Calibri"/>
                <a:cs typeface="Calibri"/>
              </a:rPr>
              <a:t> </a:t>
            </a:r>
            <a:r>
              <a:rPr sz="5300" b="1" spc="-10" dirty="0">
                <a:solidFill>
                  <a:srgbClr val="002776"/>
                </a:solidFill>
                <a:latin typeface="Calibri"/>
                <a:cs typeface="Calibri"/>
              </a:rPr>
              <a:t>role:</a:t>
            </a:r>
            <a:endParaRPr sz="5300">
              <a:latin typeface="Calibri"/>
              <a:cs typeface="Calibri"/>
            </a:endParaRPr>
          </a:p>
          <a:p>
            <a:pPr marL="311150" marR="321310" indent="-299085">
              <a:lnSpc>
                <a:spcPct val="102299"/>
              </a:lnSpc>
              <a:spcBef>
                <a:spcPts val="1785"/>
              </a:spcBef>
              <a:buFont typeface="Times New Roman"/>
              <a:buChar char="•"/>
              <a:tabLst>
                <a:tab pos="312420" algn="l"/>
              </a:tabLst>
            </a:pPr>
            <a:r>
              <a:rPr sz="2750" b="1" dirty="0">
                <a:solidFill>
                  <a:srgbClr val="002776"/>
                </a:solidFill>
                <a:latin typeface="Calibri"/>
                <a:cs typeface="Calibri"/>
              </a:rPr>
              <a:t>The</a:t>
            </a:r>
            <a:r>
              <a:rPr sz="2750" b="1" spc="-10" dirty="0">
                <a:solidFill>
                  <a:srgbClr val="002776"/>
                </a:solidFill>
                <a:latin typeface="Calibri"/>
                <a:cs typeface="Calibri"/>
              </a:rPr>
              <a:t> </a:t>
            </a:r>
            <a:r>
              <a:rPr sz="2750" b="1" dirty="0">
                <a:solidFill>
                  <a:srgbClr val="002776"/>
                </a:solidFill>
                <a:latin typeface="Calibri"/>
                <a:cs typeface="Calibri"/>
              </a:rPr>
              <a:t>quality</a:t>
            </a:r>
            <a:r>
              <a:rPr sz="2750" b="1" spc="-5" dirty="0">
                <a:solidFill>
                  <a:srgbClr val="002776"/>
                </a:solidFill>
                <a:latin typeface="Calibri"/>
                <a:cs typeface="Calibri"/>
              </a:rPr>
              <a:t> </a:t>
            </a:r>
            <a:r>
              <a:rPr sz="2750" b="1" dirty="0">
                <a:solidFill>
                  <a:srgbClr val="002776"/>
                </a:solidFill>
                <a:latin typeface="Calibri"/>
                <a:cs typeface="Calibri"/>
              </a:rPr>
              <a:t>of</a:t>
            </a:r>
            <a:r>
              <a:rPr sz="2750" b="1" spc="-5" dirty="0">
                <a:solidFill>
                  <a:srgbClr val="002776"/>
                </a:solidFill>
                <a:latin typeface="Calibri"/>
                <a:cs typeface="Calibri"/>
              </a:rPr>
              <a:t> </a:t>
            </a:r>
            <a:r>
              <a:rPr sz="2750" b="1" dirty="0">
                <a:solidFill>
                  <a:srgbClr val="002776"/>
                </a:solidFill>
                <a:latin typeface="Calibri"/>
                <a:cs typeface="Calibri"/>
              </a:rPr>
              <a:t>water</a:t>
            </a:r>
            <a:r>
              <a:rPr sz="2750" b="1" spc="-10" dirty="0">
                <a:solidFill>
                  <a:srgbClr val="002776"/>
                </a:solidFill>
                <a:latin typeface="Calibri"/>
                <a:cs typeface="Calibri"/>
              </a:rPr>
              <a:t> </a:t>
            </a:r>
            <a:r>
              <a:rPr sz="2750" b="1" dirty="0">
                <a:solidFill>
                  <a:srgbClr val="002776"/>
                </a:solidFill>
                <a:latin typeface="Calibri"/>
                <a:cs typeface="Calibri"/>
              </a:rPr>
              <a:t>in a</a:t>
            </a:r>
            <a:r>
              <a:rPr sz="2750" b="1" spc="-5" dirty="0">
                <a:solidFill>
                  <a:srgbClr val="002776"/>
                </a:solidFill>
                <a:latin typeface="Calibri"/>
                <a:cs typeface="Calibri"/>
              </a:rPr>
              <a:t> </a:t>
            </a:r>
            <a:r>
              <a:rPr sz="2750" b="1" dirty="0">
                <a:solidFill>
                  <a:srgbClr val="002776"/>
                </a:solidFill>
                <a:latin typeface="Calibri"/>
                <a:cs typeface="Calibri"/>
              </a:rPr>
              <a:t>river</a:t>
            </a:r>
            <a:r>
              <a:rPr sz="2750" b="1" spc="-5" dirty="0">
                <a:solidFill>
                  <a:srgbClr val="002776"/>
                </a:solidFill>
                <a:latin typeface="Calibri"/>
                <a:cs typeface="Calibri"/>
              </a:rPr>
              <a:t> </a:t>
            </a:r>
            <a:r>
              <a:rPr sz="2750" b="1" dirty="0">
                <a:solidFill>
                  <a:srgbClr val="002776"/>
                </a:solidFill>
                <a:latin typeface="Calibri"/>
                <a:cs typeface="Calibri"/>
              </a:rPr>
              <a:t>or</a:t>
            </a:r>
            <a:r>
              <a:rPr sz="2750" b="1" spc="-5" dirty="0">
                <a:solidFill>
                  <a:srgbClr val="002776"/>
                </a:solidFill>
                <a:latin typeface="Calibri"/>
                <a:cs typeface="Calibri"/>
              </a:rPr>
              <a:t> </a:t>
            </a:r>
            <a:r>
              <a:rPr sz="2750" b="1" dirty="0">
                <a:solidFill>
                  <a:srgbClr val="002776"/>
                </a:solidFill>
                <a:latin typeface="Calibri"/>
                <a:cs typeface="Calibri"/>
              </a:rPr>
              <a:t>lake</a:t>
            </a:r>
            <a:r>
              <a:rPr sz="2750" b="1" spc="-10" dirty="0">
                <a:solidFill>
                  <a:srgbClr val="002776"/>
                </a:solidFill>
                <a:latin typeface="Calibri"/>
                <a:cs typeface="Calibri"/>
              </a:rPr>
              <a:t> </a:t>
            </a:r>
            <a:r>
              <a:rPr sz="2750" b="1" spc="-25" dirty="0">
                <a:solidFill>
                  <a:srgbClr val="002776"/>
                </a:solidFill>
                <a:latin typeface="Calibri"/>
                <a:cs typeface="Calibri"/>
              </a:rPr>
              <a:t>is 	</a:t>
            </a:r>
            <a:r>
              <a:rPr sz="2750" b="1" dirty="0">
                <a:solidFill>
                  <a:srgbClr val="002776"/>
                </a:solidFill>
                <a:latin typeface="Calibri"/>
                <a:cs typeface="Calibri"/>
              </a:rPr>
              <a:t>influenced</a:t>
            </a:r>
            <a:r>
              <a:rPr sz="2750" b="1" spc="-15" dirty="0">
                <a:solidFill>
                  <a:srgbClr val="002776"/>
                </a:solidFill>
                <a:latin typeface="Calibri"/>
                <a:cs typeface="Calibri"/>
              </a:rPr>
              <a:t> </a:t>
            </a:r>
            <a:r>
              <a:rPr sz="2750" b="1" dirty="0">
                <a:solidFill>
                  <a:srgbClr val="002776"/>
                </a:solidFill>
                <a:latin typeface="Calibri"/>
                <a:cs typeface="Calibri"/>
              </a:rPr>
              <a:t>by</a:t>
            </a:r>
            <a:r>
              <a:rPr sz="2750" b="1" spc="-15" dirty="0">
                <a:solidFill>
                  <a:srgbClr val="002776"/>
                </a:solidFill>
                <a:latin typeface="Calibri"/>
                <a:cs typeface="Calibri"/>
              </a:rPr>
              <a:t> </a:t>
            </a:r>
            <a:r>
              <a:rPr sz="2750" b="1" dirty="0">
                <a:solidFill>
                  <a:srgbClr val="002776"/>
                </a:solidFill>
                <a:latin typeface="Calibri"/>
                <a:cs typeface="Calibri"/>
              </a:rPr>
              <a:t>both</a:t>
            </a:r>
            <a:r>
              <a:rPr sz="2750" b="1" spc="-20" dirty="0">
                <a:solidFill>
                  <a:srgbClr val="002776"/>
                </a:solidFill>
                <a:latin typeface="Calibri"/>
                <a:cs typeface="Calibri"/>
              </a:rPr>
              <a:t> </a:t>
            </a:r>
            <a:r>
              <a:rPr sz="2750" b="1" dirty="0">
                <a:solidFill>
                  <a:srgbClr val="002776"/>
                </a:solidFill>
                <a:latin typeface="Calibri"/>
                <a:cs typeface="Calibri"/>
              </a:rPr>
              <a:t>natural</a:t>
            </a:r>
            <a:r>
              <a:rPr sz="2750" b="1" spc="-15" dirty="0">
                <a:solidFill>
                  <a:srgbClr val="002776"/>
                </a:solidFill>
                <a:latin typeface="Calibri"/>
                <a:cs typeface="Calibri"/>
              </a:rPr>
              <a:t> </a:t>
            </a:r>
            <a:r>
              <a:rPr sz="2750" b="1" dirty="0">
                <a:solidFill>
                  <a:srgbClr val="002776"/>
                </a:solidFill>
                <a:latin typeface="Calibri"/>
                <a:cs typeface="Calibri"/>
              </a:rPr>
              <a:t>factors</a:t>
            </a:r>
            <a:r>
              <a:rPr sz="2750" b="1" spc="-15" dirty="0">
                <a:solidFill>
                  <a:srgbClr val="002776"/>
                </a:solidFill>
                <a:latin typeface="Calibri"/>
                <a:cs typeface="Calibri"/>
              </a:rPr>
              <a:t> </a:t>
            </a:r>
            <a:r>
              <a:rPr sz="2750" b="1" spc="-25" dirty="0">
                <a:solidFill>
                  <a:srgbClr val="002776"/>
                </a:solidFill>
                <a:latin typeface="Calibri"/>
                <a:cs typeface="Calibri"/>
              </a:rPr>
              <a:t>and 	</a:t>
            </a:r>
            <a:r>
              <a:rPr sz="2750" b="1" dirty="0">
                <a:solidFill>
                  <a:srgbClr val="002776"/>
                </a:solidFill>
                <a:latin typeface="Calibri"/>
                <a:cs typeface="Calibri"/>
              </a:rPr>
              <a:t>how</a:t>
            </a:r>
            <a:r>
              <a:rPr sz="2750" b="1" spc="10" dirty="0">
                <a:solidFill>
                  <a:srgbClr val="002776"/>
                </a:solidFill>
                <a:latin typeface="Calibri"/>
                <a:cs typeface="Calibri"/>
              </a:rPr>
              <a:t> </a:t>
            </a:r>
            <a:r>
              <a:rPr sz="2750" b="1" dirty="0">
                <a:solidFill>
                  <a:srgbClr val="002776"/>
                </a:solidFill>
                <a:latin typeface="Calibri"/>
                <a:cs typeface="Calibri"/>
              </a:rPr>
              <a:t>people</a:t>
            </a:r>
            <a:r>
              <a:rPr sz="2750" b="1" spc="5" dirty="0">
                <a:solidFill>
                  <a:srgbClr val="002776"/>
                </a:solidFill>
                <a:latin typeface="Calibri"/>
                <a:cs typeface="Calibri"/>
              </a:rPr>
              <a:t> </a:t>
            </a:r>
            <a:r>
              <a:rPr sz="2750" b="1" dirty="0">
                <a:solidFill>
                  <a:srgbClr val="002776"/>
                </a:solidFill>
                <a:latin typeface="Calibri"/>
                <a:cs typeface="Calibri"/>
              </a:rPr>
              <a:t>use</a:t>
            </a:r>
            <a:r>
              <a:rPr sz="2750" b="1" spc="5" dirty="0">
                <a:solidFill>
                  <a:srgbClr val="002776"/>
                </a:solidFill>
                <a:latin typeface="Calibri"/>
                <a:cs typeface="Calibri"/>
              </a:rPr>
              <a:t> </a:t>
            </a:r>
            <a:r>
              <a:rPr sz="2750" b="1" dirty="0">
                <a:solidFill>
                  <a:srgbClr val="002776"/>
                </a:solidFill>
                <a:latin typeface="Calibri"/>
                <a:cs typeface="Calibri"/>
              </a:rPr>
              <a:t>the</a:t>
            </a:r>
            <a:r>
              <a:rPr sz="2750" b="1" spc="5" dirty="0">
                <a:solidFill>
                  <a:srgbClr val="002776"/>
                </a:solidFill>
                <a:latin typeface="Calibri"/>
                <a:cs typeface="Calibri"/>
              </a:rPr>
              <a:t> </a:t>
            </a:r>
            <a:r>
              <a:rPr sz="2750" b="1" dirty="0">
                <a:solidFill>
                  <a:srgbClr val="002776"/>
                </a:solidFill>
                <a:latin typeface="Calibri"/>
                <a:cs typeface="Calibri"/>
              </a:rPr>
              <a:t>land</a:t>
            </a:r>
            <a:r>
              <a:rPr sz="2750" b="1" spc="5" dirty="0">
                <a:solidFill>
                  <a:srgbClr val="002776"/>
                </a:solidFill>
                <a:latin typeface="Calibri"/>
                <a:cs typeface="Calibri"/>
              </a:rPr>
              <a:t> </a:t>
            </a:r>
            <a:r>
              <a:rPr sz="2750" b="1" dirty="0">
                <a:solidFill>
                  <a:srgbClr val="002776"/>
                </a:solidFill>
                <a:latin typeface="Calibri"/>
                <a:cs typeface="Calibri"/>
              </a:rPr>
              <a:t>around</a:t>
            </a:r>
            <a:r>
              <a:rPr sz="2750" b="1" spc="10" dirty="0">
                <a:solidFill>
                  <a:srgbClr val="002776"/>
                </a:solidFill>
                <a:latin typeface="Calibri"/>
                <a:cs typeface="Calibri"/>
              </a:rPr>
              <a:t> </a:t>
            </a:r>
            <a:r>
              <a:rPr sz="2750" b="1" spc="-25" dirty="0">
                <a:solidFill>
                  <a:srgbClr val="002776"/>
                </a:solidFill>
                <a:latin typeface="Calibri"/>
                <a:cs typeface="Calibri"/>
              </a:rPr>
              <a:t>it.</a:t>
            </a:r>
            <a:endParaRPr sz="2750">
              <a:latin typeface="Calibri"/>
              <a:cs typeface="Calibri"/>
            </a:endParaRPr>
          </a:p>
          <a:p>
            <a:pPr marL="311150" marR="120650" indent="-299085">
              <a:lnSpc>
                <a:spcPct val="101000"/>
              </a:lnSpc>
              <a:buFont typeface="Times New Roman"/>
              <a:buChar char="•"/>
              <a:tabLst>
                <a:tab pos="312420" algn="l"/>
              </a:tabLst>
            </a:pPr>
            <a:r>
              <a:rPr sz="2750" b="1" dirty="0">
                <a:solidFill>
                  <a:srgbClr val="002776"/>
                </a:solidFill>
                <a:latin typeface="Calibri"/>
                <a:cs typeface="Calibri"/>
              </a:rPr>
              <a:t>Everyone</a:t>
            </a:r>
            <a:r>
              <a:rPr sz="2750" b="1" spc="-20" dirty="0">
                <a:solidFill>
                  <a:srgbClr val="002776"/>
                </a:solidFill>
                <a:latin typeface="Calibri"/>
                <a:cs typeface="Calibri"/>
              </a:rPr>
              <a:t> </a:t>
            </a:r>
            <a:r>
              <a:rPr sz="2750" b="1" dirty="0">
                <a:solidFill>
                  <a:srgbClr val="002776"/>
                </a:solidFill>
                <a:latin typeface="Calibri"/>
                <a:cs typeface="Calibri"/>
              </a:rPr>
              <a:t>is</a:t>
            </a:r>
            <a:r>
              <a:rPr sz="2750" b="1" spc="-10" dirty="0">
                <a:solidFill>
                  <a:srgbClr val="002776"/>
                </a:solidFill>
                <a:latin typeface="Calibri"/>
                <a:cs typeface="Calibri"/>
              </a:rPr>
              <a:t> </a:t>
            </a:r>
            <a:r>
              <a:rPr sz="2750" b="1" dirty="0">
                <a:solidFill>
                  <a:srgbClr val="002776"/>
                </a:solidFill>
                <a:latin typeface="Calibri"/>
                <a:cs typeface="Calibri"/>
              </a:rPr>
              <a:t>responsible</a:t>
            </a:r>
            <a:r>
              <a:rPr sz="2750" b="1" spc="-15" dirty="0">
                <a:solidFill>
                  <a:srgbClr val="002776"/>
                </a:solidFill>
                <a:latin typeface="Calibri"/>
                <a:cs typeface="Calibri"/>
              </a:rPr>
              <a:t> </a:t>
            </a:r>
            <a:r>
              <a:rPr sz="2750" b="1" dirty="0">
                <a:solidFill>
                  <a:srgbClr val="002776"/>
                </a:solidFill>
                <a:latin typeface="Calibri"/>
                <a:cs typeface="Calibri"/>
              </a:rPr>
              <a:t>for</a:t>
            </a:r>
            <a:r>
              <a:rPr sz="2750" b="1" spc="-15" dirty="0">
                <a:solidFill>
                  <a:srgbClr val="002776"/>
                </a:solidFill>
                <a:latin typeface="Calibri"/>
                <a:cs typeface="Calibri"/>
              </a:rPr>
              <a:t> </a:t>
            </a:r>
            <a:r>
              <a:rPr sz="2750" b="1" dirty="0">
                <a:solidFill>
                  <a:srgbClr val="002776"/>
                </a:solidFill>
                <a:latin typeface="Calibri"/>
                <a:cs typeface="Calibri"/>
              </a:rPr>
              <a:t>the</a:t>
            </a:r>
            <a:r>
              <a:rPr sz="2750" b="1" spc="-15" dirty="0">
                <a:solidFill>
                  <a:srgbClr val="002776"/>
                </a:solidFill>
                <a:latin typeface="Calibri"/>
                <a:cs typeface="Calibri"/>
              </a:rPr>
              <a:t> </a:t>
            </a:r>
            <a:r>
              <a:rPr sz="2750" b="1" dirty="0">
                <a:solidFill>
                  <a:srgbClr val="002776"/>
                </a:solidFill>
                <a:latin typeface="Calibri"/>
                <a:cs typeface="Calibri"/>
              </a:rPr>
              <a:t>health</a:t>
            </a:r>
            <a:r>
              <a:rPr sz="2750" b="1" spc="-10" dirty="0">
                <a:solidFill>
                  <a:srgbClr val="002776"/>
                </a:solidFill>
                <a:latin typeface="Calibri"/>
                <a:cs typeface="Calibri"/>
              </a:rPr>
              <a:t> </a:t>
            </a:r>
            <a:r>
              <a:rPr sz="2750" b="1" spc="-25" dirty="0">
                <a:solidFill>
                  <a:srgbClr val="002776"/>
                </a:solidFill>
                <a:latin typeface="Calibri"/>
                <a:cs typeface="Calibri"/>
              </a:rPr>
              <a:t>of 	</a:t>
            </a:r>
            <a:r>
              <a:rPr sz="2750" b="1" dirty="0">
                <a:solidFill>
                  <a:srgbClr val="002776"/>
                </a:solidFill>
                <a:latin typeface="Calibri"/>
                <a:cs typeface="Calibri"/>
              </a:rPr>
              <a:t>the</a:t>
            </a:r>
            <a:r>
              <a:rPr sz="2750" b="1" spc="-35" dirty="0">
                <a:solidFill>
                  <a:srgbClr val="002776"/>
                </a:solidFill>
                <a:latin typeface="Calibri"/>
                <a:cs typeface="Calibri"/>
              </a:rPr>
              <a:t> </a:t>
            </a:r>
            <a:r>
              <a:rPr sz="2750" b="1" dirty="0">
                <a:solidFill>
                  <a:srgbClr val="002776"/>
                </a:solidFill>
                <a:latin typeface="Calibri"/>
                <a:cs typeface="Calibri"/>
              </a:rPr>
              <a:t>watershed</a:t>
            </a:r>
            <a:r>
              <a:rPr sz="2750" b="1" spc="-30" dirty="0">
                <a:solidFill>
                  <a:srgbClr val="002776"/>
                </a:solidFill>
                <a:latin typeface="Calibri"/>
                <a:cs typeface="Calibri"/>
              </a:rPr>
              <a:t> </a:t>
            </a:r>
            <a:r>
              <a:rPr sz="2750" b="1" dirty="0">
                <a:solidFill>
                  <a:srgbClr val="002776"/>
                </a:solidFill>
                <a:latin typeface="Calibri"/>
                <a:cs typeface="Calibri"/>
              </a:rPr>
              <a:t>and</a:t>
            </a:r>
            <a:r>
              <a:rPr sz="2750" b="1" spc="-25" dirty="0">
                <a:solidFill>
                  <a:srgbClr val="002776"/>
                </a:solidFill>
                <a:latin typeface="Calibri"/>
                <a:cs typeface="Calibri"/>
              </a:rPr>
              <a:t> </a:t>
            </a:r>
            <a:r>
              <a:rPr sz="2750" b="1" dirty="0">
                <a:solidFill>
                  <a:srgbClr val="002776"/>
                </a:solidFill>
                <a:latin typeface="Calibri"/>
                <a:cs typeface="Calibri"/>
              </a:rPr>
              <a:t>the</a:t>
            </a:r>
            <a:r>
              <a:rPr sz="2750" b="1" spc="-35" dirty="0">
                <a:solidFill>
                  <a:srgbClr val="002776"/>
                </a:solidFill>
                <a:latin typeface="Calibri"/>
                <a:cs typeface="Calibri"/>
              </a:rPr>
              <a:t> </a:t>
            </a:r>
            <a:r>
              <a:rPr sz="2750" b="1" dirty="0">
                <a:solidFill>
                  <a:srgbClr val="002776"/>
                </a:solidFill>
                <a:latin typeface="Calibri"/>
                <a:cs typeface="Calibri"/>
              </a:rPr>
              <a:t>water</a:t>
            </a:r>
            <a:r>
              <a:rPr sz="2750" b="1" spc="-25" dirty="0">
                <a:solidFill>
                  <a:srgbClr val="002776"/>
                </a:solidFill>
                <a:latin typeface="Calibri"/>
                <a:cs typeface="Calibri"/>
              </a:rPr>
              <a:t> </a:t>
            </a:r>
            <a:r>
              <a:rPr sz="2750" b="1" spc="-10" dirty="0">
                <a:solidFill>
                  <a:srgbClr val="002776"/>
                </a:solidFill>
                <a:latin typeface="Calibri"/>
                <a:cs typeface="Calibri"/>
              </a:rPr>
              <a:t>systems 	</a:t>
            </a:r>
            <a:r>
              <a:rPr sz="2750" b="1" dirty="0">
                <a:solidFill>
                  <a:srgbClr val="002776"/>
                </a:solidFill>
                <a:latin typeface="Calibri"/>
                <a:cs typeface="Calibri"/>
              </a:rPr>
              <a:t>within</a:t>
            </a:r>
            <a:r>
              <a:rPr sz="2750" b="1" spc="65" dirty="0">
                <a:solidFill>
                  <a:srgbClr val="002776"/>
                </a:solidFill>
                <a:latin typeface="Calibri"/>
                <a:cs typeface="Calibri"/>
              </a:rPr>
              <a:t> </a:t>
            </a:r>
            <a:r>
              <a:rPr sz="2750" b="1" spc="-25" dirty="0">
                <a:solidFill>
                  <a:srgbClr val="002776"/>
                </a:solidFill>
                <a:latin typeface="Calibri"/>
                <a:cs typeface="Calibri"/>
              </a:rPr>
              <a:t>it.</a:t>
            </a:r>
            <a:endParaRPr sz="2750">
              <a:latin typeface="Calibri"/>
              <a:cs typeface="Calibri"/>
            </a:endParaRPr>
          </a:p>
          <a:p>
            <a:pPr marL="311150" marR="5080" indent="-299085">
              <a:lnSpc>
                <a:spcPct val="102499"/>
              </a:lnSpc>
              <a:buFont typeface="Times New Roman"/>
              <a:buChar char="•"/>
              <a:tabLst>
                <a:tab pos="312420" algn="l"/>
              </a:tabLst>
            </a:pPr>
            <a:r>
              <a:rPr sz="2750" b="1" dirty="0">
                <a:solidFill>
                  <a:srgbClr val="002776"/>
                </a:solidFill>
                <a:latin typeface="Calibri"/>
                <a:cs typeface="Calibri"/>
              </a:rPr>
              <a:t>Our</a:t>
            </a:r>
            <a:r>
              <a:rPr sz="2750" b="1" spc="-10" dirty="0">
                <a:solidFill>
                  <a:srgbClr val="002776"/>
                </a:solidFill>
                <a:latin typeface="Calibri"/>
                <a:cs typeface="Calibri"/>
              </a:rPr>
              <a:t> </a:t>
            </a:r>
            <a:r>
              <a:rPr sz="2750" b="1" dirty="0">
                <a:solidFill>
                  <a:srgbClr val="002776"/>
                </a:solidFill>
                <a:latin typeface="Calibri"/>
                <a:cs typeface="Calibri"/>
              </a:rPr>
              <a:t>actions,</a:t>
            </a:r>
            <a:r>
              <a:rPr sz="2750" b="1" spc="10" dirty="0">
                <a:solidFill>
                  <a:srgbClr val="002776"/>
                </a:solidFill>
                <a:latin typeface="Calibri"/>
                <a:cs typeface="Calibri"/>
              </a:rPr>
              <a:t> </a:t>
            </a:r>
            <a:r>
              <a:rPr sz="2750" b="1" dirty="0">
                <a:solidFill>
                  <a:srgbClr val="002776"/>
                </a:solidFill>
                <a:latin typeface="Calibri"/>
                <a:cs typeface="Calibri"/>
              </a:rPr>
              <a:t>good</a:t>
            </a:r>
            <a:r>
              <a:rPr sz="2750" b="1" spc="5" dirty="0">
                <a:solidFill>
                  <a:srgbClr val="002776"/>
                </a:solidFill>
                <a:latin typeface="Calibri"/>
                <a:cs typeface="Calibri"/>
              </a:rPr>
              <a:t> </a:t>
            </a:r>
            <a:r>
              <a:rPr sz="2750" b="1" dirty="0">
                <a:solidFill>
                  <a:srgbClr val="002776"/>
                </a:solidFill>
                <a:latin typeface="Calibri"/>
                <a:cs typeface="Calibri"/>
              </a:rPr>
              <a:t>or bad,</a:t>
            </a:r>
            <a:r>
              <a:rPr sz="2750" b="1" spc="5" dirty="0">
                <a:solidFill>
                  <a:srgbClr val="002776"/>
                </a:solidFill>
                <a:latin typeface="Calibri"/>
                <a:cs typeface="Calibri"/>
              </a:rPr>
              <a:t> </a:t>
            </a:r>
            <a:r>
              <a:rPr sz="2750" b="1" dirty="0">
                <a:solidFill>
                  <a:srgbClr val="002776"/>
                </a:solidFill>
                <a:latin typeface="Calibri"/>
                <a:cs typeface="Calibri"/>
              </a:rPr>
              <a:t>have an</a:t>
            </a:r>
            <a:r>
              <a:rPr sz="2750" b="1" spc="10" dirty="0">
                <a:solidFill>
                  <a:srgbClr val="002776"/>
                </a:solidFill>
                <a:latin typeface="Calibri"/>
                <a:cs typeface="Calibri"/>
              </a:rPr>
              <a:t> </a:t>
            </a:r>
            <a:r>
              <a:rPr sz="2750" b="1" spc="-10" dirty="0">
                <a:solidFill>
                  <a:srgbClr val="002776"/>
                </a:solidFill>
                <a:latin typeface="Calibri"/>
                <a:cs typeface="Calibri"/>
              </a:rPr>
              <a:t>impact 	</a:t>
            </a:r>
            <a:r>
              <a:rPr sz="2750" b="1" dirty="0">
                <a:solidFill>
                  <a:srgbClr val="002776"/>
                </a:solidFill>
                <a:latin typeface="Calibri"/>
                <a:cs typeface="Calibri"/>
              </a:rPr>
              <a:t>on</a:t>
            </a:r>
            <a:r>
              <a:rPr sz="2750" b="1" spc="-10" dirty="0">
                <a:solidFill>
                  <a:srgbClr val="002776"/>
                </a:solidFill>
                <a:latin typeface="Calibri"/>
                <a:cs typeface="Calibri"/>
              </a:rPr>
              <a:t> </a:t>
            </a:r>
            <a:r>
              <a:rPr sz="2750" b="1" dirty="0">
                <a:solidFill>
                  <a:srgbClr val="002776"/>
                </a:solidFill>
                <a:latin typeface="Calibri"/>
                <a:cs typeface="Calibri"/>
              </a:rPr>
              <a:t>our</a:t>
            </a:r>
            <a:r>
              <a:rPr sz="2750" b="1" spc="-5" dirty="0">
                <a:solidFill>
                  <a:srgbClr val="002776"/>
                </a:solidFill>
                <a:latin typeface="Calibri"/>
                <a:cs typeface="Calibri"/>
              </a:rPr>
              <a:t> </a:t>
            </a:r>
            <a:r>
              <a:rPr sz="2750" b="1" dirty="0">
                <a:solidFill>
                  <a:srgbClr val="002776"/>
                </a:solidFill>
                <a:latin typeface="Calibri"/>
                <a:cs typeface="Calibri"/>
              </a:rPr>
              <a:t>water</a:t>
            </a:r>
            <a:r>
              <a:rPr sz="2750" b="1" spc="-5" dirty="0">
                <a:solidFill>
                  <a:srgbClr val="002776"/>
                </a:solidFill>
                <a:latin typeface="Calibri"/>
                <a:cs typeface="Calibri"/>
              </a:rPr>
              <a:t> </a:t>
            </a:r>
            <a:r>
              <a:rPr sz="2750" b="1" spc="-10" dirty="0">
                <a:solidFill>
                  <a:srgbClr val="002776"/>
                </a:solidFill>
                <a:latin typeface="Calibri"/>
                <a:cs typeface="Calibri"/>
              </a:rPr>
              <a:t>supply.</a:t>
            </a:r>
            <a:endParaRPr sz="2750">
              <a:latin typeface="Calibri"/>
              <a:cs typeface="Calibri"/>
            </a:endParaRPr>
          </a:p>
        </p:txBody>
      </p:sp>
      <p:sp>
        <p:nvSpPr>
          <p:cNvPr id="3" name="object 3" descr="$PPTXTitle"/>
          <p:cNvSpPr txBox="1">
            <a:spLocks noGrp="1"/>
          </p:cNvSpPr>
          <p:nvPr>
            <p:ph type="title"/>
          </p:nvPr>
        </p:nvSpPr>
        <p:spPr>
          <a:xfrm>
            <a:off x="573392" y="273697"/>
            <a:ext cx="10610850" cy="632460"/>
          </a:xfrm>
          <a:prstGeom prst="rect">
            <a:avLst/>
          </a:prstGeom>
        </p:spPr>
        <p:txBody>
          <a:bodyPr vert="horz" wrap="square" lIns="0" tIns="16510" rIns="0" bIns="0" rtlCol="0">
            <a:spAutoFit/>
          </a:bodyPr>
          <a:lstStyle/>
          <a:p>
            <a:pPr marL="12700">
              <a:lnSpc>
                <a:spcPct val="100000"/>
              </a:lnSpc>
              <a:spcBef>
                <a:spcPts val="130"/>
              </a:spcBef>
              <a:tabLst>
                <a:tab pos="10597515" algn="l"/>
              </a:tabLst>
            </a:pPr>
            <a:r>
              <a:rPr u="heavy" spc="-35" dirty="0">
                <a:solidFill>
                  <a:srgbClr val="AB0520"/>
                </a:solidFill>
                <a:uFill>
                  <a:solidFill>
                    <a:srgbClr val="AB0520"/>
                  </a:solidFill>
                </a:uFill>
                <a:latin typeface="Calibri"/>
                <a:cs typeface="Calibri"/>
              </a:rPr>
              <a:t>WATERSHEDS</a:t>
            </a:r>
            <a:r>
              <a:rPr u="heavy" spc="-80" dirty="0">
                <a:solidFill>
                  <a:srgbClr val="AB0520"/>
                </a:solidFill>
                <a:uFill>
                  <a:solidFill>
                    <a:srgbClr val="AB0520"/>
                  </a:solidFill>
                </a:uFill>
                <a:latin typeface="Calibri"/>
                <a:cs typeface="Calibri"/>
              </a:rPr>
              <a:t> </a:t>
            </a:r>
            <a:r>
              <a:rPr u="heavy" dirty="0">
                <a:solidFill>
                  <a:srgbClr val="AB0520"/>
                </a:solidFill>
                <a:uFill>
                  <a:solidFill>
                    <a:srgbClr val="AB0520"/>
                  </a:solidFill>
                </a:uFill>
                <a:latin typeface="Calibri"/>
                <a:cs typeface="Calibri"/>
              </a:rPr>
              <a:t>&amp;</a:t>
            </a:r>
            <a:r>
              <a:rPr u="heavy" spc="-75" dirty="0">
                <a:solidFill>
                  <a:srgbClr val="AB0520"/>
                </a:solidFill>
                <a:uFill>
                  <a:solidFill>
                    <a:srgbClr val="AB0520"/>
                  </a:solidFill>
                </a:uFill>
                <a:latin typeface="Calibri"/>
                <a:cs typeface="Calibri"/>
              </a:rPr>
              <a:t> </a:t>
            </a:r>
            <a:r>
              <a:rPr u="heavy" spc="-25" dirty="0">
                <a:solidFill>
                  <a:srgbClr val="AB0520"/>
                </a:solidFill>
                <a:uFill>
                  <a:solidFill>
                    <a:srgbClr val="AB0520"/>
                  </a:solidFill>
                </a:uFill>
                <a:latin typeface="Calibri"/>
                <a:cs typeface="Calibri"/>
              </a:rPr>
              <a:t>SUSTAINABILITY:</a:t>
            </a:r>
            <a:r>
              <a:rPr u="heavy" spc="-75" dirty="0">
                <a:solidFill>
                  <a:srgbClr val="AB0520"/>
                </a:solidFill>
                <a:uFill>
                  <a:solidFill>
                    <a:srgbClr val="AB0520"/>
                  </a:solidFill>
                </a:uFill>
                <a:latin typeface="Calibri"/>
                <a:cs typeface="Calibri"/>
              </a:rPr>
              <a:t> </a:t>
            </a:r>
            <a:r>
              <a:rPr u="heavy" dirty="0">
                <a:solidFill>
                  <a:srgbClr val="002776"/>
                </a:solidFill>
                <a:uFill>
                  <a:solidFill>
                    <a:srgbClr val="AB0520"/>
                  </a:solidFill>
                </a:uFill>
                <a:latin typeface="Calibri"/>
                <a:cs typeface="Calibri"/>
              </a:rPr>
              <a:t>LESSON</a:t>
            </a:r>
            <a:r>
              <a:rPr u="heavy" spc="-75" dirty="0">
                <a:solidFill>
                  <a:srgbClr val="002776"/>
                </a:solidFill>
                <a:uFill>
                  <a:solidFill>
                    <a:srgbClr val="AB0520"/>
                  </a:solidFill>
                </a:uFill>
                <a:latin typeface="Calibri"/>
                <a:cs typeface="Calibri"/>
              </a:rPr>
              <a:t> </a:t>
            </a:r>
            <a:r>
              <a:rPr u="heavy" spc="-50" dirty="0">
                <a:solidFill>
                  <a:srgbClr val="002776"/>
                </a:solidFill>
                <a:uFill>
                  <a:solidFill>
                    <a:srgbClr val="AB0520"/>
                  </a:solidFill>
                </a:uFill>
                <a:latin typeface="Calibri"/>
                <a:cs typeface="Calibri"/>
              </a:rPr>
              <a:t>4</a:t>
            </a:r>
            <a:r>
              <a:rPr u="heavy" dirty="0">
                <a:solidFill>
                  <a:srgbClr val="002776"/>
                </a:solidFill>
                <a:uFill>
                  <a:solidFill>
                    <a:srgbClr val="AB0520"/>
                  </a:solidFill>
                </a:uFill>
                <a:latin typeface="Calibri"/>
                <a:cs typeface="Calibri"/>
              </a:rPr>
              <a:t>	</a:t>
            </a:r>
          </a:p>
        </p:txBody>
      </p:sp>
      <p:pic>
        <p:nvPicPr>
          <p:cNvPr id="4" name="object 4"/>
          <p:cNvPicPr/>
          <p:nvPr/>
        </p:nvPicPr>
        <p:blipFill>
          <a:blip r:embed="rId2" cstate="print"/>
          <a:stretch>
            <a:fillRect/>
          </a:stretch>
        </p:blipFill>
        <p:spPr>
          <a:xfrm>
            <a:off x="7485380" y="1120013"/>
            <a:ext cx="4316790" cy="43167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0" y="3005327"/>
            <a:ext cx="10820400" cy="19050"/>
          </a:xfrm>
          <a:custGeom>
            <a:avLst/>
            <a:gdLst/>
            <a:ahLst/>
            <a:cxnLst/>
            <a:rect l="l" t="t" r="r" b="b"/>
            <a:pathLst>
              <a:path w="10820400" h="19050">
                <a:moveTo>
                  <a:pt x="10820400" y="0"/>
                </a:moveTo>
                <a:lnTo>
                  <a:pt x="0" y="0"/>
                </a:lnTo>
                <a:lnTo>
                  <a:pt x="0" y="19050"/>
                </a:lnTo>
                <a:lnTo>
                  <a:pt x="10820400" y="19050"/>
                </a:lnTo>
                <a:lnTo>
                  <a:pt x="10820400" y="0"/>
                </a:lnTo>
                <a:close/>
              </a:path>
            </a:pathLst>
          </a:custGeom>
          <a:solidFill>
            <a:srgbClr val="AB0420"/>
          </a:solidFill>
        </p:spPr>
        <p:txBody>
          <a:bodyPr wrap="square" lIns="0" tIns="0" rIns="0" bIns="0" rtlCol="0"/>
          <a:lstStyle/>
          <a:p>
            <a:endParaRPr/>
          </a:p>
        </p:txBody>
      </p:sp>
      <p:sp>
        <p:nvSpPr>
          <p:cNvPr id="3" name="object 3" descr="$PPTXTitle"/>
          <p:cNvSpPr txBox="1">
            <a:spLocks noGrp="1"/>
          </p:cNvSpPr>
          <p:nvPr>
            <p:ph type="title"/>
          </p:nvPr>
        </p:nvSpPr>
        <p:spPr>
          <a:xfrm>
            <a:off x="4261380" y="1534172"/>
            <a:ext cx="3836035" cy="838200"/>
          </a:xfrm>
          <a:prstGeom prst="rect">
            <a:avLst/>
          </a:prstGeom>
        </p:spPr>
        <p:txBody>
          <a:bodyPr vert="horz" wrap="square" lIns="0" tIns="16510" rIns="0" bIns="0" rtlCol="0">
            <a:spAutoFit/>
          </a:bodyPr>
          <a:lstStyle/>
          <a:p>
            <a:pPr marL="12700">
              <a:lnSpc>
                <a:spcPct val="100000"/>
              </a:lnSpc>
              <a:spcBef>
                <a:spcPts val="130"/>
              </a:spcBef>
            </a:pPr>
            <a:r>
              <a:rPr sz="5300" i="1" dirty="0">
                <a:solidFill>
                  <a:srgbClr val="002776"/>
                </a:solidFill>
                <a:latin typeface="Calibri"/>
                <a:cs typeface="Calibri"/>
              </a:rPr>
              <a:t>It</a:t>
            </a:r>
            <a:r>
              <a:rPr sz="5300" i="1" spc="-5" dirty="0">
                <a:solidFill>
                  <a:srgbClr val="002776"/>
                </a:solidFill>
                <a:latin typeface="Calibri"/>
                <a:cs typeface="Calibri"/>
              </a:rPr>
              <a:t> </a:t>
            </a:r>
            <a:r>
              <a:rPr sz="5300" i="1" dirty="0">
                <a:solidFill>
                  <a:srgbClr val="002776"/>
                </a:solidFill>
                <a:latin typeface="Calibri"/>
                <a:cs typeface="Calibri"/>
              </a:rPr>
              <a:t>All Adds </a:t>
            </a:r>
            <a:r>
              <a:rPr sz="5300" i="1" spc="-35" dirty="0">
                <a:solidFill>
                  <a:srgbClr val="002776"/>
                </a:solidFill>
                <a:latin typeface="Calibri"/>
                <a:cs typeface="Calibri"/>
              </a:rPr>
              <a:t>Up</a:t>
            </a:r>
            <a:endParaRPr sz="5300">
              <a:latin typeface="Calibri"/>
              <a:cs typeface="Calibri"/>
            </a:endParaRPr>
          </a:p>
        </p:txBody>
      </p:sp>
      <p:sp>
        <p:nvSpPr>
          <p:cNvPr id="4" name="object 4"/>
          <p:cNvSpPr txBox="1"/>
          <p:nvPr/>
        </p:nvSpPr>
        <p:spPr>
          <a:xfrm>
            <a:off x="811847" y="3126435"/>
            <a:ext cx="9733915" cy="2963545"/>
          </a:xfrm>
          <a:prstGeom prst="rect">
            <a:avLst/>
          </a:prstGeom>
        </p:spPr>
        <p:txBody>
          <a:bodyPr vert="horz" wrap="square" lIns="0" tIns="13335" rIns="0" bIns="0" rtlCol="0">
            <a:spAutoFit/>
          </a:bodyPr>
          <a:lstStyle/>
          <a:p>
            <a:pPr marL="771525" algn="ctr">
              <a:lnSpc>
                <a:spcPct val="100000"/>
              </a:lnSpc>
              <a:spcBef>
                <a:spcPts val="105"/>
              </a:spcBef>
            </a:pPr>
            <a:r>
              <a:rPr sz="4800" b="1" spc="-780" dirty="0">
                <a:solidFill>
                  <a:srgbClr val="AB0520"/>
                </a:solidFill>
                <a:latin typeface="Calibri"/>
                <a:cs typeface="Calibri"/>
              </a:rPr>
              <a:t>Investigative</a:t>
            </a:r>
            <a:r>
              <a:rPr sz="4800" b="1" spc="35" dirty="0">
                <a:solidFill>
                  <a:srgbClr val="AB0520"/>
                </a:solidFill>
                <a:latin typeface="Calibri"/>
                <a:cs typeface="Calibri"/>
              </a:rPr>
              <a:t> </a:t>
            </a:r>
            <a:r>
              <a:rPr sz="4800" b="1" spc="-555" dirty="0">
                <a:solidFill>
                  <a:srgbClr val="AB0520"/>
                </a:solidFill>
                <a:latin typeface="Calibri"/>
                <a:cs typeface="Calibri"/>
              </a:rPr>
              <a:t>Questions</a:t>
            </a:r>
            <a:endParaRPr sz="4800">
              <a:latin typeface="Calibri"/>
              <a:cs typeface="Calibri"/>
            </a:endParaRPr>
          </a:p>
          <a:p>
            <a:pPr marL="401320" marR="2052320" indent="-389255">
              <a:lnSpc>
                <a:spcPts val="4280"/>
              </a:lnSpc>
              <a:spcBef>
                <a:spcPts val="229"/>
              </a:spcBef>
              <a:buFont typeface="Times New Roman"/>
              <a:buChar char="•"/>
              <a:tabLst>
                <a:tab pos="401320" algn="l"/>
              </a:tabLst>
            </a:pPr>
            <a:r>
              <a:rPr sz="3600" dirty="0">
                <a:solidFill>
                  <a:srgbClr val="002776"/>
                </a:solidFill>
                <a:latin typeface="Calibri"/>
                <a:cs typeface="Calibri"/>
              </a:rPr>
              <a:t>How</a:t>
            </a:r>
            <a:r>
              <a:rPr sz="3600" spc="-35" dirty="0">
                <a:solidFill>
                  <a:srgbClr val="002776"/>
                </a:solidFill>
                <a:latin typeface="Calibri"/>
                <a:cs typeface="Calibri"/>
              </a:rPr>
              <a:t> </a:t>
            </a:r>
            <a:r>
              <a:rPr sz="3600" dirty="0">
                <a:solidFill>
                  <a:srgbClr val="002776"/>
                </a:solidFill>
                <a:latin typeface="Calibri"/>
                <a:cs typeface="Calibri"/>
              </a:rPr>
              <a:t>do</a:t>
            </a:r>
            <a:r>
              <a:rPr sz="3600" spc="-40" dirty="0">
                <a:solidFill>
                  <a:srgbClr val="002776"/>
                </a:solidFill>
                <a:latin typeface="Calibri"/>
                <a:cs typeface="Calibri"/>
              </a:rPr>
              <a:t> </a:t>
            </a:r>
            <a:r>
              <a:rPr sz="3600" spc="-10" dirty="0">
                <a:solidFill>
                  <a:srgbClr val="002776"/>
                </a:solidFill>
                <a:latin typeface="Calibri"/>
                <a:cs typeface="Calibri"/>
              </a:rPr>
              <a:t>contaminants/pollutants</a:t>
            </a:r>
            <a:r>
              <a:rPr sz="3600" spc="-35" dirty="0">
                <a:solidFill>
                  <a:srgbClr val="002776"/>
                </a:solidFill>
                <a:latin typeface="Calibri"/>
                <a:cs typeface="Calibri"/>
              </a:rPr>
              <a:t> </a:t>
            </a:r>
            <a:r>
              <a:rPr sz="3600" spc="-10" dirty="0">
                <a:solidFill>
                  <a:srgbClr val="002776"/>
                </a:solidFill>
                <a:latin typeface="Calibri"/>
                <a:cs typeface="Calibri"/>
              </a:rPr>
              <a:t>travel downstream?</a:t>
            </a:r>
            <a:endParaRPr sz="3600">
              <a:latin typeface="Calibri"/>
              <a:cs typeface="Calibri"/>
            </a:endParaRPr>
          </a:p>
          <a:p>
            <a:pPr marL="401320" marR="5080" indent="-389255">
              <a:lnSpc>
                <a:spcPts val="4350"/>
              </a:lnSpc>
              <a:buFont typeface="Times New Roman"/>
              <a:buChar char="•"/>
              <a:tabLst>
                <a:tab pos="401320" algn="l"/>
              </a:tabLst>
            </a:pPr>
            <a:r>
              <a:rPr sz="3600" dirty="0">
                <a:solidFill>
                  <a:srgbClr val="002776"/>
                </a:solidFill>
                <a:latin typeface="Calibri"/>
                <a:cs typeface="Calibri"/>
              </a:rPr>
              <a:t>What</a:t>
            </a:r>
            <a:r>
              <a:rPr sz="3600" spc="-50" dirty="0">
                <a:solidFill>
                  <a:srgbClr val="002776"/>
                </a:solidFill>
                <a:latin typeface="Calibri"/>
                <a:cs typeface="Calibri"/>
              </a:rPr>
              <a:t> </a:t>
            </a:r>
            <a:r>
              <a:rPr sz="3600" dirty="0">
                <a:solidFill>
                  <a:srgbClr val="002776"/>
                </a:solidFill>
                <a:latin typeface="Calibri"/>
                <a:cs typeface="Calibri"/>
              </a:rPr>
              <a:t>are</a:t>
            </a:r>
            <a:r>
              <a:rPr sz="3600" spc="-50" dirty="0">
                <a:solidFill>
                  <a:srgbClr val="002776"/>
                </a:solidFill>
                <a:latin typeface="Calibri"/>
                <a:cs typeface="Calibri"/>
              </a:rPr>
              <a:t> </a:t>
            </a:r>
            <a:r>
              <a:rPr sz="3600" dirty="0">
                <a:solidFill>
                  <a:srgbClr val="002776"/>
                </a:solidFill>
                <a:latin typeface="Calibri"/>
                <a:cs typeface="Calibri"/>
              </a:rPr>
              <a:t>the</a:t>
            </a:r>
            <a:r>
              <a:rPr sz="3600" spc="-45" dirty="0">
                <a:solidFill>
                  <a:srgbClr val="002776"/>
                </a:solidFill>
                <a:latin typeface="Calibri"/>
                <a:cs typeface="Calibri"/>
              </a:rPr>
              <a:t> </a:t>
            </a:r>
            <a:r>
              <a:rPr sz="3600" dirty="0">
                <a:solidFill>
                  <a:srgbClr val="002776"/>
                </a:solidFill>
                <a:latin typeface="Calibri"/>
                <a:cs typeface="Calibri"/>
              </a:rPr>
              <a:t>ways</a:t>
            </a:r>
            <a:r>
              <a:rPr sz="3600" spc="-50" dirty="0">
                <a:solidFill>
                  <a:srgbClr val="002776"/>
                </a:solidFill>
                <a:latin typeface="Calibri"/>
                <a:cs typeface="Calibri"/>
              </a:rPr>
              <a:t> </a:t>
            </a:r>
            <a:r>
              <a:rPr sz="3600" dirty="0">
                <a:solidFill>
                  <a:srgbClr val="002776"/>
                </a:solidFill>
                <a:latin typeface="Calibri"/>
                <a:cs typeface="Calibri"/>
              </a:rPr>
              <a:t>that</a:t>
            </a:r>
            <a:r>
              <a:rPr sz="3600" spc="-45" dirty="0">
                <a:solidFill>
                  <a:srgbClr val="002776"/>
                </a:solidFill>
                <a:latin typeface="Calibri"/>
                <a:cs typeface="Calibri"/>
              </a:rPr>
              <a:t> </a:t>
            </a:r>
            <a:r>
              <a:rPr sz="3600" dirty="0">
                <a:solidFill>
                  <a:srgbClr val="002776"/>
                </a:solidFill>
                <a:latin typeface="Calibri"/>
                <a:cs typeface="Calibri"/>
              </a:rPr>
              <a:t>pollution</a:t>
            </a:r>
            <a:r>
              <a:rPr sz="3600" spc="-50" dirty="0">
                <a:solidFill>
                  <a:srgbClr val="002776"/>
                </a:solidFill>
                <a:latin typeface="Calibri"/>
                <a:cs typeface="Calibri"/>
              </a:rPr>
              <a:t> </a:t>
            </a:r>
            <a:r>
              <a:rPr sz="3600" dirty="0">
                <a:solidFill>
                  <a:srgbClr val="002776"/>
                </a:solidFill>
                <a:latin typeface="Calibri"/>
                <a:cs typeface="Calibri"/>
              </a:rPr>
              <a:t>in</a:t>
            </a:r>
            <a:r>
              <a:rPr sz="3600" spc="-50" dirty="0">
                <a:solidFill>
                  <a:srgbClr val="002776"/>
                </a:solidFill>
                <a:latin typeface="Calibri"/>
                <a:cs typeface="Calibri"/>
              </a:rPr>
              <a:t> </a:t>
            </a:r>
            <a:r>
              <a:rPr sz="3600" dirty="0">
                <a:solidFill>
                  <a:srgbClr val="002776"/>
                </a:solidFill>
                <a:latin typeface="Calibri"/>
                <a:cs typeface="Calibri"/>
              </a:rPr>
              <a:t>a</a:t>
            </a:r>
            <a:r>
              <a:rPr sz="3600" spc="-50" dirty="0">
                <a:solidFill>
                  <a:srgbClr val="002776"/>
                </a:solidFill>
                <a:latin typeface="Calibri"/>
                <a:cs typeface="Calibri"/>
              </a:rPr>
              <a:t> </a:t>
            </a:r>
            <a:r>
              <a:rPr sz="3600" spc="-10" dirty="0">
                <a:solidFill>
                  <a:srgbClr val="002776"/>
                </a:solidFill>
                <a:latin typeface="Calibri"/>
                <a:cs typeface="Calibri"/>
              </a:rPr>
              <a:t>watershed</a:t>
            </a:r>
            <a:r>
              <a:rPr sz="3600" spc="-50" dirty="0">
                <a:solidFill>
                  <a:srgbClr val="002776"/>
                </a:solidFill>
                <a:latin typeface="Calibri"/>
                <a:cs typeface="Calibri"/>
              </a:rPr>
              <a:t> </a:t>
            </a:r>
            <a:r>
              <a:rPr sz="3600" spc="-25" dirty="0">
                <a:solidFill>
                  <a:srgbClr val="002776"/>
                </a:solidFill>
                <a:latin typeface="Calibri"/>
                <a:cs typeface="Calibri"/>
              </a:rPr>
              <a:t>is </a:t>
            </a:r>
            <a:r>
              <a:rPr sz="3600" dirty="0">
                <a:solidFill>
                  <a:srgbClr val="002776"/>
                </a:solidFill>
                <a:latin typeface="Calibri"/>
                <a:cs typeface="Calibri"/>
              </a:rPr>
              <a:t>reduced</a:t>
            </a:r>
            <a:r>
              <a:rPr sz="3600" spc="-40" dirty="0">
                <a:solidFill>
                  <a:srgbClr val="002776"/>
                </a:solidFill>
                <a:latin typeface="Calibri"/>
                <a:cs typeface="Calibri"/>
              </a:rPr>
              <a:t> </a:t>
            </a:r>
            <a:r>
              <a:rPr sz="3600" dirty="0">
                <a:solidFill>
                  <a:srgbClr val="002776"/>
                </a:solidFill>
                <a:latin typeface="Calibri"/>
                <a:cs typeface="Calibri"/>
              </a:rPr>
              <a:t>or</a:t>
            </a:r>
            <a:r>
              <a:rPr sz="3600" spc="-35" dirty="0">
                <a:solidFill>
                  <a:srgbClr val="002776"/>
                </a:solidFill>
                <a:latin typeface="Calibri"/>
                <a:cs typeface="Calibri"/>
              </a:rPr>
              <a:t> </a:t>
            </a:r>
            <a:r>
              <a:rPr sz="3600" spc="-10" dirty="0">
                <a:solidFill>
                  <a:srgbClr val="002776"/>
                </a:solidFill>
                <a:latin typeface="Calibri"/>
                <a:cs typeface="Calibri"/>
              </a:rPr>
              <a:t>prevented?</a:t>
            </a:r>
            <a:endParaRPr sz="3600">
              <a:latin typeface="Calibri"/>
              <a:cs typeface="Calibri"/>
            </a:endParaRPr>
          </a:p>
        </p:txBody>
      </p:sp>
      <p:sp>
        <p:nvSpPr>
          <p:cNvPr id="5" name="object 5"/>
          <p:cNvSpPr txBox="1"/>
          <p:nvPr/>
        </p:nvSpPr>
        <p:spPr>
          <a:xfrm>
            <a:off x="417512" y="43510"/>
            <a:ext cx="10582275" cy="632460"/>
          </a:xfrm>
          <a:prstGeom prst="rect">
            <a:avLst/>
          </a:prstGeom>
        </p:spPr>
        <p:txBody>
          <a:bodyPr vert="horz" wrap="square" lIns="0" tIns="16510" rIns="0" bIns="0" rtlCol="0">
            <a:spAutoFit/>
          </a:bodyPr>
          <a:lstStyle/>
          <a:p>
            <a:pPr marL="12700">
              <a:lnSpc>
                <a:spcPct val="100000"/>
              </a:lnSpc>
              <a:spcBef>
                <a:spcPts val="130"/>
              </a:spcBef>
              <a:tabLst>
                <a:tab pos="10568940" algn="l"/>
              </a:tabLst>
            </a:pPr>
            <a:r>
              <a:rPr sz="3950" b="1" u="heavy" spc="-35" dirty="0">
                <a:solidFill>
                  <a:srgbClr val="AB0520"/>
                </a:solidFill>
                <a:uFill>
                  <a:solidFill>
                    <a:srgbClr val="AB0520"/>
                  </a:solidFill>
                </a:uFill>
                <a:latin typeface="Calibri"/>
                <a:cs typeface="Calibri"/>
              </a:rPr>
              <a:t>WATERSHEDS</a:t>
            </a:r>
            <a:r>
              <a:rPr sz="3950" b="1" u="heavy" spc="-8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&amp;</a:t>
            </a:r>
            <a:r>
              <a:rPr sz="3950" b="1" u="heavy" spc="-75" dirty="0">
                <a:solidFill>
                  <a:srgbClr val="AB0520"/>
                </a:solidFill>
                <a:uFill>
                  <a:solidFill>
                    <a:srgbClr val="AB0520"/>
                  </a:solidFill>
                </a:uFill>
                <a:latin typeface="Calibri"/>
                <a:cs typeface="Calibri"/>
              </a:rPr>
              <a:t> </a:t>
            </a:r>
            <a:r>
              <a:rPr sz="3950" b="1" u="heavy" spc="-25" dirty="0">
                <a:solidFill>
                  <a:srgbClr val="AB0520"/>
                </a:solidFill>
                <a:uFill>
                  <a:solidFill>
                    <a:srgbClr val="AB0520"/>
                  </a:solidFill>
                </a:uFill>
                <a:latin typeface="Calibri"/>
                <a:cs typeface="Calibri"/>
              </a:rPr>
              <a:t>SUSTAINABILITY:</a:t>
            </a:r>
            <a:r>
              <a:rPr sz="3950" b="1" u="heavy" spc="-75" dirty="0">
                <a:solidFill>
                  <a:srgbClr val="AB0520"/>
                </a:solidFill>
                <a:uFill>
                  <a:solidFill>
                    <a:srgbClr val="AB0520"/>
                  </a:solidFill>
                </a:uFill>
                <a:latin typeface="Calibri"/>
                <a:cs typeface="Calibri"/>
              </a:rPr>
              <a:t> </a:t>
            </a:r>
            <a:r>
              <a:rPr sz="3950" b="1" u="heavy" dirty="0">
                <a:solidFill>
                  <a:srgbClr val="002776"/>
                </a:solidFill>
                <a:uFill>
                  <a:solidFill>
                    <a:srgbClr val="AB0520"/>
                  </a:solidFill>
                </a:uFill>
                <a:latin typeface="Calibri"/>
                <a:cs typeface="Calibri"/>
              </a:rPr>
              <a:t>LESSON</a:t>
            </a:r>
            <a:r>
              <a:rPr sz="3950" b="1" u="heavy" spc="-75" dirty="0">
                <a:solidFill>
                  <a:srgbClr val="002776"/>
                </a:solidFill>
                <a:uFill>
                  <a:solidFill>
                    <a:srgbClr val="AB0520"/>
                  </a:solidFill>
                </a:uFill>
                <a:latin typeface="Calibri"/>
                <a:cs typeface="Calibri"/>
              </a:rPr>
              <a:t> </a:t>
            </a:r>
            <a:r>
              <a:rPr sz="3950" b="1" u="heavy" spc="-50" dirty="0">
                <a:solidFill>
                  <a:srgbClr val="002776"/>
                </a:solidFill>
                <a:uFill>
                  <a:solidFill>
                    <a:srgbClr val="AB0520"/>
                  </a:solidFill>
                </a:uFill>
                <a:latin typeface="Calibri"/>
                <a:cs typeface="Calibri"/>
              </a:rPr>
              <a:t>4</a:t>
            </a:r>
            <a:r>
              <a:rPr sz="3950" b="1" u="heavy" dirty="0">
                <a:solidFill>
                  <a:srgbClr val="002776"/>
                </a:solidFill>
                <a:uFill>
                  <a:solidFill>
                    <a:srgbClr val="AB0520"/>
                  </a:solidFill>
                </a:uFill>
                <a:latin typeface="Calibri"/>
                <a:cs typeface="Calibri"/>
              </a:rPr>
              <a:t>	</a:t>
            </a:r>
            <a:endParaRPr sz="395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pic>
          <p:nvPicPr>
            <p:cNvPr id="6" name="object 6"/>
            <p:cNvPicPr/>
            <p:nvPr/>
          </p:nvPicPr>
          <p:blipFill>
            <a:blip r:embed="rId5" cstate="print"/>
            <a:stretch>
              <a:fillRect/>
            </a:stretch>
          </p:blipFill>
          <p:spPr>
            <a:xfrm>
              <a:off x="576135" y="4199483"/>
              <a:ext cx="9452736" cy="2658516"/>
            </a:xfrm>
            <a:prstGeom prst="rect">
              <a:avLst/>
            </a:prstGeom>
          </p:spPr>
        </p:pic>
        <p:sp>
          <p:nvSpPr>
            <p:cNvPr id="7" name="object 7"/>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grpSp>
      <p:sp>
        <p:nvSpPr>
          <p:cNvPr id="8" name="object 8"/>
          <p:cNvSpPr txBox="1"/>
          <p:nvPr/>
        </p:nvSpPr>
        <p:spPr>
          <a:xfrm>
            <a:off x="3692525" y="1004741"/>
            <a:ext cx="3191510" cy="758190"/>
          </a:xfrm>
          <a:prstGeom prst="rect">
            <a:avLst/>
          </a:prstGeom>
        </p:spPr>
        <p:txBody>
          <a:bodyPr vert="horz" wrap="square" lIns="0" tIns="13335" rIns="0" bIns="0" rtlCol="0">
            <a:spAutoFit/>
          </a:bodyPr>
          <a:lstStyle/>
          <a:p>
            <a:pPr marL="12700">
              <a:lnSpc>
                <a:spcPct val="100000"/>
              </a:lnSpc>
              <a:spcBef>
                <a:spcPts val="105"/>
              </a:spcBef>
            </a:pPr>
            <a:r>
              <a:rPr sz="4800" b="1" dirty="0">
                <a:solidFill>
                  <a:srgbClr val="002776"/>
                </a:solidFill>
                <a:latin typeface="Calibri"/>
                <a:cs typeface="Calibri"/>
              </a:rPr>
              <a:t>The</a:t>
            </a:r>
            <a:r>
              <a:rPr sz="4800" b="1" spc="-15" dirty="0">
                <a:solidFill>
                  <a:srgbClr val="002776"/>
                </a:solidFill>
                <a:latin typeface="Calibri"/>
                <a:cs typeface="Calibri"/>
              </a:rPr>
              <a:t> </a:t>
            </a:r>
            <a:r>
              <a:rPr sz="4800" b="1" spc="-10" dirty="0">
                <a:solidFill>
                  <a:srgbClr val="002776"/>
                </a:solidFill>
                <a:latin typeface="Calibri"/>
                <a:cs typeface="Calibri"/>
              </a:rPr>
              <a:t>Activity:</a:t>
            </a:r>
            <a:endParaRPr sz="4800">
              <a:latin typeface="Calibri"/>
              <a:cs typeface="Calibri"/>
            </a:endParaRPr>
          </a:p>
        </p:txBody>
      </p:sp>
      <p:sp>
        <p:nvSpPr>
          <p:cNvPr id="9" name="object 9" descr="$PPTXTitle"/>
          <p:cNvSpPr txBox="1">
            <a:spLocks noGrp="1"/>
          </p:cNvSpPr>
          <p:nvPr>
            <p:ph type="title"/>
          </p:nvPr>
        </p:nvSpPr>
        <p:spPr>
          <a:prstGeom prst="rect">
            <a:avLst/>
          </a:prstGeom>
        </p:spPr>
        <p:txBody>
          <a:bodyPr vert="horz" wrap="square" lIns="0" tIns="16510" rIns="0" bIns="0" rtlCol="0">
            <a:spAutoFit/>
          </a:bodyPr>
          <a:lstStyle/>
          <a:p>
            <a:pPr marL="125095">
              <a:lnSpc>
                <a:spcPct val="100000"/>
              </a:lnSpc>
              <a:spcBef>
                <a:spcPts val="130"/>
              </a:spcBef>
            </a:pPr>
            <a:r>
              <a:rPr spc="-35" dirty="0">
                <a:solidFill>
                  <a:srgbClr val="AB0520"/>
                </a:solidFill>
                <a:latin typeface="Calibri"/>
                <a:cs typeface="Calibri"/>
              </a:rPr>
              <a:t>WATERSHEDS</a:t>
            </a:r>
            <a:r>
              <a:rPr spc="-75" dirty="0">
                <a:solidFill>
                  <a:srgbClr val="AB0520"/>
                </a:solidFill>
                <a:latin typeface="Calibri"/>
                <a:cs typeface="Calibri"/>
              </a:rPr>
              <a:t> </a:t>
            </a:r>
            <a:r>
              <a:rPr dirty="0">
                <a:solidFill>
                  <a:srgbClr val="AB0520"/>
                </a:solidFill>
                <a:latin typeface="Calibri"/>
                <a:cs typeface="Calibri"/>
              </a:rPr>
              <a:t>&amp;</a:t>
            </a:r>
            <a:r>
              <a:rPr spc="-70" dirty="0">
                <a:solidFill>
                  <a:srgbClr val="AB0520"/>
                </a:solidFill>
                <a:latin typeface="Calibri"/>
                <a:cs typeface="Calibri"/>
              </a:rPr>
              <a:t> </a:t>
            </a:r>
            <a:r>
              <a:rPr spc="-30" dirty="0">
                <a:solidFill>
                  <a:srgbClr val="AB0520"/>
                </a:solidFill>
                <a:latin typeface="Calibri"/>
                <a:cs typeface="Calibri"/>
              </a:rPr>
              <a:t>SUSTAINABILITY:</a:t>
            </a:r>
            <a:r>
              <a:rPr spc="-75" dirty="0">
                <a:solidFill>
                  <a:srgbClr val="AB0520"/>
                </a:solidFill>
                <a:latin typeface="Calibri"/>
                <a:cs typeface="Calibri"/>
              </a:rPr>
              <a:t> </a:t>
            </a:r>
            <a:r>
              <a:rPr dirty="0">
                <a:solidFill>
                  <a:srgbClr val="002776"/>
                </a:solidFill>
                <a:latin typeface="Calibri"/>
                <a:cs typeface="Calibri"/>
              </a:rPr>
              <a:t>Impacting</a:t>
            </a:r>
            <a:r>
              <a:rPr spc="-70" dirty="0">
                <a:solidFill>
                  <a:srgbClr val="002776"/>
                </a:solidFill>
                <a:latin typeface="Calibri"/>
                <a:cs typeface="Calibri"/>
              </a:rPr>
              <a:t> </a:t>
            </a:r>
            <a:r>
              <a:rPr spc="-10" dirty="0">
                <a:solidFill>
                  <a:srgbClr val="002776"/>
                </a:solidFill>
                <a:latin typeface="Calibri"/>
                <a:cs typeface="Calibri"/>
              </a:rPr>
              <a:t>Water</a:t>
            </a:r>
          </a:p>
        </p:txBody>
      </p:sp>
      <p:sp>
        <p:nvSpPr>
          <p:cNvPr id="10" name="object 10"/>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sp>
        <p:nvSpPr>
          <p:cNvPr id="11" name="object 11"/>
          <p:cNvSpPr txBox="1">
            <a:spLocks noGrp="1"/>
          </p:cNvSpPr>
          <p:nvPr>
            <p:ph type="body" idx="1"/>
          </p:nvPr>
        </p:nvSpPr>
        <p:spPr>
          <a:prstGeom prst="rect">
            <a:avLst/>
          </a:prstGeom>
        </p:spPr>
        <p:txBody>
          <a:bodyPr vert="horz" wrap="square" lIns="0" tIns="62230" rIns="0" bIns="0" rtlCol="0">
            <a:spAutoFit/>
          </a:bodyPr>
          <a:lstStyle/>
          <a:p>
            <a:pPr marL="304165" marR="5080" indent="-292100">
              <a:lnSpc>
                <a:spcPts val="2890"/>
              </a:lnSpc>
              <a:spcBef>
                <a:spcPts val="490"/>
              </a:spcBef>
              <a:buFont typeface="Times New Roman"/>
              <a:buChar char="•"/>
              <a:tabLst>
                <a:tab pos="304165" algn="l"/>
              </a:tabLst>
            </a:pPr>
            <a:r>
              <a:rPr dirty="0"/>
              <a:t>Students</a:t>
            </a:r>
            <a:r>
              <a:rPr spc="-30" dirty="0"/>
              <a:t> </a:t>
            </a:r>
            <a:r>
              <a:rPr dirty="0"/>
              <a:t>develop</a:t>
            </a:r>
            <a:r>
              <a:rPr spc="-25" dirty="0"/>
              <a:t> </a:t>
            </a:r>
            <a:r>
              <a:rPr dirty="0"/>
              <a:t>a</a:t>
            </a:r>
            <a:r>
              <a:rPr spc="-30" dirty="0"/>
              <a:t> </a:t>
            </a:r>
            <a:r>
              <a:rPr dirty="0"/>
              <a:t>plot</a:t>
            </a:r>
            <a:r>
              <a:rPr spc="-25" dirty="0"/>
              <a:t> </a:t>
            </a:r>
            <a:r>
              <a:rPr dirty="0"/>
              <a:t>of</a:t>
            </a:r>
            <a:r>
              <a:rPr spc="-30" dirty="0"/>
              <a:t> </a:t>
            </a:r>
            <a:r>
              <a:rPr spc="-10" dirty="0"/>
              <a:t>waterfront </a:t>
            </a:r>
            <a:r>
              <a:rPr dirty="0"/>
              <a:t>property</a:t>
            </a:r>
            <a:r>
              <a:rPr spc="-40" dirty="0"/>
              <a:t> </a:t>
            </a:r>
            <a:r>
              <a:rPr dirty="0"/>
              <a:t>then</a:t>
            </a:r>
            <a:r>
              <a:rPr spc="-45" dirty="0"/>
              <a:t> </a:t>
            </a:r>
            <a:r>
              <a:rPr dirty="0"/>
              <a:t>learn</a:t>
            </a:r>
            <a:r>
              <a:rPr spc="-45" dirty="0"/>
              <a:t> </a:t>
            </a:r>
            <a:r>
              <a:rPr dirty="0"/>
              <a:t>how</a:t>
            </a:r>
            <a:r>
              <a:rPr spc="-40" dirty="0"/>
              <a:t> </a:t>
            </a:r>
            <a:r>
              <a:rPr dirty="0"/>
              <a:t>everyone</a:t>
            </a:r>
            <a:r>
              <a:rPr spc="-40" dirty="0"/>
              <a:t> </a:t>
            </a:r>
            <a:r>
              <a:rPr spc="-25" dirty="0"/>
              <a:t>can </a:t>
            </a:r>
            <a:r>
              <a:rPr dirty="0"/>
              <a:t>prevent</a:t>
            </a:r>
            <a:r>
              <a:rPr spc="-75" dirty="0"/>
              <a:t> </a:t>
            </a:r>
            <a:r>
              <a:rPr dirty="0"/>
              <a:t>pollution</a:t>
            </a:r>
            <a:r>
              <a:rPr spc="-75" dirty="0"/>
              <a:t> </a:t>
            </a:r>
            <a:r>
              <a:rPr dirty="0"/>
              <a:t>entering</a:t>
            </a:r>
            <a:r>
              <a:rPr spc="-75" dirty="0"/>
              <a:t> </a:t>
            </a:r>
            <a:r>
              <a:rPr dirty="0"/>
              <a:t>a</a:t>
            </a:r>
            <a:r>
              <a:rPr spc="-70" dirty="0"/>
              <a:t> </a:t>
            </a:r>
            <a:r>
              <a:rPr dirty="0"/>
              <a:t>river</a:t>
            </a:r>
            <a:r>
              <a:rPr spc="-80" dirty="0"/>
              <a:t> </a:t>
            </a:r>
            <a:r>
              <a:rPr spc="-25" dirty="0"/>
              <a:t>by </a:t>
            </a:r>
            <a:r>
              <a:rPr dirty="0"/>
              <a:t>identifying</a:t>
            </a:r>
            <a:r>
              <a:rPr spc="-80" dirty="0"/>
              <a:t> </a:t>
            </a:r>
            <a:r>
              <a:rPr dirty="0"/>
              <a:t>the</a:t>
            </a:r>
            <a:r>
              <a:rPr spc="-80" dirty="0"/>
              <a:t> </a:t>
            </a:r>
            <a:r>
              <a:rPr dirty="0"/>
              <a:t>pollution</a:t>
            </a:r>
            <a:r>
              <a:rPr spc="-75" dirty="0"/>
              <a:t> </a:t>
            </a:r>
            <a:r>
              <a:rPr dirty="0"/>
              <a:t>emitted</a:t>
            </a:r>
            <a:r>
              <a:rPr spc="-85" dirty="0"/>
              <a:t> </a:t>
            </a:r>
            <a:r>
              <a:rPr spc="-20" dirty="0"/>
              <a:t>from </a:t>
            </a:r>
            <a:r>
              <a:rPr dirty="0"/>
              <a:t>their</a:t>
            </a:r>
            <a:r>
              <a:rPr spc="-5" dirty="0"/>
              <a:t> </a:t>
            </a:r>
            <a:r>
              <a:rPr spc="-10" dirty="0"/>
              <a:t>property.</a:t>
            </a:r>
          </a:p>
        </p:txBody>
      </p:sp>
      <p:sp>
        <p:nvSpPr>
          <p:cNvPr id="12" name="object 12"/>
          <p:cNvSpPr txBox="1"/>
          <p:nvPr/>
        </p:nvSpPr>
        <p:spPr>
          <a:xfrm>
            <a:off x="6148947" y="1876048"/>
            <a:ext cx="5442585" cy="1659255"/>
          </a:xfrm>
          <a:prstGeom prst="rect">
            <a:avLst/>
          </a:prstGeom>
        </p:spPr>
        <p:txBody>
          <a:bodyPr vert="horz" wrap="square" lIns="0" tIns="17145" rIns="0" bIns="0" rtlCol="0">
            <a:spAutoFit/>
          </a:bodyPr>
          <a:lstStyle/>
          <a:p>
            <a:pPr marL="304165" marR="5080" indent="-292100">
              <a:lnSpc>
                <a:spcPct val="99000"/>
              </a:lnSpc>
              <a:spcBef>
                <a:spcPts val="135"/>
              </a:spcBef>
              <a:buFont typeface="Times New Roman"/>
              <a:buChar char="•"/>
              <a:tabLst>
                <a:tab pos="304165" algn="l"/>
              </a:tabLst>
            </a:pPr>
            <a:r>
              <a:rPr sz="2700" dirty="0">
                <a:solidFill>
                  <a:srgbClr val="002776"/>
                </a:solidFill>
                <a:latin typeface="Calibri"/>
                <a:cs typeface="Calibri"/>
              </a:rPr>
              <a:t>Then</a:t>
            </a:r>
            <a:r>
              <a:rPr sz="2700" spc="-60" dirty="0">
                <a:solidFill>
                  <a:srgbClr val="002776"/>
                </a:solidFill>
                <a:latin typeface="Calibri"/>
                <a:cs typeface="Calibri"/>
              </a:rPr>
              <a:t> </a:t>
            </a:r>
            <a:r>
              <a:rPr sz="2700" dirty="0">
                <a:solidFill>
                  <a:srgbClr val="002776"/>
                </a:solidFill>
                <a:latin typeface="Calibri"/>
                <a:cs typeface="Calibri"/>
              </a:rPr>
              <a:t>students</a:t>
            </a:r>
            <a:r>
              <a:rPr sz="2700" spc="-50" dirty="0">
                <a:solidFill>
                  <a:srgbClr val="002776"/>
                </a:solidFill>
                <a:latin typeface="Calibri"/>
                <a:cs typeface="Calibri"/>
              </a:rPr>
              <a:t> </a:t>
            </a:r>
            <a:r>
              <a:rPr sz="2700" dirty="0">
                <a:solidFill>
                  <a:srgbClr val="002776"/>
                </a:solidFill>
                <a:latin typeface="Calibri"/>
                <a:cs typeface="Calibri"/>
              </a:rPr>
              <a:t>get</a:t>
            </a:r>
            <a:r>
              <a:rPr sz="2700" spc="-50" dirty="0">
                <a:solidFill>
                  <a:srgbClr val="002776"/>
                </a:solidFill>
                <a:latin typeface="Calibri"/>
                <a:cs typeface="Calibri"/>
              </a:rPr>
              <a:t> </a:t>
            </a:r>
            <a:r>
              <a:rPr sz="2700" dirty="0">
                <a:solidFill>
                  <a:srgbClr val="002776"/>
                </a:solidFill>
                <a:latin typeface="Calibri"/>
                <a:cs typeface="Calibri"/>
              </a:rPr>
              <a:t>Best</a:t>
            </a:r>
            <a:r>
              <a:rPr sz="2700" spc="-50" dirty="0">
                <a:solidFill>
                  <a:srgbClr val="002776"/>
                </a:solidFill>
                <a:latin typeface="Calibri"/>
                <a:cs typeface="Calibri"/>
              </a:rPr>
              <a:t> </a:t>
            </a:r>
            <a:r>
              <a:rPr sz="2700" spc="-10" dirty="0">
                <a:solidFill>
                  <a:srgbClr val="002776"/>
                </a:solidFill>
                <a:latin typeface="Calibri"/>
                <a:cs typeface="Calibri"/>
              </a:rPr>
              <a:t>Management </a:t>
            </a:r>
            <a:r>
              <a:rPr sz="2700" dirty="0">
                <a:solidFill>
                  <a:srgbClr val="002776"/>
                </a:solidFill>
                <a:latin typeface="Calibri"/>
                <a:cs typeface="Calibri"/>
              </a:rPr>
              <a:t>Practices</a:t>
            </a:r>
            <a:r>
              <a:rPr sz="2700" spc="-40" dirty="0">
                <a:solidFill>
                  <a:srgbClr val="002776"/>
                </a:solidFill>
                <a:latin typeface="Calibri"/>
                <a:cs typeface="Calibri"/>
              </a:rPr>
              <a:t> </a:t>
            </a:r>
            <a:r>
              <a:rPr sz="2700" dirty="0">
                <a:solidFill>
                  <a:srgbClr val="002776"/>
                </a:solidFill>
                <a:latin typeface="Calibri"/>
                <a:cs typeface="Calibri"/>
              </a:rPr>
              <a:t>and</a:t>
            </a:r>
            <a:r>
              <a:rPr sz="2700" spc="-35" dirty="0">
                <a:solidFill>
                  <a:srgbClr val="002776"/>
                </a:solidFill>
                <a:latin typeface="Calibri"/>
                <a:cs typeface="Calibri"/>
              </a:rPr>
              <a:t> </a:t>
            </a:r>
            <a:r>
              <a:rPr sz="2700" dirty="0">
                <a:solidFill>
                  <a:srgbClr val="002776"/>
                </a:solidFill>
                <a:latin typeface="Calibri"/>
                <a:cs typeface="Calibri"/>
              </a:rPr>
              <a:t>discuss</a:t>
            </a:r>
            <a:r>
              <a:rPr sz="2700" spc="-40" dirty="0">
                <a:solidFill>
                  <a:srgbClr val="002776"/>
                </a:solidFill>
                <a:latin typeface="Calibri"/>
                <a:cs typeface="Calibri"/>
              </a:rPr>
              <a:t> </a:t>
            </a:r>
            <a:r>
              <a:rPr sz="2700" dirty="0">
                <a:solidFill>
                  <a:srgbClr val="002776"/>
                </a:solidFill>
                <a:latin typeface="Calibri"/>
                <a:cs typeface="Calibri"/>
              </a:rPr>
              <a:t>how</a:t>
            </a:r>
            <a:r>
              <a:rPr sz="2700" spc="-35" dirty="0">
                <a:solidFill>
                  <a:srgbClr val="002776"/>
                </a:solidFill>
                <a:latin typeface="Calibri"/>
                <a:cs typeface="Calibri"/>
              </a:rPr>
              <a:t> </a:t>
            </a:r>
            <a:r>
              <a:rPr sz="2700" dirty="0">
                <a:solidFill>
                  <a:srgbClr val="002776"/>
                </a:solidFill>
                <a:latin typeface="Calibri"/>
                <a:cs typeface="Calibri"/>
              </a:rPr>
              <a:t>to</a:t>
            </a:r>
            <a:r>
              <a:rPr sz="2700" spc="-35" dirty="0">
                <a:solidFill>
                  <a:srgbClr val="002776"/>
                </a:solidFill>
                <a:latin typeface="Calibri"/>
                <a:cs typeface="Calibri"/>
              </a:rPr>
              <a:t> </a:t>
            </a:r>
            <a:r>
              <a:rPr sz="2700" spc="-10" dirty="0">
                <a:solidFill>
                  <a:srgbClr val="002776"/>
                </a:solidFill>
                <a:latin typeface="Calibri"/>
                <a:cs typeface="Calibri"/>
              </a:rPr>
              <a:t>reduce </a:t>
            </a:r>
            <a:r>
              <a:rPr sz="2700" dirty="0">
                <a:solidFill>
                  <a:srgbClr val="002776"/>
                </a:solidFill>
                <a:latin typeface="Calibri"/>
                <a:cs typeface="Calibri"/>
              </a:rPr>
              <a:t>and</a:t>
            </a:r>
            <a:r>
              <a:rPr sz="2700" spc="-85" dirty="0">
                <a:solidFill>
                  <a:srgbClr val="002776"/>
                </a:solidFill>
                <a:latin typeface="Calibri"/>
                <a:cs typeface="Calibri"/>
              </a:rPr>
              <a:t> </a:t>
            </a:r>
            <a:r>
              <a:rPr sz="2700" dirty="0">
                <a:solidFill>
                  <a:srgbClr val="002776"/>
                </a:solidFill>
                <a:latin typeface="Calibri"/>
                <a:cs typeface="Calibri"/>
              </a:rPr>
              <a:t>prevent</a:t>
            </a:r>
            <a:r>
              <a:rPr sz="2700" spc="-85" dirty="0">
                <a:solidFill>
                  <a:srgbClr val="002776"/>
                </a:solidFill>
                <a:latin typeface="Calibri"/>
                <a:cs typeface="Calibri"/>
              </a:rPr>
              <a:t> </a:t>
            </a:r>
            <a:r>
              <a:rPr sz="2700" dirty="0">
                <a:solidFill>
                  <a:srgbClr val="002776"/>
                </a:solidFill>
                <a:latin typeface="Calibri"/>
                <a:cs typeface="Calibri"/>
              </a:rPr>
              <a:t>pollution</a:t>
            </a:r>
            <a:r>
              <a:rPr sz="2700" spc="-85" dirty="0">
                <a:solidFill>
                  <a:srgbClr val="002776"/>
                </a:solidFill>
                <a:latin typeface="Calibri"/>
                <a:cs typeface="Calibri"/>
              </a:rPr>
              <a:t> </a:t>
            </a:r>
            <a:r>
              <a:rPr sz="2700" dirty="0">
                <a:solidFill>
                  <a:srgbClr val="002776"/>
                </a:solidFill>
                <a:latin typeface="Calibri"/>
                <a:cs typeface="Calibri"/>
              </a:rPr>
              <a:t>from</a:t>
            </a:r>
            <a:r>
              <a:rPr sz="2700" spc="-85" dirty="0">
                <a:solidFill>
                  <a:srgbClr val="002776"/>
                </a:solidFill>
                <a:latin typeface="Calibri"/>
                <a:cs typeface="Calibri"/>
              </a:rPr>
              <a:t> </a:t>
            </a:r>
            <a:r>
              <a:rPr sz="2700" spc="-10" dirty="0">
                <a:solidFill>
                  <a:srgbClr val="002776"/>
                </a:solidFill>
                <a:latin typeface="Calibri"/>
                <a:cs typeface="Calibri"/>
              </a:rPr>
              <a:t>entering waterways.</a:t>
            </a:r>
            <a:endParaRPr sz="27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6" name="object 6"/>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7" name="object 7"/>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8" name="object 8"/>
          <p:cNvSpPr txBox="1"/>
          <p:nvPr/>
        </p:nvSpPr>
        <p:spPr>
          <a:xfrm>
            <a:off x="1397215" y="940447"/>
            <a:ext cx="10332085" cy="4926330"/>
          </a:xfrm>
          <a:prstGeom prst="rect">
            <a:avLst/>
          </a:prstGeom>
        </p:spPr>
        <p:txBody>
          <a:bodyPr vert="horz" wrap="square" lIns="0" tIns="13335" rIns="0" bIns="0" rtlCol="0">
            <a:spAutoFit/>
          </a:bodyPr>
          <a:lstStyle/>
          <a:p>
            <a:pPr marL="12700">
              <a:lnSpc>
                <a:spcPct val="100000"/>
              </a:lnSpc>
              <a:spcBef>
                <a:spcPts val="105"/>
              </a:spcBef>
            </a:pPr>
            <a:r>
              <a:rPr sz="5850" b="1" dirty="0">
                <a:solidFill>
                  <a:srgbClr val="002776"/>
                </a:solidFill>
                <a:latin typeface="Calibri"/>
                <a:cs typeface="Calibri"/>
              </a:rPr>
              <a:t>Someone</a:t>
            </a:r>
            <a:r>
              <a:rPr sz="5850" b="1" spc="-110" dirty="0">
                <a:solidFill>
                  <a:srgbClr val="002776"/>
                </a:solidFill>
                <a:latin typeface="Calibri"/>
                <a:cs typeface="Calibri"/>
              </a:rPr>
              <a:t> </a:t>
            </a:r>
            <a:r>
              <a:rPr sz="5850" b="1" dirty="0">
                <a:solidFill>
                  <a:srgbClr val="002776"/>
                </a:solidFill>
                <a:latin typeface="Calibri"/>
                <a:cs typeface="Calibri"/>
              </a:rPr>
              <a:t>is</a:t>
            </a:r>
            <a:r>
              <a:rPr sz="5850" b="1" spc="-105" dirty="0">
                <a:solidFill>
                  <a:srgbClr val="002776"/>
                </a:solidFill>
                <a:latin typeface="Calibri"/>
                <a:cs typeface="Calibri"/>
              </a:rPr>
              <a:t> </a:t>
            </a:r>
            <a:r>
              <a:rPr sz="5850" b="1" dirty="0">
                <a:solidFill>
                  <a:srgbClr val="002776"/>
                </a:solidFill>
                <a:latin typeface="Calibri"/>
                <a:cs typeface="Calibri"/>
              </a:rPr>
              <a:t>always</a:t>
            </a:r>
            <a:r>
              <a:rPr sz="5850" b="1" spc="-105" dirty="0">
                <a:solidFill>
                  <a:srgbClr val="002776"/>
                </a:solidFill>
                <a:latin typeface="Calibri"/>
                <a:cs typeface="Calibri"/>
              </a:rPr>
              <a:t> </a:t>
            </a:r>
            <a:r>
              <a:rPr sz="5850" b="1" spc="-10" dirty="0">
                <a:solidFill>
                  <a:srgbClr val="002776"/>
                </a:solidFill>
                <a:latin typeface="Calibri"/>
                <a:cs typeface="Calibri"/>
              </a:rPr>
              <a:t>downstream</a:t>
            </a:r>
            <a:endParaRPr sz="5850">
              <a:latin typeface="Calibri"/>
              <a:cs typeface="Calibri"/>
            </a:endParaRPr>
          </a:p>
          <a:p>
            <a:pPr marL="6084570" marR="5080" indent="-282575">
              <a:lnSpc>
                <a:spcPct val="101699"/>
              </a:lnSpc>
              <a:spcBef>
                <a:spcPts val="3005"/>
              </a:spcBef>
              <a:buFont typeface="Times New Roman"/>
              <a:buChar char="•"/>
              <a:tabLst>
                <a:tab pos="6085840" algn="l"/>
              </a:tabLst>
            </a:pPr>
            <a:r>
              <a:rPr sz="2600" b="1" dirty="0">
                <a:solidFill>
                  <a:srgbClr val="002776"/>
                </a:solidFill>
                <a:latin typeface="Arial"/>
                <a:cs typeface="Arial"/>
              </a:rPr>
              <a:t>The</a:t>
            </a:r>
            <a:r>
              <a:rPr sz="2600" b="1" spc="-20" dirty="0">
                <a:solidFill>
                  <a:srgbClr val="002776"/>
                </a:solidFill>
                <a:latin typeface="Arial"/>
                <a:cs typeface="Arial"/>
              </a:rPr>
              <a:t> </a:t>
            </a:r>
            <a:r>
              <a:rPr sz="2600" b="1" dirty="0">
                <a:solidFill>
                  <a:srgbClr val="002776"/>
                </a:solidFill>
                <a:latin typeface="Arial"/>
                <a:cs typeface="Arial"/>
              </a:rPr>
              <a:t>choices</a:t>
            </a:r>
            <a:r>
              <a:rPr sz="2600" b="1" spc="-15" dirty="0">
                <a:solidFill>
                  <a:srgbClr val="002776"/>
                </a:solidFill>
                <a:latin typeface="Arial"/>
                <a:cs typeface="Arial"/>
              </a:rPr>
              <a:t> </a:t>
            </a:r>
            <a:r>
              <a:rPr sz="2600" b="1" dirty="0">
                <a:solidFill>
                  <a:srgbClr val="002776"/>
                </a:solidFill>
                <a:latin typeface="Arial"/>
                <a:cs typeface="Arial"/>
              </a:rPr>
              <a:t>people</a:t>
            </a:r>
            <a:r>
              <a:rPr sz="2600" b="1" spc="-15" dirty="0">
                <a:solidFill>
                  <a:srgbClr val="002776"/>
                </a:solidFill>
                <a:latin typeface="Arial"/>
                <a:cs typeface="Arial"/>
              </a:rPr>
              <a:t> </a:t>
            </a:r>
            <a:r>
              <a:rPr sz="2600" b="1" spc="-20" dirty="0">
                <a:solidFill>
                  <a:srgbClr val="002776"/>
                </a:solidFill>
                <a:latin typeface="Arial"/>
                <a:cs typeface="Arial"/>
              </a:rPr>
              <a:t>make 	</a:t>
            </a:r>
            <a:r>
              <a:rPr sz="2600" b="1" dirty="0">
                <a:solidFill>
                  <a:srgbClr val="002776"/>
                </a:solidFill>
                <a:latin typeface="Arial"/>
                <a:cs typeface="Arial"/>
              </a:rPr>
              <a:t>and</a:t>
            </a:r>
            <a:r>
              <a:rPr sz="2600" b="1" spc="50" dirty="0">
                <a:solidFill>
                  <a:srgbClr val="002776"/>
                </a:solidFill>
                <a:latin typeface="Arial"/>
                <a:cs typeface="Arial"/>
              </a:rPr>
              <a:t> </a:t>
            </a:r>
            <a:r>
              <a:rPr sz="2600" b="1" dirty="0">
                <a:solidFill>
                  <a:srgbClr val="002776"/>
                </a:solidFill>
                <a:latin typeface="Arial"/>
                <a:cs typeface="Arial"/>
              </a:rPr>
              <a:t>the</a:t>
            </a:r>
            <a:r>
              <a:rPr sz="2600" b="1" spc="50" dirty="0">
                <a:solidFill>
                  <a:srgbClr val="002776"/>
                </a:solidFill>
                <a:latin typeface="Arial"/>
                <a:cs typeface="Arial"/>
              </a:rPr>
              <a:t> </a:t>
            </a:r>
            <a:r>
              <a:rPr sz="2600" b="1" dirty="0">
                <a:solidFill>
                  <a:srgbClr val="002776"/>
                </a:solidFill>
                <a:latin typeface="Arial"/>
                <a:cs typeface="Arial"/>
              </a:rPr>
              <a:t>pollution</a:t>
            </a:r>
            <a:r>
              <a:rPr sz="2600" b="1" spc="50" dirty="0">
                <a:solidFill>
                  <a:srgbClr val="002776"/>
                </a:solidFill>
                <a:latin typeface="Arial"/>
                <a:cs typeface="Arial"/>
              </a:rPr>
              <a:t> </a:t>
            </a:r>
            <a:r>
              <a:rPr sz="2600" b="1" spc="-20" dirty="0">
                <a:solidFill>
                  <a:srgbClr val="002776"/>
                </a:solidFill>
                <a:latin typeface="Arial"/>
                <a:cs typeface="Arial"/>
              </a:rPr>
              <a:t>they 	</a:t>
            </a:r>
            <a:r>
              <a:rPr sz="2600" b="1" dirty="0">
                <a:solidFill>
                  <a:srgbClr val="002776"/>
                </a:solidFill>
                <a:latin typeface="Arial"/>
                <a:cs typeface="Arial"/>
              </a:rPr>
              <a:t>create</a:t>
            </a:r>
            <a:r>
              <a:rPr sz="2600" b="1" spc="50" dirty="0">
                <a:solidFill>
                  <a:srgbClr val="002776"/>
                </a:solidFill>
                <a:latin typeface="Arial"/>
                <a:cs typeface="Arial"/>
              </a:rPr>
              <a:t> </a:t>
            </a:r>
            <a:r>
              <a:rPr sz="2600" b="1" dirty="0">
                <a:solidFill>
                  <a:srgbClr val="002776"/>
                </a:solidFill>
                <a:latin typeface="Arial"/>
                <a:cs typeface="Arial"/>
              </a:rPr>
              <a:t>upstream</a:t>
            </a:r>
            <a:r>
              <a:rPr sz="2600" b="1" spc="55" dirty="0">
                <a:solidFill>
                  <a:srgbClr val="002776"/>
                </a:solidFill>
                <a:latin typeface="Arial"/>
                <a:cs typeface="Arial"/>
              </a:rPr>
              <a:t> </a:t>
            </a:r>
            <a:r>
              <a:rPr sz="2600" b="1" dirty="0">
                <a:solidFill>
                  <a:srgbClr val="002776"/>
                </a:solidFill>
                <a:latin typeface="Arial"/>
                <a:cs typeface="Arial"/>
              </a:rPr>
              <a:t>can</a:t>
            </a:r>
            <a:r>
              <a:rPr sz="2600" b="1" spc="50" dirty="0">
                <a:solidFill>
                  <a:srgbClr val="002776"/>
                </a:solidFill>
                <a:latin typeface="Arial"/>
                <a:cs typeface="Arial"/>
              </a:rPr>
              <a:t> </a:t>
            </a:r>
            <a:r>
              <a:rPr sz="2600" b="1" spc="-10" dirty="0">
                <a:solidFill>
                  <a:srgbClr val="002776"/>
                </a:solidFill>
                <a:latin typeface="Arial"/>
                <a:cs typeface="Arial"/>
              </a:rPr>
              <a:t>affect 	</a:t>
            </a:r>
            <a:r>
              <a:rPr sz="2600" b="1" dirty="0">
                <a:solidFill>
                  <a:srgbClr val="002776"/>
                </a:solidFill>
                <a:latin typeface="Arial"/>
                <a:cs typeface="Arial"/>
              </a:rPr>
              <a:t>communities</a:t>
            </a:r>
            <a:r>
              <a:rPr sz="2600" b="1" spc="114" dirty="0">
                <a:solidFill>
                  <a:srgbClr val="002776"/>
                </a:solidFill>
                <a:latin typeface="Arial"/>
                <a:cs typeface="Arial"/>
              </a:rPr>
              <a:t> </a:t>
            </a:r>
            <a:r>
              <a:rPr sz="2600" b="1" spc="-25" dirty="0">
                <a:solidFill>
                  <a:srgbClr val="002776"/>
                </a:solidFill>
                <a:latin typeface="Arial"/>
                <a:cs typeface="Arial"/>
              </a:rPr>
              <a:t>and 	</a:t>
            </a:r>
            <a:r>
              <a:rPr sz="2600" b="1" dirty="0">
                <a:solidFill>
                  <a:srgbClr val="002776"/>
                </a:solidFill>
                <a:latin typeface="Arial"/>
                <a:cs typeface="Arial"/>
              </a:rPr>
              <a:t>ecosystems</a:t>
            </a:r>
            <a:r>
              <a:rPr sz="2600" b="1" spc="-40" dirty="0">
                <a:solidFill>
                  <a:srgbClr val="002776"/>
                </a:solidFill>
                <a:latin typeface="Arial"/>
                <a:cs typeface="Arial"/>
              </a:rPr>
              <a:t> </a:t>
            </a:r>
            <a:r>
              <a:rPr sz="2600" b="1" spc="-10" dirty="0">
                <a:solidFill>
                  <a:srgbClr val="002776"/>
                </a:solidFill>
                <a:latin typeface="Arial"/>
                <a:cs typeface="Arial"/>
              </a:rPr>
              <a:t>downstream.</a:t>
            </a:r>
            <a:endParaRPr sz="2600">
              <a:latin typeface="Arial"/>
              <a:cs typeface="Arial"/>
            </a:endParaRPr>
          </a:p>
          <a:p>
            <a:pPr marL="6084570" marR="474345" indent="-282575">
              <a:lnSpc>
                <a:spcPct val="101600"/>
              </a:lnSpc>
              <a:buFont typeface="Times New Roman"/>
              <a:buChar char="•"/>
              <a:tabLst>
                <a:tab pos="6085840" algn="l"/>
              </a:tabLst>
            </a:pPr>
            <a:r>
              <a:rPr sz="2600" b="1" dirty="0">
                <a:solidFill>
                  <a:srgbClr val="002776"/>
                </a:solidFill>
                <a:latin typeface="Arial"/>
                <a:cs typeface="Arial"/>
              </a:rPr>
              <a:t>When</a:t>
            </a:r>
            <a:r>
              <a:rPr sz="2600" b="1" spc="40" dirty="0">
                <a:solidFill>
                  <a:srgbClr val="002776"/>
                </a:solidFill>
                <a:latin typeface="Arial"/>
                <a:cs typeface="Arial"/>
              </a:rPr>
              <a:t> </a:t>
            </a:r>
            <a:r>
              <a:rPr sz="2600" b="1" dirty="0">
                <a:solidFill>
                  <a:srgbClr val="002776"/>
                </a:solidFill>
                <a:latin typeface="Arial"/>
                <a:cs typeface="Arial"/>
              </a:rPr>
              <a:t>tracking</a:t>
            </a:r>
            <a:r>
              <a:rPr sz="2600" b="1" spc="40" dirty="0">
                <a:solidFill>
                  <a:srgbClr val="002776"/>
                </a:solidFill>
                <a:latin typeface="Arial"/>
                <a:cs typeface="Arial"/>
              </a:rPr>
              <a:t> </a:t>
            </a:r>
            <a:r>
              <a:rPr sz="2600" b="1" spc="-20" dirty="0">
                <a:solidFill>
                  <a:srgbClr val="002776"/>
                </a:solidFill>
                <a:latin typeface="Arial"/>
                <a:cs typeface="Arial"/>
              </a:rPr>
              <a:t>water 	</a:t>
            </a:r>
            <a:r>
              <a:rPr sz="2600" b="1" dirty="0">
                <a:solidFill>
                  <a:srgbClr val="002776"/>
                </a:solidFill>
                <a:latin typeface="Arial"/>
                <a:cs typeface="Arial"/>
              </a:rPr>
              <a:t>quality</a:t>
            </a:r>
            <a:r>
              <a:rPr sz="2600" b="1" spc="15" dirty="0">
                <a:solidFill>
                  <a:srgbClr val="002776"/>
                </a:solidFill>
                <a:latin typeface="Arial"/>
                <a:cs typeface="Arial"/>
              </a:rPr>
              <a:t> </a:t>
            </a:r>
            <a:r>
              <a:rPr sz="2600" b="1" dirty="0">
                <a:solidFill>
                  <a:srgbClr val="002776"/>
                </a:solidFill>
                <a:latin typeface="Arial"/>
                <a:cs typeface="Arial"/>
              </a:rPr>
              <a:t>we</a:t>
            </a:r>
            <a:r>
              <a:rPr sz="2600" b="1" spc="15" dirty="0">
                <a:solidFill>
                  <a:srgbClr val="002776"/>
                </a:solidFill>
                <a:latin typeface="Arial"/>
                <a:cs typeface="Arial"/>
              </a:rPr>
              <a:t> </a:t>
            </a:r>
            <a:r>
              <a:rPr sz="2600" b="1" dirty="0">
                <a:solidFill>
                  <a:srgbClr val="002776"/>
                </a:solidFill>
                <a:latin typeface="Arial"/>
                <a:cs typeface="Arial"/>
              </a:rPr>
              <a:t>focus</a:t>
            </a:r>
            <a:r>
              <a:rPr sz="2600" b="1" spc="15" dirty="0">
                <a:solidFill>
                  <a:srgbClr val="002776"/>
                </a:solidFill>
                <a:latin typeface="Arial"/>
                <a:cs typeface="Arial"/>
              </a:rPr>
              <a:t> </a:t>
            </a:r>
            <a:r>
              <a:rPr sz="2600" b="1" dirty="0">
                <a:solidFill>
                  <a:srgbClr val="002776"/>
                </a:solidFill>
                <a:latin typeface="Arial"/>
                <a:cs typeface="Arial"/>
              </a:rPr>
              <a:t>on</a:t>
            </a:r>
            <a:r>
              <a:rPr sz="2600" b="1" spc="20" dirty="0">
                <a:solidFill>
                  <a:srgbClr val="002776"/>
                </a:solidFill>
                <a:latin typeface="Arial"/>
                <a:cs typeface="Arial"/>
              </a:rPr>
              <a:t> </a:t>
            </a:r>
            <a:r>
              <a:rPr sz="2600" b="1" spc="-25" dirty="0">
                <a:solidFill>
                  <a:srgbClr val="002776"/>
                </a:solidFill>
                <a:latin typeface="Arial"/>
                <a:cs typeface="Arial"/>
              </a:rPr>
              <a:t>two 	</a:t>
            </a:r>
            <a:r>
              <a:rPr sz="2600" b="1" dirty="0">
                <a:solidFill>
                  <a:srgbClr val="002776"/>
                </a:solidFill>
                <a:latin typeface="Arial"/>
                <a:cs typeface="Arial"/>
              </a:rPr>
              <a:t>main</a:t>
            </a:r>
            <a:r>
              <a:rPr sz="2600" b="1" spc="-20" dirty="0">
                <a:solidFill>
                  <a:srgbClr val="002776"/>
                </a:solidFill>
                <a:latin typeface="Arial"/>
                <a:cs typeface="Arial"/>
              </a:rPr>
              <a:t> </a:t>
            </a:r>
            <a:r>
              <a:rPr sz="2600" b="1" dirty="0">
                <a:solidFill>
                  <a:srgbClr val="002776"/>
                </a:solidFill>
                <a:latin typeface="Arial"/>
                <a:cs typeface="Arial"/>
              </a:rPr>
              <a:t>categories</a:t>
            </a:r>
            <a:r>
              <a:rPr sz="2600" b="1" spc="-15" dirty="0">
                <a:solidFill>
                  <a:srgbClr val="002776"/>
                </a:solidFill>
                <a:latin typeface="Arial"/>
                <a:cs typeface="Arial"/>
              </a:rPr>
              <a:t> </a:t>
            </a:r>
            <a:r>
              <a:rPr sz="2600" b="1" spc="-25" dirty="0">
                <a:solidFill>
                  <a:srgbClr val="002776"/>
                </a:solidFill>
                <a:latin typeface="Arial"/>
                <a:cs typeface="Arial"/>
              </a:rPr>
              <a:t>of</a:t>
            </a:r>
            <a:endParaRPr sz="2600">
              <a:latin typeface="Arial"/>
              <a:cs typeface="Arial"/>
            </a:endParaRPr>
          </a:p>
          <a:p>
            <a:pPr marL="6085840">
              <a:lnSpc>
                <a:spcPct val="100000"/>
              </a:lnSpc>
              <a:spcBef>
                <a:spcPts val="55"/>
              </a:spcBef>
            </a:pPr>
            <a:r>
              <a:rPr sz="2600" b="1" spc="-10" dirty="0">
                <a:solidFill>
                  <a:srgbClr val="002776"/>
                </a:solidFill>
                <a:latin typeface="Arial"/>
                <a:cs typeface="Arial"/>
              </a:rPr>
              <a:t>pollution.</a:t>
            </a:r>
            <a:endParaRPr sz="2600">
              <a:latin typeface="Arial"/>
              <a:cs typeface="Arial"/>
            </a:endParaRPr>
          </a:p>
        </p:txBody>
      </p:sp>
      <p:sp>
        <p:nvSpPr>
          <p:cNvPr id="9" name="object 9" descr="$PPTXTitle"/>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pPr>
            <a:r>
              <a:rPr spc="-35" dirty="0">
                <a:solidFill>
                  <a:srgbClr val="AB0520"/>
                </a:solidFill>
                <a:latin typeface="Calibri"/>
                <a:cs typeface="Calibri"/>
              </a:rPr>
              <a:t>WATERSHEDS</a:t>
            </a:r>
            <a:r>
              <a:rPr spc="-75" dirty="0">
                <a:solidFill>
                  <a:srgbClr val="AB0520"/>
                </a:solidFill>
                <a:latin typeface="Calibri"/>
                <a:cs typeface="Calibri"/>
              </a:rPr>
              <a:t> </a:t>
            </a:r>
            <a:r>
              <a:rPr dirty="0">
                <a:solidFill>
                  <a:srgbClr val="AB0520"/>
                </a:solidFill>
                <a:latin typeface="Calibri"/>
                <a:cs typeface="Calibri"/>
              </a:rPr>
              <a:t>&amp;</a:t>
            </a:r>
            <a:r>
              <a:rPr spc="-70" dirty="0">
                <a:solidFill>
                  <a:srgbClr val="AB0520"/>
                </a:solidFill>
                <a:latin typeface="Calibri"/>
                <a:cs typeface="Calibri"/>
              </a:rPr>
              <a:t> </a:t>
            </a:r>
            <a:r>
              <a:rPr spc="-30" dirty="0">
                <a:solidFill>
                  <a:srgbClr val="AB0520"/>
                </a:solidFill>
                <a:latin typeface="Calibri"/>
                <a:cs typeface="Calibri"/>
              </a:rPr>
              <a:t>SUSTAINABILITY:</a:t>
            </a:r>
            <a:r>
              <a:rPr spc="-75" dirty="0">
                <a:solidFill>
                  <a:srgbClr val="AB0520"/>
                </a:solidFill>
                <a:latin typeface="Calibri"/>
                <a:cs typeface="Calibri"/>
              </a:rPr>
              <a:t> </a:t>
            </a:r>
            <a:r>
              <a:rPr dirty="0">
                <a:solidFill>
                  <a:srgbClr val="002776"/>
                </a:solidFill>
                <a:latin typeface="Calibri"/>
                <a:cs typeface="Calibri"/>
              </a:rPr>
              <a:t>Impacting</a:t>
            </a:r>
            <a:r>
              <a:rPr spc="-70" dirty="0">
                <a:solidFill>
                  <a:srgbClr val="002776"/>
                </a:solidFill>
                <a:latin typeface="Calibri"/>
                <a:cs typeface="Calibri"/>
              </a:rPr>
              <a:t> </a:t>
            </a:r>
            <a:r>
              <a:rPr spc="-10" dirty="0">
                <a:solidFill>
                  <a:srgbClr val="002776"/>
                </a:solidFill>
                <a:latin typeface="Calibri"/>
                <a:cs typeface="Calibri"/>
              </a:rPr>
              <a:t>Water</a:t>
            </a:r>
          </a:p>
        </p:txBody>
      </p:sp>
      <p:pic>
        <p:nvPicPr>
          <p:cNvPr id="10" name="object 10"/>
          <p:cNvPicPr/>
          <p:nvPr/>
        </p:nvPicPr>
        <p:blipFill>
          <a:blip r:embed="rId5" cstate="print"/>
          <a:stretch>
            <a:fillRect/>
          </a:stretch>
        </p:blipFill>
        <p:spPr>
          <a:xfrm>
            <a:off x="202006" y="1935251"/>
            <a:ext cx="6900557" cy="45658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2E8EB"/>
          </a:solidFill>
        </p:spPr>
        <p:txBody>
          <a:bodyPr wrap="square" lIns="0" tIns="0" rIns="0" bIns="0" rtlCol="0"/>
          <a:lstStyle/>
          <a:p>
            <a:endParaRPr/>
          </a:p>
        </p:txBody>
      </p:sp>
      <p:sp>
        <p:nvSpPr>
          <p:cNvPr id="3" name="object 3"/>
          <p:cNvSpPr/>
          <p:nvPr/>
        </p:nvSpPr>
        <p:spPr>
          <a:xfrm>
            <a:off x="5894704" y="4078859"/>
            <a:ext cx="4108450" cy="2242820"/>
          </a:xfrm>
          <a:custGeom>
            <a:avLst/>
            <a:gdLst/>
            <a:ahLst/>
            <a:cxnLst/>
            <a:rect l="l" t="t" r="r" b="b"/>
            <a:pathLst>
              <a:path w="4108450" h="2242820">
                <a:moveTo>
                  <a:pt x="4108450" y="0"/>
                </a:moveTo>
                <a:lnTo>
                  <a:pt x="0" y="0"/>
                </a:lnTo>
                <a:lnTo>
                  <a:pt x="0" y="2242693"/>
                </a:lnTo>
                <a:lnTo>
                  <a:pt x="4108450" y="2242693"/>
                </a:lnTo>
                <a:lnTo>
                  <a:pt x="4108450" y="0"/>
                </a:lnTo>
                <a:close/>
              </a:path>
            </a:pathLst>
          </a:custGeom>
          <a:solidFill>
            <a:srgbClr val="BFBFBF"/>
          </a:solidFill>
        </p:spPr>
        <p:txBody>
          <a:bodyPr wrap="square" lIns="0" tIns="0" rIns="0" bIns="0" rtlCol="0"/>
          <a:lstStyle/>
          <a:p>
            <a:endParaRPr/>
          </a:p>
        </p:txBody>
      </p:sp>
      <p:pic>
        <p:nvPicPr>
          <p:cNvPr id="4" name="object 4"/>
          <p:cNvPicPr/>
          <p:nvPr/>
        </p:nvPicPr>
        <p:blipFill>
          <a:blip r:embed="rId3" cstate="print"/>
          <a:stretch>
            <a:fillRect/>
          </a:stretch>
        </p:blipFill>
        <p:spPr>
          <a:xfrm>
            <a:off x="10721073" y="5620969"/>
            <a:ext cx="864793" cy="811090"/>
          </a:xfrm>
          <a:prstGeom prst="rect">
            <a:avLst/>
          </a:prstGeom>
        </p:spPr>
      </p:pic>
      <p:sp>
        <p:nvSpPr>
          <p:cNvPr id="5" name="object 5"/>
          <p:cNvSpPr/>
          <p:nvPr/>
        </p:nvSpPr>
        <p:spPr>
          <a:xfrm>
            <a:off x="5894704" y="2667000"/>
            <a:ext cx="4108450" cy="915669"/>
          </a:xfrm>
          <a:custGeom>
            <a:avLst/>
            <a:gdLst/>
            <a:ahLst/>
            <a:cxnLst/>
            <a:rect l="l" t="t" r="r" b="b"/>
            <a:pathLst>
              <a:path w="4108450" h="915670">
                <a:moveTo>
                  <a:pt x="0" y="915288"/>
                </a:moveTo>
                <a:lnTo>
                  <a:pt x="4108450" y="915288"/>
                </a:lnTo>
                <a:lnTo>
                  <a:pt x="4108450" y="0"/>
                </a:lnTo>
                <a:lnTo>
                  <a:pt x="0" y="0"/>
                </a:lnTo>
                <a:lnTo>
                  <a:pt x="0" y="915288"/>
                </a:lnTo>
                <a:close/>
              </a:path>
            </a:pathLst>
          </a:custGeom>
          <a:solidFill>
            <a:srgbClr val="BFBFBF"/>
          </a:solidFill>
        </p:spPr>
        <p:txBody>
          <a:bodyPr wrap="square" lIns="0" tIns="0" rIns="0" bIns="0" rtlCol="0"/>
          <a:lstStyle/>
          <a:p>
            <a:endParaRPr/>
          </a:p>
        </p:txBody>
      </p:sp>
      <p:sp>
        <p:nvSpPr>
          <p:cNvPr id="6" name="object 6"/>
          <p:cNvSpPr/>
          <p:nvPr/>
        </p:nvSpPr>
        <p:spPr>
          <a:xfrm>
            <a:off x="10346817" y="2667000"/>
            <a:ext cx="30480" cy="3660140"/>
          </a:xfrm>
          <a:custGeom>
            <a:avLst/>
            <a:gdLst/>
            <a:ahLst/>
            <a:cxnLst/>
            <a:rect l="l" t="t" r="r" b="b"/>
            <a:pathLst>
              <a:path w="30479" h="3660140">
                <a:moveTo>
                  <a:pt x="0" y="3660013"/>
                </a:moveTo>
                <a:lnTo>
                  <a:pt x="30479" y="3660013"/>
                </a:lnTo>
                <a:lnTo>
                  <a:pt x="30479" y="0"/>
                </a:lnTo>
                <a:lnTo>
                  <a:pt x="0" y="0"/>
                </a:lnTo>
                <a:lnTo>
                  <a:pt x="0" y="3660013"/>
                </a:lnTo>
                <a:close/>
              </a:path>
            </a:pathLst>
          </a:custGeom>
          <a:solidFill>
            <a:srgbClr val="AB0420"/>
          </a:solidFill>
        </p:spPr>
        <p:txBody>
          <a:bodyPr wrap="square" lIns="0" tIns="0" rIns="0" bIns="0" rtlCol="0"/>
          <a:lstStyle/>
          <a:p>
            <a:endParaRPr/>
          </a:p>
        </p:txBody>
      </p:sp>
      <p:sp>
        <p:nvSpPr>
          <p:cNvPr id="7" name="object 7"/>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grpSp>
        <p:nvGrpSpPr>
          <p:cNvPr id="8" name="object 8"/>
          <p:cNvGrpSpPr/>
          <p:nvPr/>
        </p:nvGrpSpPr>
        <p:grpSpPr>
          <a:xfrm>
            <a:off x="-9525" y="4181475"/>
            <a:ext cx="7660005" cy="2686050"/>
            <a:chOff x="-9525" y="4181475"/>
            <a:chExt cx="7660005" cy="2686050"/>
          </a:xfrm>
        </p:grpSpPr>
        <p:sp>
          <p:nvSpPr>
            <p:cNvPr id="9" name="object 9"/>
            <p:cNvSpPr/>
            <p:nvPr/>
          </p:nvSpPr>
          <p:spPr>
            <a:xfrm>
              <a:off x="5596890" y="6557010"/>
              <a:ext cx="2053589" cy="300990"/>
            </a:xfrm>
            <a:custGeom>
              <a:avLst/>
              <a:gdLst/>
              <a:ahLst/>
              <a:cxnLst/>
              <a:rect l="l" t="t" r="r" b="b"/>
              <a:pathLst>
                <a:path w="2053590" h="300990">
                  <a:moveTo>
                    <a:pt x="0" y="300990"/>
                  </a:moveTo>
                  <a:lnTo>
                    <a:pt x="2053336" y="300990"/>
                  </a:lnTo>
                  <a:lnTo>
                    <a:pt x="2053336" y="0"/>
                  </a:lnTo>
                  <a:lnTo>
                    <a:pt x="0" y="0"/>
                  </a:lnTo>
                  <a:lnTo>
                    <a:pt x="0" y="300990"/>
                  </a:lnTo>
                  <a:close/>
                </a:path>
              </a:pathLst>
            </a:custGeom>
            <a:solidFill>
              <a:srgbClr val="AB0520"/>
            </a:solidFill>
          </p:spPr>
          <p:txBody>
            <a:bodyPr wrap="square" lIns="0" tIns="0" rIns="0" bIns="0" rtlCol="0"/>
            <a:lstStyle/>
            <a:p>
              <a:endParaRPr/>
            </a:p>
          </p:txBody>
        </p:sp>
        <p:sp>
          <p:nvSpPr>
            <p:cNvPr id="10" name="object 10"/>
            <p:cNvSpPr/>
            <p:nvPr/>
          </p:nvSpPr>
          <p:spPr>
            <a:xfrm>
              <a:off x="0" y="4190999"/>
              <a:ext cx="5596890" cy="2667000"/>
            </a:xfrm>
            <a:custGeom>
              <a:avLst/>
              <a:gdLst/>
              <a:ahLst/>
              <a:cxnLst/>
              <a:rect l="l" t="t" r="r" b="b"/>
              <a:pathLst>
                <a:path w="5596890" h="2667000">
                  <a:moveTo>
                    <a:pt x="5596890" y="0"/>
                  </a:moveTo>
                  <a:lnTo>
                    <a:pt x="0" y="0"/>
                  </a:lnTo>
                  <a:lnTo>
                    <a:pt x="0" y="2667000"/>
                  </a:lnTo>
                  <a:lnTo>
                    <a:pt x="5596890" y="2667000"/>
                  </a:lnTo>
                  <a:lnTo>
                    <a:pt x="5596890" y="0"/>
                  </a:lnTo>
                  <a:close/>
                </a:path>
              </a:pathLst>
            </a:custGeom>
            <a:solidFill>
              <a:srgbClr val="002776"/>
            </a:solidFill>
          </p:spPr>
          <p:txBody>
            <a:bodyPr wrap="square" lIns="0" tIns="0" rIns="0" bIns="0" rtlCol="0"/>
            <a:lstStyle/>
            <a:p>
              <a:endParaRPr/>
            </a:p>
          </p:txBody>
        </p:sp>
        <p:sp>
          <p:nvSpPr>
            <p:cNvPr id="11" name="object 11"/>
            <p:cNvSpPr/>
            <p:nvPr/>
          </p:nvSpPr>
          <p:spPr>
            <a:xfrm>
              <a:off x="0" y="4191000"/>
              <a:ext cx="5596890" cy="2667000"/>
            </a:xfrm>
            <a:custGeom>
              <a:avLst/>
              <a:gdLst/>
              <a:ahLst/>
              <a:cxnLst/>
              <a:rect l="l" t="t" r="r" b="b"/>
              <a:pathLst>
                <a:path w="5596890" h="2667000">
                  <a:moveTo>
                    <a:pt x="5596890" y="2667000"/>
                  </a:moveTo>
                  <a:lnTo>
                    <a:pt x="5596890" y="0"/>
                  </a:lnTo>
                  <a:lnTo>
                    <a:pt x="0" y="0"/>
                  </a:lnTo>
                  <a:lnTo>
                    <a:pt x="0" y="2667000"/>
                  </a:lnTo>
                </a:path>
              </a:pathLst>
            </a:custGeom>
            <a:ln w="19050">
              <a:solidFill>
                <a:srgbClr val="042433"/>
              </a:solidFill>
            </a:ln>
          </p:spPr>
          <p:txBody>
            <a:bodyPr wrap="square" lIns="0" tIns="0" rIns="0" bIns="0" rtlCol="0"/>
            <a:lstStyle/>
            <a:p>
              <a:endParaRPr/>
            </a:p>
          </p:txBody>
        </p:sp>
      </p:grpSp>
      <p:grpSp>
        <p:nvGrpSpPr>
          <p:cNvPr id="12" name="object 12"/>
          <p:cNvGrpSpPr/>
          <p:nvPr/>
        </p:nvGrpSpPr>
        <p:grpSpPr>
          <a:xfrm>
            <a:off x="4420489" y="-9525"/>
            <a:ext cx="7781290" cy="2686050"/>
            <a:chOff x="4420489" y="-9525"/>
            <a:chExt cx="7781290" cy="2686050"/>
          </a:xfrm>
        </p:grpSpPr>
        <p:sp>
          <p:nvSpPr>
            <p:cNvPr id="13" name="object 13"/>
            <p:cNvSpPr/>
            <p:nvPr/>
          </p:nvSpPr>
          <p:spPr>
            <a:xfrm>
              <a:off x="4430014" y="0"/>
              <a:ext cx="7762240" cy="2667000"/>
            </a:xfrm>
            <a:custGeom>
              <a:avLst/>
              <a:gdLst/>
              <a:ahLst/>
              <a:cxnLst/>
              <a:rect l="l" t="t" r="r" b="b"/>
              <a:pathLst>
                <a:path w="7762240" h="2667000">
                  <a:moveTo>
                    <a:pt x="7761986" y="0"/>
                  </a:moveTo>
                  <a:lnTo>
                    <a:pt x="0" y="0"/>
                  </a:lnTo>
                  <a:lnTo>
                    <a:pt x="0" y="2667000"/>
                  </a:lnTo>
                  <a:lnTo>
                    <a:pt x="7761986" y="2667000"/>
                  </a:lnTo>
                  <a:lnTo>
                    <a:pt x="7761986" y="0"/>
                  </a:lnTo>
                  <a:close/>
                </a:path>
              </a:pathLst>
            </a:custGeom>
            <a:solidFill>
              <a:srgbClr val="002776"/>
            </a:solidFill>
          </p:spPr>
          <p:txBody>
            <a:bodyPr wrap="square" lIns="0" tIns="0" rIns="0" bIns="0" rtlCol="0"/>
            <a:lstStyle/>
            <a:p>
              <a:endParaRPr/>
            </a:p>
          </p:txBody>
        </p:sp>
        <p:sp>
          <p:nvSpPr>
            <p:cNvPr id="14" name="object 14"/>
            <p:cNvSpPr/>
            <p:nvPr/>
          </p:nvSpPr>
          <p:spPr>
            <a:xfrm>
              <a:off x="4430014" y="0"/>
              <a:ext cx="7762240" cy="2667000"/>
            </a:xfrm>
            <a:custGeom>
              <a:avLst/>
              <a:gdLst/>
              <a:ahLst/>
              <a:cxnLst/>
              <a:rect l="l" t="t" r="r" b="b"/>
              <a:pathLst>
                <a:path w="7762240" h="2667000">
                  <a:moveTo>
                    <a:pt x="0" y="0"/>
                  </a:moveTo>
                  <a:lnTo>
                    <a:pt x="0" y="2667000"/>
                  </a:lnTo>
                  <a:lnTo>
                    <a:pt x="7761986" y="2667000"/>
                  </a:lnTo>
                  <a:lnTo>
                    <a:pt x="7761986" y="0"/>
                  </a:lnTo>
                </a:path>
              </a:pathLst>
            </a:custGeom>
            <a:ln w="19050">
              <a:solidFill>
                <a:srgbClr val="042433"/>
              </a:solidFill>
            </a:ln>
          </p:spPr>
          <p:txBody>
            <a:bodyPr wrap="square" lIns="0" tIns="0" rIns="0" bIns="0" rtlCol="0"/>
            <a:lstStyle/>
            <a:p>
              <a:endParaRPr/>
            </a:p>
          </p:txBody>
        </p:sp>
      </p:grpSp>
      <p:sp>
        <p:nvSpPr>
          <p:cNvPr id="15" name="object 15"/>
          <p:cNvSpPr txBox="1"/>
          <p:nvPr/>
        </p:nvSpPr>
        <p:spPr>
          <a:xfrm>
            <a:off x="1305134" y="4853940"/>
            <a:ext cx="2657475" cy="632460"/>
          </a:xfrm>
          <a:prstGeom prst="rect">
            <a:avLst/>
          </a:prstGeom>
        </p:spPr>
        <p:txBody>
          <a:bodyPr vert="horz" wrap="square" lIns="0" tIns="16510" rIns="0" bIns="0" rtlCol="0">
            <a:spAutoFit/>
          </a:bodyPr>
          <a:lstStyle/>
          <a:p>
            <a:pPr marL="12700">
              <a:lnSpc>
                <a:spcPct val="100000"/>
              </a:lnSpc>
              <a:spcBef>
                <a:spcPts val="130"/>
              </a:spcBef>
            </a:pPr>
            <a:r>
              <a:rPr sz="3950" b="1" dirty="0">
                <a:solidFill>
                  <a:srgbClr val="FFFFFF"/>
                </a:solidFill>
                <a:latin typeface="Calibri"/>
                <a:cs typeface="Calibri"/>
              </a:rPr>
              <a:t>Point</a:t>
            </a:r>
            <a:r>
              <a:rPr sz="3950" b="1" spc="-100" dirty="0">
                <a:solidFill>
                  <a:srgbClr val="FFFFFF"/>
                </a:solidFill>
                <a:latin typeface="Calibri"/>
                <a:cs typeface="Calibri"/>
              </a:rPr>
              <a:t> </a:t>
            </a:r>
            <a:r>
              <a:rPr sz="3950" b="1" spc="-10" dirty="0">
                <a:solidFill>
                  <a:srgbClr val="FFFFFF"/>
                </a:solidFill>
                <a:latin typeface="Calibri"/>
                <a:cs typeface="Calibri"/>
              </a:rPr>
              <a:t>Source</a:t>
            </a:r>
            <a:endParaRPr sz="3950">
              <a:latin typeface="Calibri"/>
              <a:cs typeface="Calibri"/>
            </a:endParaRPr>
          </a:p>
        </p:txBody>
      </p:sp>
      <p:sp>
        <p:nvSpPr>
          <p:cNvPr id="16" name="object 16"/>
          <p:cNvSpPr txBox="1"/>
          <p:nvPr/>
        </p:nvSpPr>
        <p:spPr>
          <a:xfrm>
            <a:off x="234274" y="5515946"/>
            <a:ext cx="4885690" cy="1056640"/>
          </a:xfrm>
          <a:prstGeom prst="rect">
            <a:avLst/>
          </a:prstGeom>
        </p:spPr>
        <p:txBody>
          <a:bodyPr vert="horz" wrap="square" lIns="0" tIns="11430" rIns="0" bIns="0" rtlCol="0">
            <a:spAutoFit/>
          </a:bodyPr>
          <a:lstStyle/>
          <a:p>
            <a:pPr marL="12065" marR="5080" algn="ctr">
              <a:lnSpc>
                <a:spcPct val="121900"/>
              </a:lnSpc>
              <a:spcBef>
                <a:spcPts val="90"/>
              </a:spcBef>
            </a:pPr>
            <a:r>
              <a:rPr sz="1850" b="1" dirty="0">
                <a:solidFill>
                  <a:srgbClr val="FFFFFF"/>
                </a:solidFill>
                <a:latin typeface="Calibri"/>
                <a:cs typeface="Calibri"/>
              </a:rPr>
              <a:t>Point</a:t>
            </a:r>
            <a:r>
              <a:rPr sz="1850" b="1" spc="20" dirty="0">
                <a:solidFill>
                  <a:srgbClr val="FFFFFF"/>
                </a:solidFill>
                <a:latin typeface="Calibri"/>
                <a:cs typeface="Calibri"/>
              </a:rPr>
              <a:t> </a:t>
            </a:r>
            <a:r>
              <a:rPr sz="1850" b="1" dirty="0">
                <a:solidFill>
                  <a:srgbClr val="FFFFFF"/>
                </a:solidFill>
                <a:latin typeface="Calibri"/>
                <a:cs typeface="Calibri"/>
              </a:rPr>
              <a:t>pollution</a:t>
            </a:r>
            <a:r>
              <a:rPr sz="1850" b="1" spc="20" dirty="0">
                <a:solidFill>
                  <a:srgbClr val="FFFFFF"/>
                </a:solidFill>
                <a:latin typeface="Calibri"/>
                <a:cs typeface="Calibri"/>
              </a:rPr>
              <a:t> </a:t>
            </a:r>
            <a:r>
              <a:rPr sz="1850" b="1" dirty="0">
                <a:solidFill>
                  <a:srgbClr val="FFFFFF"/>
                </a:solidFill>
                <a:latin typeface="Calibri"/>
                <a:cs typeface="Calibri"/>
              </a:rPr>
              <a:t>comes</a:t>
            </a:r>
            <a:r>
              <a:rPr sz="1850" b="1" spc="20" dirty="0">
                <a:solidFill>
                  <a:srgbClr val="FFFFFF"/>
                </a:solidFill>
                <a:latin typeface="Calibri"/>
                <a:cs typeface="Calibri"/>
              </a:rPr>
              <a:t> </a:t>
            </a:r>
            <a:r>
              <a:rPr sz="1850" b="1" dirty="0">
                <a:solidFill>
                  <a:srgbClr val="FFFFFF"/>
                </a:solidFill>
                <a:latin typeface="Calibri"/>
                <a:cs typeface="Calibri"/>
              </a:rPr>
              <a:t>from</a:t>
            </a:r>
            <a:r>
              <a:rPr sz="1850" b="1" spc="20" dirty="0">
                <a:solidFill>
                  <a:srgbClr val="FFFFFF"/>
                </a:solidFill>
                <a:latin typeface="Calibri"/>
                <a:cs typeface="Calibri"/>
              </a:rPr>
              <a:t> </a:t>
            </a:r>
            <a:r>
              <a:rPr sz="1850" b="1" dirty="0">
                <a:solidFill>
                  <a:srgbClr val="FFFFFF"/>
                </a:solidFill>
                <a:latin typeface="Calibri"/>
                <a:cs typeface="Calibri"/>
              </a:rPr>
              <a:t>a</a:t>
            </a:r>
            <a:r>
              <a:rPr sz="1850" b="1" spc="20" dirty="0">
                <a:solidFill>
                  <a:srgbClr val="FFFFFF"/>
                </a:solidFill>
                <a:latin typeface="Calibri"/>
                <a:cs typeface="Calibri"/>
              </a:rPr>
              <a:t> </a:t>
            </a:r>
            <a:r>
              <a:rPr sz="1850" b="1" dirty="0">
                <a:solidFill>
                  <a:srgbClr val="FFFFFF"/>
                </a:solidFill>
                <a:latin typeface="Calibri"/>
                <a:cs typeface="Calibri"/>
              </a:rPr>
              <a:t>specific</a:t>
            </a:r>
            <a:r>
              <a:rPr sz="1850" b="1" spc="25" dirty="0">
                <a:solidFill>
                  <a:srgbClr val="FFFFFF"/>
                </a:solidFill>
                <a:latin typeface="Calibri"/>
                <a:cs typeface="Calibri"/>
              </a:rPr>
              <a:t> </a:t>
            </a:r>
            <a:r>
              <a:rPr sz="1850" b="1" dirty="0">
                <a:solidFill>
                  <a:srgbClr val="FFFFFF"/>
                </a:solidFill>
                <a:latin typeface="Calibri"/>
                <a:cs typeface="Calibri"/>
              </a:rPr>
              <a:t>place,</a:t>
            </a:r>
            <a:r>
              <a:rPr sz="1850" b="1" spc="20" dirty="0">
                <a:solidFill>
                  <a:srgbClr val="FFFFFF"/>
                </a:solidFill>
                <a:latin typeface="Calibri"/>
                <a:cs typeface="Calibri"/>
              </a:rPr>
              <a:t> </a:t>
            </a:r>
            <a:r>
              <a:rPr sz="1850" b="1" dirty="0">
                <a:solidFill>
                  <a:srgbClr val="FFFFFF"/>
                </a:solidFill>
                <a:latin typeface="Calibri"/>
                <a:cs typeface="Calibri"/>
              </a:rPr>
              <a:t>like</a:t>
            </a:r>
            <a:r>
              <a:rPr sz="1850" b="1" spc="20" dirty="0">
                <a:solidFill>
                  <a:srgbClr val="FFFFFF"/>
                </a:solidFill>
                <a:latin typeface="Calibri"/>
                <a:cs typeface="Calibri"/>
              </a:rPr>
              <a:t> </a:t>
            </a:r>
            <a:r>
              <a:rPr sz="1850" b="1" spc="-50" dirty="0">
                <a:solidFill>
                  <a:srgbClr val="FFFFFF"/>
                </a:solidFill>
                <a:latin typeface="Calibri"/>
                <a:cs typeface="Calibri"/>
              </a:rPr>
              <a:t>a </a:t>
            </a:r>
            <a:r>
              <a:rPr sz="1850" b="1" dirty="0">
                <a:solidFill>
                  <a:srgbClr val="FFFFFF"/>
                </a:solidFill>
                <a:latin typeface="Calibri"/>
                <a:cs typeface="Calibri"/>
              </a:rPr>
              <a:t>factory’s pipe or</a:t>
            </a:r>
            <a:r>
              <a:rPr sz="1850" b="1" spc="5" dirty="0">
                <a:solidFill>
                  <a:srgbClr val="FFFFFF"/>
                </a:solidFill>
                <a:latin typeface="Calibri"/>
                <a:cs typeface="Calibri"/>
              </a:rPr>
              <a:t> </a:t>
            </a:r>
            <a:r>
              <a:rPr sz="1850" b="1" dirty="0">
                <a:solidFill>
                  <a:srgbClr val="FFFFFF"/>
                </a:solidFill>
                <a:latin typeface="Calibri"/>
                <a:cs typeface="Calibri"/>
              </a:rPr>
              <a:t>a sewage</a:t>
            </a:r>
            <a:r>
              <a:rPr sz="1850" b="1" spc="5" dirty="0">
                <a:solidFill>
                  <a:srgbClr val="FFFFFF"/>
                </a:solidFill>
                <a:latin typeface="Calibri"/>
                <a:cs typeface="Calibri"/>
              </a:rPr>
              <a:t> </a:t>
            </a:r>
            <a:r>
              <a:rPr sz="1850" b="1" dirty="0">
                <a:solidFill>
                  <a:srgbClr val="FFFFFF"/>
                </a:solidFill>
                <a:latin typeface="Calibri"/>
                <a:cs typeface="Calibri"/>
              </a:rPr>
              <a:t>drain. It is easier</a:t>
            </a:r>
            <a:r>
              <a:rPr sz="1850" b="1" spc="5" dirty="0">
                <a:solidFill>
                  <a:srgbClr val="FFFFFF"/>
                </a:solidFill>
                <a:latin typeface="Calibri"/>
                <a:cs typeface="Calibri"/>
              </a:rPr>
              <a:t> </a:t>
            </a:r>
            <a:r>
              <a:rPr sz="1850" b="1" spc="-25" dirty="0">
                <a:solidFill>
                  <a:srgbClr val="FFFFFF"/>
                </a:solidFill>
                <a:latin typeface="Calibri"/>
                <a:cs typeface="Calibri"/>
              </a:rPr>
              <a:t>to </a:t>
            </a:r>
            <a:r>
              <a:rPr sz="1850" b="1" dirty="0">
                <a:solidFill>
                  <a:srgbClr val="FFFFFF"/>
                </a:solidFill>
                <a:latin typeface="Calibri"/>
                <a:cs typeface="Calibri"/>
              </a:rPr>
              <a:t>monitor</a:t>
            </a:r>
            <a:r>
              <a:rPr sz="1850" b="1" spc="5" dirty="0">
                <a:solidFill>
                  <a:srgbClr val="FFFFFF"/>
                </a:solidFill>
                <a:latin typeface="Calibri"/>
                <a:cs typeface="Calibri"/>
              </a:rPr>
              <a:t> </a:t>
            </a:r>
            <a:r>
              <a:rPr sz="1850" b="1" dirty="0">
                <a:solidFill>
                  <a:srgbClr val="FFFFFF"/>
                </a:solidFill>
                <a:latin typeface="Calibri"/>
                <a:cs typeface="Calibri"/>
              </a:rPr>
              <a:t>and</a:t>
            </a:r>
            <a:r>
              <a:rPr sz="1850" b="1" spc="5" dirty="0">
                <a:solidFill>
                  <a:srgbClr val="FFFFFF"/>
                </a:solidFill>
                <a:latin typeface="Calibri"/>
                <a:cs typeface="Calibri"/>
              </a:rPr>
              <a:t> </a:t>
            </a:r>
            <a:r>
              <a:rPr sz="1850" b="1" dirty="0">
                <a:solidFill>
                  <a:srgbClr val="FFFFFF"/>
                </a:solidFill>
                <a:latin typeface="Calibri"/>
                <a:cs typeface="Calibri"/>
              </a:rPr>
              <a:t>we</a:t>
            </a:r>
            <a:r>
              <a:rPr sz="1850" b="1" spc="10" dirty="0">
                <a:solidFill>
                  <a:srgbClr val="FFFFFF"/>
                </a:solidFill>
                <a:latin typeface="Calibri"/>
                <a:cs typeface="Calibri"/>
              </a:rPr>
              <a:t> </a:t>
            </a:r>
            <a:r>
              <a:rPr sz="1850" b="1" dirty="0">
                <a:solidFill>
                  <a:srgbClr val="FFFFFF"/>
                </a:solidFill>
                <a:latin typeface="Calibri"/>
                <a:cs typeface="Calibri"/>
              </a:rPr>
              <a:t>have</a:t>
            </a:r>
            <a:r>
              <a:rPr sz="1850" b="1" spc="5" dirty="0">
                <a:solidFill>
                  <a:srgbClr val="FFFFFF"/>
                </a:solidFill>
                <a:latin typeface="Calibri"/>
                <a:cs typeface="Calibri"/>
              </a:rPr>
              <a:t> </a:t>
            </a:r>
            <a:r>
              <a:rPr sz="1850" b="1" dirty="0">
                <a:solidFill>
                  <a:srgbClr val="FFFFFF"/>
                </a:solidFill>
                <a:latin typeface="Calibri"/>
                <a:cs typeface="Calibri"/>
              </a:rPr>
              <a:t>laws</a:t>
            </a:r>
            <a:r>
              <a:rPr sz="1850" b="1" spc="10" dirty="0">
                <a:solidFill>
                  <a:srgbClr val="FFFFFF"/>
                </a:solidFill>
                <a:latin typeface="Calibri"/>
                <a:cs typeface="Calibri"/>
              </a:rPr>
              <a:t> </a:t>
            </a:r>
            <a:r>
              <a:rPr sz="1850" b="1" dirty="0">
                <a:solidFill>
                  <a:srgbClr val="FFFFFF"/>
                </a:solidFill>
                <a:latin typeface="Calibri"/>
                <a:cs typeface="Calibri"/>
              </a:rPr>
              <a:t>to</a:t>
            </a:r>
            <a:r>
              <a:rPr sz="1850" b="1" spc="5" dirty="0">
                <a:solidFill>
                  <a:srgbClr val="FFFFFF"/>
                </a:solidFill>
                <a:latin typeface="Calibri"/>
                <a:cs typeface="Calibri"/>
              </a:rPr>
              <a:t> </a:t>
            </a:r>
            <a:r>
              <a:rPr sz="1850" b="1" dirty="0">
                <a:solidFill>
                  <a:srgbClr val="FFFFFF"/>
                </a:solidFill>
                <a:latin typeface="Calibri"/>
                <a:cs typeface="Calibri"/>
              </a:rPr>
              <a:t>protect</a:t>
            </a:r>
            <a:r>
              <a:rPr sz="1850" b="1" spc="10" dirty="0">
                <a:solidFill>
                  <a:srgbClr val="FFFFFF"/>
                </a:solidFill>
                <a:latin typeface="Calibri"/>
                <a:cs typeface="Calibri"/>
              </a:rPr>
              <a:t> </a:t>
            </a:r>
            <a:r>
              <a:rPr sz="1850" b="1" dirty="0">
                <a:solidFill>
                  <a:srgbClr val="FFFFFF"/>
                </a:solidFill>
                <a:latin typeface="Calibri"/>
                <a:cs typeface="Calibri"/>
              </a:rPr>
              <a:t>against</a:t>
            </a:r>
            <a:r>
              <a:rPr sz="1850" b="1" spc="5" dirty="0">
                <a:solidFill>
                  <a:srgbClr val="FFFFFF"/>
                </a:solidFill>
                <a:latin typeface="Calibri"/>
                <a:cs typeface="Calibri"/>
              </a:rPr>
              <a:t> </a:t>
            </a:r>
            <a:r>
              <a:rPr sz="1850" b="1" spc="-25" dirty="0">
                <a:solidFill>
                  <a:srgbClr val="FFFFFF"/>
                </a:solidFill>
                <a:latin typeface="Calibri"/>
                <a:cs typeface="Calibri"/>
              </a:rPr>
              <a:t>it.</a:t>
            </a:r>
            <a:endParaRPr sz="1850">
              <a:latin typeface="Calibri"/>
              <a:cs typeface="Calibri"/>
            </a:endParaRPr>
          </a:p>
        </p:txBody>
      </p:sp>
      <p:sp>
        <p:nvSpPr>
          <p:cNvPr id="17" name="object 17" descr="$PPTXTitle"/>
          <p:cNvSpPr txBox="1">
            <a:spLocks noGrp="1"/>
          </p:cNvSpPr>
          <p:nvPr>
            <p:ph type="title"/>
          </p:nvPr>
        </p:nvSpPr>
        <p:spPr>
          <a:prstGeom prst="rect">
            <a:avLst/>
          </a:prstGeom>
        </p:spPr>
        <p:txBody>
          <a:bodyPr vert="horz" wrap="square" lIns="0" tIns="16510" rIns="0" bIns="0" rtlCol="0">
            <a:spAutoFit/>
          </a:bodyPr>
          <a:lstStyle/>
          <a:p>
            <a:pPr marL="6657975">
              <a:lnSpc>
                <a:spcPct val="100000"/>
              </a:lnSpc>
              <a:spcBef>
                <a:spcPts val="130"/>
              </a:spcBef>
            </a:pPr>
            <a:r>
              <a:rPr dirty="0"/>
              <a:t>Nonpoint</a:t>
            </a:r>
            <a:r>
              <a:rPr spc="-40" dirty="0"/>
              <a:t> </a:t>
            </a:r>
            <a:r>
              <a:rPr spc="-10" dirty="0"/>
              <a:t>Source</a:t>
            </a:r>
          </a:p>
        </p:txBody>
      </p:sp>
      <p:sp>
        <p:nvSpPr>
          <p:cNvPr id="18" name="object 18"/>
          <p:cNvSpPr txBox="1"/>
          <p:nvPr/>
        </p:nvSpPr>
        <p:spPr>
          <a:xfrm>
            <a:off x="5817615" y="1037547"/>
            <a:ext cx="5764530" cy="1198245"/>
          </a:xfrm>
          <a:prstGeom prst="rect">
            <a:avLst/>
          </a:prstGeom>
        </p:spPr>
        <p:txBody>
          <a:bodyPr vert="horz" wrap="square" lIns="0" tIns="12065" rIns="0" bIns="0" rtlCol="0">
            <a:spAutoFit/>
          </a:bodyPr>
          <a:lstStyle/>
          <a:p>
            <a:pPr marL="12700" marR="5080" algn="just">
              <a:lnSpc>
                <a:spcPct val="122100"/>
              </a:lnSpc>
              <a:spcBef>
                <a:spcPts val="95"/>
              </a:spcBef>
            </a:pPr>
            <a:r>
              <a:rPr sz="2100" b="1" dirty="0">
                <a:solidFill>
                  <a:srgbClr val="FFFFFF"/>
                </a:solidFill>
                <a:latin typeface="Calibri"/>
                <a:cs typeface="Calibri"/>
              </a:rPr>
              <a:t>Nonpoint</a:t>
            </a:r>
            <a:r>
              <a:rPr sz="2100" b="1" spc="-25" dirty="0">
                <a:solidFill>
                  <a:srgbClr val="FFFFFF"/>
                </a:solidFill>
                <a:latin typeface="Calibri"/>
                <a:cs typeface="Calibri"/>
              </a:rPr>
              <a:t> </a:t>
            </a:r>
            <a:r>
              <a:rPr sz="2100" b="1" dirty="0">
                <a:solidFill>
                  <a:srgbClr val="FFFFFF"/>
                </a:solidFill>
                <a:latin typeface="Calibri"/>
                <a:cs typeface="Calibri"/>
              </a:rPr>
              <a:t>pollution</a:t>
            </a:r>
            <a:r>
              <a:rPr sz="2100" b="1" spc="-25" dirty="0">
                <a:solidFill>
                  <a:srgbClr val="FFFFFF"/>
                </a:solidFill>
                <a:latin typeface="Calibri"/>
                <a:cs typeface="Calibri"/>
              </a:rPr>
              <a:t> </a:t>
            </a:r>
            <a:r>
              <a:rPr sz="2100" b="1" dirty="0">
                <a:solidFill>
                  <a:srgbClr val="FFFFFF"/>
                </a:solidFill>
                <a:latin typeface="Calibri"/>
                <a:cs typeface="Calibri"/>
              </a:rPr>
              <a:t>is</a:t>
            </a:r>
            <a:r>
              <a:rPr sz="2100" b="1" spc="-20" dirty="0">
                <a:solidFill>
                  <a:srgbClr val="FFFFFF"/>
                </a:solidFill>
                <a:latin typeface="Calibri"/>
                <a:cs typeface="Calibri"/>
              </a:rPr>
              <a:t> </a:t>
            </a:r>
            <a:r>
              <a:rPr sz="2100" b="1" dirty="0">
                <a:solidFill>
                  <a:srgbClr val="FFFFFF"/>
                </a:solidFill>
                <a:latin typeface="Calibri"/>
                <a:cs typeface="Calibri"/>
              </a:rPr>
              <a:t>harder</a:t>
            </a:r>
            <a:r>
              <a:rPr sz="2100" b="1" spc="-30" dirty="0">
                <a:solidFill>
                  <a:srgbClr val="FFFFFF"/>
                </a:solidFill>
                <a:latin typeface="Calibri"/>
                <a:cs typeface="Calibri"/>
              </a:rPr>
              <a:t> </a:t>
            </a:r>
            <a:r>
              <a:rPr sz="2100" b="1" dirty="0">
                <a:solidFill>
                  <a:srgbClr val="FFFFFF"/>
                </a:solidFill>
                <a:latin typeface="Calibri"/>
                <a:cs typeface="Calibri"/>
              </a:rPr>
              <a:t>to</a:t>
            </a:r>
            <a:r>
              <a:rPr sz="2100" b="1" spc="-25" dirty="0">
                <a:solidFill>
                  <a:srgbClr val="FFFFFF"/>
                </a:solidFill>
                <a:latin typeface="Calibri"/>
                <a:cs typeface="Calibri"/>
              </a:rPr>
              <a:t> </a:t>
            </a:r>
            <a:r>
              <a:rPr sz="2100" b="1" dirty="0">
                <a:solidFill>
                  <a:srgbClr val="FFFFFF"/>
                </a:solidFill>
                <a:latin typeface="Calibri"/>
                <a:cs typeface="Calibri"/>
              </a:rPr>
              <a:t>track</a:t>
            </a:r>
            <a:r>
              <a:rPr sz="2100" b="1" spc="-20" dirty="0">
                <a:solidFill>
                  <a:srgbClr val="FFFFFF"/>
                </a:solidFill>
                <a:latin typeface="Calibri"/>
                <a:cs typeface="Calibri"/>
              </a:rPr>
              <a:t> </a:t>
            </a:r>
            <a:r>
              <a:rPr sz="2100" b="1" dirty="0">
                <a:solidFill>
                  <a:srgbClr val="FFFFFF"/>
                </a:solidFill>
                <a:latin typeface="Calibri"/>
                <a:cs typeface="Calibri"/>
              </a:rPr>
              <a:t>as</a:t>
            </a:r>
            <a:r>
              <a:rPr sz="2100" b="1" spc="-25" dirty="0">
                <a:solidFill>
                  <a:srgbClr val="FFFFFF"/>
                </a:solidFill>
                <a:latin typeface="Calibri"/>
                <a:cs typeface="Calibri"/>
              </a:rPr>
              <a:t> </a:t>
            </a:r>
            <a:r>
              <a:rPr sz="2100" b="1" dirty="0">
                <a:solidFill>
                  <a:srgbClr val="FFFFFF"/>
                </a:solidFill>
                <a:latin typeface="Calibri"/>
                <a:cs typeface="Calibri"/>
              </a:rPr>
              <a:t>it</a:t>
            </a:r>
            <a:r>
              <a:rPr sz="2100" b="1" spc="-25" dirty="0">
                <a:solidFill>
                  <a:srgbClr val="FFFFFF"/>
                </a:solidFill>
                <a:latin typeface="Calibri"/>
                <a:cs typeface="Calibri"/>
              </a:rPr>
              <a:t> </a:t>
            </a:r>
            <a:r>
              <a:rPr sz="2100" b="1" dirty="0">
                <a:solidFill>
                  <a:srgbClr val="FFFFFF"/>
                </a:solidFill>
                <a:latin typeface="Calibri"/>
                <a:cs typeface="Calibri"/>
              </a:rPr>
              <a:t>can</a:t>
            </a:r>
            <a:r>
              <a:rPr sz="2100" b="1" spc="-20" dirty="0">
                <a:solidFill>
                  <a:srgbClr val="FFFFFF"/>
                </a:solidFill>
                <a:latin typeface="Calibri"/>
                <a:cs typeface="Calibri"/>
              </a:rPr>
              <a:t> come </a:t>
            </a:r>
            <a:r>
              <a:rPr sz="2100" b="1" dirty="0">
                <a:solidFill>
                  <a:srgbClr val="FFFFFF"/>
                </a:solidFill>
                <a:latin typeface="Calibri"/>
                <a:cs typeface="Calibri"/>
              </a:rPr>
              <a:t>from</a:t>
            </a:r>
            <a:r>
              <a:rPr sz="2100" b="1" spc="-45" dirty="0">
                <a:solidFill>
                  <a:srgbClr val="FFFFFF"/>
                </a:solidFill>
                <a:latin typeface="Calibri"/>
                <a:cs typeface="Calibri"/>
              </a:rPr>
              <a:t> </a:t>
            </a:r>
            <a:r>
              <a:rPr sz="2100" b="1" spc="-10" dirty="0">
                <a:solidFill>
                  <a:srgbClr val="FFFFFF"/>
                </a:solidFill>
                <a:latin typeface="Calibri"/>
                <a:cs typeface="Calibri"/>
              </a:rPr>
              <a:t>different</a:t>
            </a:r>
            <a:r>
              <a:rPr sz="2100" b="1" spc="-40" dirty="0">
                <a:solidFill>
                  <a:srgbClr val="FFFFFF"/>
                </a:solidFill>
                <a:latin typeface="Calibri"/>
                <a:cs typeface="Calibri"/>
              </a:rPr>
              <a:t> </a:t>
            </a:r>
            <a:r>
              <a:rPr sz="2100" b="1" dirty="0">
                <a:solidFill>
                  <a:srgbClr val="FFFFFF"/>
                </a:solidFill>
                <a:latin typeface="Calibri"/>
                <a:cs typeface="Calibri"/>
              </a:rPr>
              <a:t>places.</a:t>
            </a:r>
            <a:r>
              <a:rPr sz="2100" b="1" spc="-40" dirty="0">
                <a:solidFill>
                  <a:srgbClr val="FFFFFF"/>
                </a:solidFill>
                <a:latin typeface="Calibri"/>
                <a:cs typeface="Calibri"/>
              </a:rPr>
              <a:t> </a:t>
            </a:r>
            <a:r>
              <a:rPr sz="2100" b="1" dirty="0">
                <a:solidFill>
                  <a:srgbClr val="FFFFFF"/>
                </a:solidFill>
                <a:latin typeface="Calibri"/>
                <a:cs typeface="Calibri"/>
              </a:rPr>
              <a:t>These</a:t>
            </a:r>
            <a:r>
              <a:rPr sz="2100" b="1" spc="-45" dirty="0">
                <a:solidFill>
                  <a:srgbClr val="FFFFFF"/>
                </a:solidFill>
                <a:latin typeface="Calibri"/>
                <a:cs typeface="Calibri"/>
              </a:rPr>
              <a:t> </a:t>
            </a:r>
            <a:r>
              <a:rPr sz="2100" b="1" dirty="0">
                <a:solidFill>
                  <a:srgbClr val="FFFFFF"/>
                </a:solidFill>
                <a:latin typeface="Calibri"/>
                <a:cs typeface="Calibri"/>
              </a:rPr>
              <a:t>pollutants</a:t>
            </a:r>
            <a:r>
              <a:rPr sz="2100" b="1" spc="-40" dirty="0">
                <a:solidFill>
                  <a:srgbClr val="FFFFFF"/>
                </a:solidFill>
                <a:latin typeface="Calibri"/>
                <a:cs typeface="Calibri"/>
              </a:rPr>
              <a:t> </a:t>
            </a:r>
            <a:r>
              <a:rPr sz="2100" b="1" dirty="0">
                <a:solidFill>
                  <a:srgbClr val="FFFFFF"/>
                </a:solidFill>
                <a:latin typeface="Calibri"/>
                <a:cs typeface="Calibri"/>
              </a:rPr>
              <a:t>could</a:t>
            </a:r>
            <a:r>
              <a:rPr sz="2100" b="1" spc="-40" dirty="0">
                <a:solidFill>
                  <a:srgbClr val="FFFFFF"/>
                </a:solidFill>
                <a:latin typeface="Calibri"/>
                <a:cs typeface="Calibri"/>
              </a:rPr>
              <a:t> </a:t>
            </a:r>
            <a:r>
              <a:rPr sz="2100" b="1" spc="-10" dirty="0">
                <a:solidFill>
                  <a:srgbClr val="FFFFFF"/>
                </a:solidFill>
                <a:latin typeface="Calibri"/>
                <a:cs typeface="Calibri"/>
              </a:rPr>
              <a:t>result </a:t>
            </a:r>
            <a:r>
              <a:rPr sz="2100" b="1" dirty="0">
                <a:solidFill>
                  <a:srgbClr val="FFFFFF"/>
                </a:solidFill>
                <a:latin typeface="Calibri"/>
                <a:cs typeface="Calibri"/>
              </a:rPr>
              <a:t>from</a:t>
            </a:r>
            <a:r>
              <a:rPr sz="2100" b="1" spc="-70" dirty="0">
                <a:solidFill>
                  <a:srgbClr val="FFFFFF"/>
                </a:solidFill>
                <a:latin typeface="Calibri"/>
                <a:cs typeface="Calibri"/>
              </a:rPr>
              <a:t> </a:t>
            </a:r>
            <a:r>
              <a:rPr sz="2100" b="1" dirty="0">
                <a:solidFill>
                  <a:srgbClr val="FFFFFF"/>
                </a:solidFill>
                <a:latin typeface="Calibri"/>
                <a:cs typeface="Calibri"/>
              </a:rPr>
              <a:t>agriculture,</a:t>
            </a:r>
            <a:r>
              <a:rPr sz="2100" b="1" spc="-60" dirty="0">
                <a:solidFill>
                  <a:srgbClr val="FFFFFF"/>
                </a:solidFill>
                <a:latin typeface="Calibri"/>
                <a:cs typeface="Calibri"/>
              </a:rPr>
              <a:t> </a:t>
            </a:r>
            <a:r>
              <a:rPr sz="2100" b="1" dirty="0">
                <a:solidFill>
                  <a:srgbClr val="FFFFFF"/>
                </a:solidFill>
                <a:latin typeface="Calibri"/>
                <a:cs typeface="Calibri"/>
              </a:rPr>
              <a:t>transportation,</a:t>
            </a:r>
            <a:r>
              <a:rPr sz="2100" b="1" spc="-60" dirty="0">
                <a:solidFill>
                  <a:srgbClr val="FFFFFF"/>
                </a:solidFill>
                <a:latin typeface="Calibri"/>
                <a:cs typeface="Calibri"/>
              </a:rPr>
              <a:t> </a:t>
            </a:r>
            <a:r>
              <a:rPr sz="2100" b="1" spc="-10" dirty="0">
                <a:solidFill>
                  <a:srgbClr val="FFFFFF"/>
                </a:solidFill>
                <a:latin typeface="Calibri"/>
                <a:cs typeface="Calibri"/>
              </a:rPr>
              <a:t>industry,</a:t>
            </a:r>
            <a:r>
              <a:rPr sz="2100" b="1" spc="-60" dirty="0">
                <a:solidFill>
                  <a:srgbClr val="FFFFFF"/>
                </a:solidFill>
                <a:latin typeface="Calibri"/>
                <a:cs typeface="Calibri"/>
              </a:rPr>
              <a:t> </a:t>
            </a:r>
            <a:r>
              <a:rPr sz="2100" b="1" dirty="0">
                <a:solidFill>
                  <a:srgbClr val="FFFFFF"/>
                </a:solidFill>
                <a:latin typeface="Calibri"/>
                <a:cs typeface="Calibri"/>
              </a:rPr>
              <a:t>or</a:t>
            </a:r>
            <a:r>
              <a:rPr sz="2100" b="1" spc="-55" dirty="0">
                <a:solidFill>
                  <a:srgbClr val="FFFFFF"/>
                </a:solidFill>
                <a:latin typeface="Calibri"/>
                <a:cs typeface="Calibri"/>
              </a:rPr>
              <a:t> </a:t>
            </a:r>
            <a:r>
              <a:rPr sz="2100" b="1" spc="-10" dirty="0">
                <a:solidFill>
                  <a:srgbClr val="FFFFFF"/>
                </a:solidFill>
                <a:latin typeface="Calibri"/>
                <a:cs typeface="Calibri"/>
              </a:rPr>
              <a:t>runoff.</a:t>
            </a:r>
            <a:endParaRPr sz="2100">
              <a:latin typeface="Calibri"/>
              <a:cs typeface="Calibri"/>
            </a:endParaRPr>
          </a:p>
        </p:txBody>
      </p:sp>
      <p:grpSp>
        <p:nvGrpSpPr>
          <p:cNvPr id="19" name="object 19"/>
          <p:cNvGrpSpPr/>
          <p:nvPr/>
        </p:nvGrpSpPr>
        <p:grpSpPr>
          <a:xfrm>
            <a:off x="0" y="0"/>
            <a:ext cx="12192000" cy="6858000"/>
            <a:chOff x="0" y="0"/>
            <a:chExt cx="12192000" cy="6858000"/>
          </a:xfrm>
        </p:grpSpPr>
        <p:pic>
          <p:nvPicPr>
            <p:cNvPr id="20" name="object 20"/>
            <p:cNvPicPr/>
            <p:nvPr/>
          </p:nvPicPr>
          <p:blipFill>
            <a:blip r:embed="rId4" cstate="print"/>
            <a:stretch>
              <a:fillRect/>
            </a:stretch>
          </p:blipFill>
          <p:spPr>
            <a:xfrm>
              <a:off x="10561066" y="6168390"/>
              <a:ext cx="1308441" cy="308609"/>
            </a:xfrm>
            <a:prstGeom prst="rect">
              <a:avLst/>
            </a:prstGeom>
          </p:spPr>
        </p:pic>
        <p:pic>
          <p:nvPicPr>
            <p:cNvPr id="21" name="object 21"/>
            <p:cNvPicPr/>
            <p:nvPr/>
          </p:nvPicPr>
          <p:blipFill>
            <a:blip r:embed="rId5" cstate="print"/>
            <a:stretch>
              <a:fillRect/>
            </a:stretch>
          </p:blipFill>
          <p:spPr>
            <a:xfrm>
              <a:off x="5188839" y="2847124"/>
              <a:ext cx="7002982" cy="4010875"/>
            </a:xfrm>
            <a:prstGeom prst="rect">
              <a:avLst/>
            </a:prstGeom>
          </p:spPr>
        </p:pic>
        <p:sp>
          <p:nvSpPr>
            <p:cNvPr id="22" name="object 22"/>
            <p:cNvSpPr/>
            <p:nvPr/>
          </p:nvSpPr>
          <p:spPr>
            <a:xfrm>
              <a:off x="6235065" y="912355"/>
              <a:ext cx="4911090" cy="0"/>
            </a:xfrm>
            <a:custGeom>
              <a:avLst/>
              <a:gdLst/>
              <a:ahLst/>
              <a:cxnLst/>
              <a:rect l="l" t="t" r="r" b="b"/>
              <a:pathLst>
                <a:path w="4911090">
                  <a:moveTo>
                    <a:pt x="0" y="0"/>
                  </a:moveTo>
                  <a:lnTo>
                    <a:pt x="4910709" y="0"/>
                  </a:lnTo>
                </a:path>
              </a:pathLst>
            </a:custGeom>
            <a:ln w="15875">
              <a:solidFill>
                <a:srgbClr val="AB0520"/>
              </a:solidFill>
            </a:ln>
          </p:spPr>
          <p:txBody>
            <a:bodyPr wrap="square" lIns="0" tIns="0" rIns="0" bIns="0" rtlCol="0"/>
            <a:lstStyle/>
            <a:p>
              <a:endParaRPr/>
            </a:p>
          </p:txBody>
        </p:sp>
        <p:pic>
          <p:nvPicPr>
            <p:cNvPr id="23" name="object 23"/>
            <p:cNvPicPr/>
            <p:nvPr/>
          </p:nvPicPr>
          <p:blipFill>
            <a:blip r:embed="rId6" cstate="print"/>
            <a:stretch>
              <a:fillRect/>
            </a:stretch>
          </p:blipFill>
          <p:spPr>
            <a:xfrm>
              <a:off x="0" y="0"/>
              <a:ext cx="5188762" cy="4912702"/>
            </a:xfrm>
            <a:prstGeom prst="rect">
              <a:avLst/>
            </a:prstGeom>
          </p:spPr>
        </p:pic>
        <p:sp>
          <p:nvSpPr>
            <p:cNvPr id="24" name="object 24"/>
            <p:cNvSpPr/>
            <p:nvPr/>
          </p:nvSpPr>
          <p:spPr>
            <a:xfrm>
              <a:off x="139115" y="5562079"/>
              <a:ext cx="4911090" cy="0"/>
            </a:xfrm>
            <a:custGeom>
              <a:avLst/>
              <a:gdLst/>
              <a:ahLst/>
              <a:cxnLst/>
              <a:rect l="l" t="t" r="r" b="b"/>
              <a:pathLst>
                <a:path w="4911090">
                  <a:moveTo>
                    <a:pt x="0" y="0"/>
                  </a:moveTo>
                  <a:lnTo>
                    <a:pt x="4910709" y="0"/>
                  </a:lnTo>
                </a:path>
              </a:pathLst>
            </a:custGeom>
            <a:ln w="15875">
              <a:solidFill>
                <a:srgbClr val="AB0520"/>
              </a:solidFill>
            </a:ln>
          </p:spPr>
          <p:txBody>
            <a:bodyPr wrap="square" lIns="0" tIns="0" rIns="0" bIns="0" rtlCol="0"/>
            <a:lstStyle/>
            <a:p>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06107" y="312102"/>
            <a:ext cx="10983595" cy="758190"/>
          </a:xfrm>
          <a:prstGeom prst="rect">
            <a:avLst/>
          </a:prstGeom>
        </p:spPr>
        <p:txBody>
          <a:bodyPr vert="horz" wrap="square" lIns="0" tIns="13335" rIns="0" bIns="0" rtlCol="0">
            <a:spAutoFit/>
          </a:bodyPr>
          <a:lstStyle/>
          <a:p>
            <a:pPr marL="12700">
              <a:lnSpc>
                <a:spcPct val="100000"/>
              </a:lnSpc>
              <a:spcBef>
                <a:spcPts val="105"/>
              </a:spcBef>
            </a:pPr>
            <a:r>
              <a:rPr sz="4800" dirty="0">
                <a:solidFill>
                  <a:srgbClr val="002776"/>
                </a:solidFill>
                <a:latin typeface="Calibri"/>
                <a:cs typeface="Calibri"/>
              </a:rPr>
              <a:t>Check</a:t>
            </a:r>
            <a:r>
              <a:rPr sz="4800" spc="-85" dirty="0">
                <a:solidFill>
                  <a:srgbClr val="002776"/>
                </a:solidFill>
                <a:latin typeface="Calibri"/>
                <a:cs typeface="Calibri"/>
              </a:rPr>
              <a:t> </a:t>
            </a:r>
            <a:r>
              <a:rPr sz="4800" dirty="0">
                <a:solidFill>
                  <a:srgbClr val="002776"/>
                </a:solidFill>
                <a:latin typeface="Calibri"/>
                <a:cs typeface="Calibri"/>
              </a:rPr>
              <a:t>out</a:t>
            </a:r>
            <a:r>
              <a:rPr sz="4800" spc="-85" dirty="0">
                <a:solidFill>
                  <a:srgbClr val="002776"/>
                </a:solidFill>
                <a:latin typeface="Calibri"/>
                <a:cs typeface="Calibri"/>
              </a:rPr>
              <a:t> </a:t>
            </a:r>
            <a:r>
              <a:rPr sz="4800" dirty="0">
                <a:solidFill>
                  <a:srgbClr val="00B050"/>
                </a:solidFill>
                <a:latin typeface="Calibri"/>
                <a:cs typeface="Calibri"/>
                <a:hlinkClick r:id="rId3"/>
              </a:rPr>
              <a:t>Green</a:t>
            </a:r>
            <a:r>
              <a:rPr sz="4800" spc="-85" dirty="0">
                <a:solidFill>
                  <a:srgbClr val="00B050"/>
                </a:solidFill>
                <a:latin typeface="Calibri"/>
                <a:cs typeface="Calibri"/>
                <a:hlinkClick r:id="rId3"/>
              </a:rPr>
              <a:t> </a:t>
            </a:r>
            <a:r>
              <a:rPr sz="4800" spc="-10" dirty="0">
                <a:solidFill>
                  <a:srgbClr val="00B050"/>
                </a:solidFill>
                <a:latin typeface="Calibri"/>
                <a:cs typeface="Calibri"/>
                <a:hlinkClick r:id="rId3"/>
              </a:rPr>
              <a:t>Stormwater</a:t>
            </a:r>
            <a:r>
              <a:rPr sz="4800" spc="-90" dirty="0">
                <a:solidFill>
                  <a:srgbClr val="00B050"/>
                </a:solidFill>
                <a:latin typeface="Calibri"/>
                <a:cs typeface="Calibri"/>
                <a:hlinkClick r:id="rId3"/>
              </a:rPr>
              <a:t> </a:t>
            </a:r>
            <a:r>
              <a:rPr sz="4800" spc="-10" dirty="0">
                <a:solidFill>
                  <a:srgbClr val="00B050"/>
                </a:solidFill>
                <a:latin typeface="Calibri"/>
                <a:cs typeface="Calibri"/>
                <a:hlinkClick r:id="rId3"/>
              </a:rPr>
              <a:t>Infrastructure</a:t>
            </a:r>
            <a:endParaRPr sz="4800">
              <a:latin typeface="Calibri"/>
              <a:cs typeface="Calibri"/>
            </a:endParaRPr>
          </a:p>
        </p:txBody>
      </p:sp>
      <p:pic>
        <p:nvPicPr>
          <p:cNvPr id="3" name="object 3"/>
          <p:cNvPicPr/>
          <p:nvPr/>
        </p:nvPicPr>
        <p:blipFill>
          <a:blip r:embed="rId4" cstate="print"/>
          <a:stretch>
            <a:fillRect/>
          </a:stretch>
        </p:blipFill>
        <p:spPr>
          <a:xfrm>
            <a:off x="0" y="1975904"/>
            <a:ext cx="6082677" cy="445682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102016" y="70497"/>
            <a:ext cx="3046730" cy="998219"/>
          </a:xfrm>
          <a:prstGeom prst="rect">
            <a:avLst/>
          </a:prstGeom>
        </p:spPr>
        <p:txBody>
          <a:bodyPr vert="horz" wrap="square" lIns="0" tIns="16510" rIns="0" bIns="0" rtlCol="0">
            <a:spAutoFit/>
          </a:bodyPr>
          <a:lstStyle/>
          <a:p>
            <a:pPr marL="12700">
              <a:lnSpc>
                <a:spcPct val="100000"/>
              </a:lnSpc>
              <a:spcBef>
                <a:spcPts val="130"/>
              </a:spcBef>
            </a:pPr>
            <a:r>
              <a:rPr sz="6350" spc="-75" dirty="0">
                <a:latin typeface="Calibri"/>
                <a:cs typeface="Calibri"/>
              </a:rPr>
              <a:t>Wrap-</a:t>
            </a:r>
            <a:r>
              <a:rPr sz="6350" spc="-25" dirty="0">
                <a:latin typeface="Calibri"/>
                <a:cs typeface="Calibri"/>
              </a:rPr>
              <a:t>Up</a:t>
            </a:r>
            <a:endParaRPr sz="6350">
              <a:latin typeface="Calibri"/>
              <a:cs typeface="Calibri"/>
            </a:endParaRPr>
          </a:p>
        </p:txBody>
      </p:sp>
      <p:sp>
        <p:nvSpPr>
          <p:cNvPr id="3" name="object 3"/>
          <p:cNvSpPr txBox="1"/>
          <p:nvPr/>
        </p:nvSpPr>
        <p:spPr>
          <a:xfrm>
            <a:off x="260604" y="1807336"/>
            <a:ext cx="4376420" cy="3839210"/>
          </a:xfrm>
          <a:prstGeom prst="rect">
            <a:avLst/>
          </a:prstGeom>
          <a:solidFill>
            <a:srgbClr val="83CBEB"/>
          </a:solidFill>
          <a:ln w="19050">
            <a:solidFill>
              <a:srgbClr val="042433"/>
            </a:solidFill>
          </a:ln>
        </p:spPr>
        <p:txBody>
          <a:bodyPr vert="horz" wrap="square" lIns="0" tIns="372110" rIns="0" bIns="0" rtlCol="0">
            <a:spAutoFit/>
          </a:bodyPr>
          <a:lstStyle/>
          <a:p>
            <a:pPr marL="374650" marR="274955" indent="304165" algn="just">
              <a:lnSpc>
                <a:spcPct val="115900"/>
              </a:lnSpc>
              <a:spcBef>
                <a:spcPts val="2930"/>
              </a:spcBef>
            </a:pPr>
            <a:r>
              <a:rPr sz="3600" b="1" dirty="0">
                <a:solidFill>
                  <a:srgbClr val="0033CC"/>
                </a:solidFill>
                <a:latin typeface="Calibri"/>
                <a:cs typeface="Calibri"/>
              </a:rPr>
              <a:t>Cause</a:t>
            </a:r>
            <a:r>
              <a:rPr sz="3600" b="1" spc="-45" dirty="0">
                <a:solidFill>
                  <a:srgbClr val="0033CC"/>
                </a:solidFill>
                <a:latin typeface="Calibri"/>
                <a:cs typeface="Calibri"/>
              </a:rPr>
              <a:t> </a:t>
            </a:r>
            <a:r>
              <a:rPr sz="3600" b="1" dirty="0">
                <a:solidFill>
                  <a:srgbClr val="0033CC"/>
                </a:solidFill>
                <a:latin typeface="Calibri"/>
                <a:cs typeface="Calibri"/>
              </a:rPr>
              <a:t>and</a:t>
            </a:r>
            <a:r>
              <a:rPr sz="3600" b="1" spc="-45" dirty="0">
                <a:solidFill>
                  <a:srgbClr val="0033CC"/>
                </a:solidFill>
                <a:latin typeface="Calibri"/>
                <a:cs typeface="Calibri"/>
              </a:rPr>
              <a:t> </a:t>
            </a:r>
            <a:r>
              <a:rPr sz="3600" b="1" spc="-409" dirty="0">
                <a:solidFill>
                  <a:srgbClr val="0033CC"/>
                </a:solidFill>
                <a:latin typeface="Calibri"/>
                <a:cs typeface="Calibri"/>
              </a:rPr>
              <a:t>Effect </a:t>
            </a:r>
            <a:r>
              <a:rPr sz="3600" b="1" dirty="0">
                <a:solidFill>
                  <a:srgbClr val="0033CC"/>
                </a:solidFill>
                <a:latin typeface="Calibri"/>
                <a:cs typeface="Calibri"/>
              </a:rPr>
              <a:t>Asking</a:t>
            </a:r>
            <a:r>
              <a:rPr sz="3600" b="1" spc="-50" dirty="0">
                <a:solidFill>
                  <a:srgbClr val="0033CC"/>
                </a:solidFill>
                <a:latin typeface="Calibri"/>
                <a:cs typeface="Calibri"/>
              </a:rPr>
              <a:t> </a:t>
            </a:r>
            <a:r>
              <a:rPr sz="3600" b="1" spc="-10" dirty="0">
                <a:solidFill>
                  <a:srgbClr val="0033CC"/>
                </a:solidFill>
                <a:latin typeface="Calibri"/>
                <a:cs typeface="Calibri"/>
              </a:rPr>
              <a:t>Questions </a:t>
            </a:r>
            <a:r>
              <a:rPr sz="3600" b="1" spc="-155" dirty="0">
                <a:solidFill>
                  <a:srgbClr val="0033CC"/>
                </a:solidFill>
                <a:latin typeface="Calibri"/>
                <a:cs typeface="Calibri"/>
              </a:rPr>
              <a:t>Defining</a:t>
            </a:r>
            <a:r>
              <a:rPr sz="3600" b="1" dirty="0">
                <a:solidFill>
                  <a:srgbClr val="0033CC"/>
                </a:solidFill>
                <a:latin typeface="Calibri"/>
                <a:cs typeface="Calibri"/>
              </a:rPr>
              <a:t> </a:t>
            </a:r>
            <a:r>
              <a:rPr sz="3600" b="1" spc="-10" dirty="0">
                <a:solidFill>
                  <a:srgbClr val="0033CC"/>
                </a:solidFill>
                <a:latin typeface="Calibri"/>
                <a:cs typeface="Calibri"/>
              </a:rPr>
              <a:t>Problems </a:t>
            </a:r>
            <a:r>
              <a:rPr sz="3600" b="1" dirty="0">
                <a:solidFill>
                  <a:srgbClr val="0033CC"/>
                </a:solidFill>
                <a:latin typeface="Calibri"/>
                <a:cs typeface="Calibri"/>
              </a:rPr>
              <a:t>Designing</a:t>
            </a:r>
            <a:r>
              <a:rPr sz="3600" b="1" spc="-190" dirty="0">
                <a:solidFill>
                  <a:srgbClr val="0033CC"/>
                </a:solidFill>
                <a:latin typeface="Calibri"/>
                <a:cs typeface="Calibri"/>
              </a:rPr>
              <a:t> </a:t>
            </a:r>
            <a:r>
              <a:rPr sz="3600" b="1" spc="-10" dirty="0">
                <a:solidFill>
                  <a:srgbClr val="0033CC"/>
                </a:solidFill>
                <a:latin typeface="Calibri"/>
                <a:cs typeface="Calibri"/>
              </a:rPr>
              <a:t>Solutions</a:t>
            </a:r>
            <a:endParaRPr sz="3600">
              <a:latin typeface="Calibri"/>
              <a:cs typeface="Calibri"/>
            </a:endParaRPr>
          </a:p>
        </p:txBody>
      </p:sp>
      <p:sp>
        <p:nvSpPr>
          <p:cNvPr id="4" name="object 4"/>
          <p:cNvSpPr txBox="1"/>
          <p:nvPr/>
        </p:nvSpPr>
        <p:spPr>
          <a:xfrm>
            <a:off x="1309564" y="843610"/>
            <a:ext cx="2183130" cy="758190"/>
          </a:xfrm>
          <a:prstGeom prst="rect">
            <a:avLst/>
          </a:prstGeom>
        </p:spPr>
        <p:txBody>
          <a:bodyPr vert="horz" wrap="square" lIns="0" tIns="13335" rIns="0" bIns="0" rtlCol="0">
            <a:spAutoFit/>
          </a:bodyPr>
          <a:lstStyle/>
          <a:p>
            <a:pPr marL="12700">
              <a:lnSpc>
                <a:spcPct val="100000"/>
              </a:lnSpc>
              <a:spcBef>
                <a:spcPts val="105"/>
              </a:spcBef>
            </a:pPr>
            <a:r>
              <a:rPr sz="4800" b="1" dirty="0">
                <a:solidFill>
                  <a:srgbClr val="FFFFFF"/>
                </a:solidFill>
                <a:latin typeface="Calibri"/>
                <a:cs typeface="Calibri"/>
              </a:rPr>
              <a:t>Lesson </a:t>
            </a:r>
            <a:r>
              <a:rPr sz="4800" b="1" spc="-50" dirty="0">
                <a:solidFill>
                  <a:srgbClr val="FFFFFF"/>
                </a:solidFill>
                <a:latin typeface="Calibri"/>
                <a:cs typeface="Calibri"/>
              </a:rPr>
              <a:t>4</a:t>
            </a:r>
            <a:endParaRPr sz="4800">
              <a:latin typeface="Calibri"/>
              <a:cs typeface="Calibri"/>
            </a:endParaRPr>
          </a:p>
        </p:txBody>
      </p:sp>
      <p:sp>
        <p:nvSpPr>
          <p:cNvPr id="5" name="object 5"/>
          <p:cNvSpPr txBox="1"/>
          <p:nvPr/>
        </p:nvSpPr>
        <p:spPr>
          <a:xfrm>
            <a:off x="5295519" y="1214375"/>
            <a:ext cx="6363335" cy="3446145"/>
          </a:xfrm>
          <a:prstGeom prst="rect">
            <a:avLst/>
          </a:prstGeom>
        </p:spPr>
        <p:txBody>
          <a:bodyPr vert="horz" wrap="square" lIns="0" tIns="33655" rIns="0" bIns="0" rtlCol="0">
            <a:spAutoFit/>
          </a:bodyPr>
          <a:lstStyle/>
          <a:p>
            <a:pPr marL="360045" marR="237490" indent="-347980">
              <a:lnSpc>
                <a:spcPts val="3829"/>
              </a:lnSpc>
              <a:spcBef>
                <a:spcPts val="265"/>
              </a:spcBef>
              <a:buFont typeface="Times New Roman"/>
              <a:buChar char="•"/>
              <a:tabLst>
                <a:tab pos="361315" algn="l"/>
              </a:tabLst>
            </a:pPr>
            <a:r>
              <a:rPr sz="3200" dirty="0">
                <a:solidFill>
                  <a:srgbClr val="FFFFFF"/>
                </a:solidFill>
                <a:latin typeface="Calibri"/>
                <a:cs typeface="Calibri"/>
              </a:rPr>
              <a:t>How do</a:t>
            </a:r>
            <a:r>
              <a:rPr sz="3200" spc="5" dirty="0">
                <a:solidFill>
                  <a:srgbClr val="FFFFFF"/>
                </a:solidFill>
                <a:latin typeface="Calibri"/>
                <a:cs typeface="Calibri"/>
              </a:rPr>
              <a:t> </a:t>
            </a:r>
            <a:r>
              <a:rPr sz="3200" dirty="0">
                <a:solidFill>
                  <a:srgbClr val="FFFFFF"/>
                </a:solidFill>
                <a:latin typeface="Calibri"/>
                <a:cs typeface="Calibri"/>
              </a:rPr>
              <a:t>our</a:t>
            </a:r>
            <a:r>
              <a:rPr sz="3200" spc="5" dirty="0">
                <a:solidFill>
                  <a:srgbClr val="FFFFFF"/>
                </a:solidFill>
                <a:latin typeface="Calibri"/>
                <a:cs typeface="Calibri"/>
              </a:rPr>
              <a:t> </a:t>
            </a:r>
            <a:r>
              <a:rPr sz="3200" dirty="0">
                <a:solidFill>
                  <a:srgbClr val="FFFFFF"/>
                </a:solidFill>
                <a:latin typeface="Calibri"/>
                <a:cs typeface="Calibri"/>
              </a:rPr>
              <a:t>choices and</a:t>
            </a:r>
            <a:r>
              <a:rPr sz="3200" spc="5" dirty="0">
                <a:solidFill>
                  <a:srgbClr val="FFFFFF"/>
                </a:solidFill>
                <a:latin typeface="Calibri"/>
                <a:cs typeface="Calibri"/>
              </a:rPr>
              <a:t> </a:t>
            </a:r>
            <a:r>
              <a:rPr sz="3200" spc="-10" dirty="0">
                <a:solidFill>
                  <a:srgbClr val="FFFFFF"/>
                </a:solidFill>
                <a:latin typeface="Calibri"/>
                <a:cs typeface="Calibri"/>
              </a:rPr>
              <a:t>human 	</a:t>
            </a:r>
            <a:r>
              <a:rPr sz="3200" dirty="0">
                <a:solidFill>
                  <a:srgbClr val="FFFFFF"/>
                </a:solidFill>
                <a:latin typeface="Calibri"/>
                <a:cs typeface="Calibri"/>
              </a:rPr>
              <a:t>impacts</a:t>
            </a:r>
            <a:r>
              <a:rPr sz="3200" spc="-40" dirty="0">
                <a:solidFill>
                  <a:srgbClr val="FFFFFF"/>
                </a:solidFill>
                <a:latin typeface="Calibri"/>
                <a:cs typeface="Calibri"/>
              </a:rPr>
              <a:t> </a:t>
            </a:r>
            <a:r>
              <a:rPr sz="3200" dirty="0">
                <a:solidFill>
                  <a:srgbClr val="FFFFFF"/>
                </a:solidFill>
                <a:latin typeface="Calibri"/>
                <a:cs typeface="Calibri"/>
              </a:rPr>
              <a:t>affect</a:t>
            </a:r>
            <a:r>
              <a:rPr sz="3200" spc="-35" dirty="0">
                <a:solidFill>
                  <a:srgbClr val="FFFFFF"/>
                </a:solidFill>
                <a:latin typeface="Calibri"/>
                <a:cs typeface="Calibri"/>
              </a:rPr>
              <a:t> </a:t>
            </a:r>
            <a:r>
              <a:rPr sz="3200" dirty="0">
                <a:solidFill>
                  <a:srgbClr val="FFFFFF"/>
                </a:solidFill>
                <a:latin typeface="Calibri"/>
                <a:cs typeface="Calibri"/>
              </a:rPr>
              <a:t>the</a:t>
            </a:r>
            <a:r>
              <a:rPr sz="3200" spc="-35" dirty="0">
                <a:solidFill>
                  <a:srgbClr val="FFFFFF"/>
                </a:solidFill>
                <a:latin typeface="Calibri"/>
                <a:cs typeface="Calibri"/>
              </a:rPr>
              <a:t> </a:t>
            </a:r>
            <a:r>
              <a:rPr sz="3200" dirty="0">
                <a:solidFill>
                  <a:srgbClr val="FFFFFF"/>
                </a:solidFill>
                <a:latin typeface="Calibri"/>
                <a:cs typeface="Calibri"/>
              </a:rPr>
              <a:t>flow</a:t>
            </a:r>
            <a:r>
              <a:rPr sz="3200" spc="-40" dirty="0">
                <a:solidFill>
                  <a:srgbClr val="FFFFFF"/>
                </a:solidFill>
                <a:latin typeface="Calibri"/>
                <a:cs typeface="Calibri"/>
              </a:rPr>
              <a:t> </a:t>
            </a:r>
            <a:r>
              <a:rPr sz="3200" dirty="0">
                <a:solidFill>
                  <a:srgbClr val="FFFFFF"/>
                </a:solidFill>
                <a:latin typeface="Calibri"/>
                <a:cs typeface="Calibri"/>
              </a:rPr>
              <a:t>and</a:t>
            </a:r>
            <a:r>
              <a:rPr sz="3200" spc="-35" dirty="0">
                <a:solidFill>
                  <a:srgbClr val="FFFFFF"/>
                </a:solidFill>
                <a:latin typeface="Calibri"/>
                <a:cs typeface="Calibri"/>
              </a:rPr>
              <a:t> </a:t>
            </a:r>
            <a:r>
              <a:rPr sz="3200" spc="-10" dirty="0">
                <a:solidFill>
                  <a:srgbClr val="FFFFFF"/>
                </a:solidFill>
                <a:latin typeface="Calibri"/>
                <a:cs typeface="Calibri"/>
              </a:rPr>
              <a:t>quality 	</a:t>
            </a:r>
            <a:r>
              <a:rPr sz="3200" dirty="0">
                <a:solidFill>
                  <a:srgbClr val="FFFFFF"/>
                </a:solidFill>
                <a:latin typeface="Calibri"/>
                <a:cs typeface="Calibri"/>
              </a:rPr>
              <a:t>of</a:t>
            </a:r>
            <a:r>
              <a:rPr sz="3200" spc="-40" dirty="0">
                <a:solidFill>
                  <a:srgbClr val="FFFFFF"/>
                </a:solidFill>
                <a:latin typeface="Calibri"/>
                <a:cs typeface="Calibri"/>
              </a:rPr>
              <a:t> </a:t>
            </a:r>
            <a:r>
              <a:rPr sz="3200" dirty="0">
                <a:solidFill>
                  <a:srgbClr val="FFFFFF"/>
                </a:solidFill>
                <a:latin typeface="Calibri"/>
                <a:cs typeface="Calibri"/>
              </a:rPr>
              <a:t>water</a:t>
            </a:r>
            <a:r>
              <a:rPr sz="3200" spc="-40" dirty="0">
                <a:solidFill>
                  <a:srgbClr val="FFFFFF"/>
                </a:solidFill>
                <a:latin typeface="Calibri"/>
                <a:cs typeface="Calibri"/>
              </a:rPr>
              <a:t> </a:t>
            </a:r>
            <a:r>
              <a:rPr sz="3200" dirty="0">
                <a:solidFill>
                  <a:srgbClr val="FFFFFF"/>
                </a:solidFill>
                <a:latin typeface="Calibri"/>
                <a:cs typeface="Calibri"/>
              </a:rPr>
              <a:t>in</a:t>
            </a:r>
            <a:r>
              <a:rPr sz="3200" spc="-40" dirty="0">
                <a:solidFill>
                  <a:srgbClr val="FFFFFF"/>
                </a:solidFill>
                <a:latin typeface="Calibri"/>
                <a:cs typeface="Calibri"/>
              </a:rPr>
              <a:t> </a:t>
            </a:r>
            <a:r>
              <a:rPr sz="3200" dirty="0">
                <a:solidFill>
                  <a:srgbClr val="FFFFFF"/>
                </a:solidFill>
                <a:latin typeface="Calibri"/>
                <a:cs typeface="Calibri"/>
              </a:rPr>
              <a:t>Earth's</a:t>
            </a:r>
            <a:r>
              <a:rPr sz="3200" spc="-40" dirty="0">
                <a:solidFill>
                  <a:srgbClr val="FFFFFF"/>
                </a:solidFill>
                <a:latin typeface="Calibri"/>
                <a:cs typeface="Calibri"/>
              </a:rPr>
              <a:t> </a:t>
            </a:r>
            <a:r>
              <a:rPr sz="3200" spc="-10" dirty="0">
                <a:solidFill>
                  <a:srgbClr val="FFFFFF"/>
                </a:solidFill>
                <a:latin typeface="Calibri"/>
                <a:cs typeface="Calibri"/>
              </a:rPr>
              <a:t>Systems?</a:t>
            </a:r>
            <a:endParaRPr sz="3200">
              <a:latin typeface="Calibri"/>
              <a:cs typeface="Calibri"/>
            </a:endParaRPr>
          </a:p>
          <a:p>
            <a:pPr marL="360045" marR="5080" indent="-347980">
              <a:lnSpc>
                <a:spcPts val="3850"/>
              </a:lnSpc>
              <a:buFont typeface="Times New Roman"/>
              <a:buChar char="•"/>
              <a:tabLst>
                <a:tab pos="361315" algn="l"/>
              </a:tabLst>
            </a:pPr>
            <a:r>
              <a:rPr sz="3200" dirty="0">
                <a:solidFill>
                  <a:srgbClr val="FFFFFF"/>
                </a:solidFill>
                <a:latin typeface="Calibri"/>
                <a:cs typeface="Calibri"/>
              </a:rPr>
              <a:t>How</a:t>
            </a:r>
            <a:r>
              <a:rPr sz="3200" spc="-15" dirty="0">
                <a:solidFill>
                  <a:srgbClr val="FFFFFF"/>
                </a:solidFill>
                <a:latin typeface="Calibri"/>
                <a:cs typeface="Calibri"/>
              </a:rPr>
              <a:t> </a:t>
            </a:r>
            <a:r>
              <a:rPr sz="3200" dirty="0">
                <a:solidFill>
                  <a:srgbClr val="FFFFFF"/>
                </a:solidFill>
                <a:latin typeface="Calibri"/>
                <a:cs typeface="Calibri"/>
              </a:rPr>
              <a:t>can</a:t>
            </a:r>
            <a:r>
              <a:rPr sz="3200" spc="-15" dirty="0">
                <a:solidFill>
                  <a:srgbClr val="FFFFFF"/>
                </a:solidFill>
                <a:latin typeface="Calibri"/>
                <a:cs typeface="Calibri"/>
              </a:rPr>
              <a:t> </a:t>
            </a:r>
            <a:r>
              <a:rPr sz="3200" dirty="0">
                <a:solidFill>
                  <a:srgbClr val="FFFFFF"/>
                </a:solidFill>
                <a:latin typeface="Calibri"/>
                <a:cs typeface="Calibri"/>
              </a:rPr>
              <a:t>we</a:t>
            </a:r>
            <a:r>
              <a:rPr sz="3200" spc="-10" dirty="0">
                <a:solidFill>
                  <a:srgbClr val="FFFFFF"/>
                </a:solidFill>
                <a:latin typeface="Calibri"/>
                <a:cs typeface="Calibri"/>
              </a:rPr>
              <a:t> </a:t>
            </a:r>
            <a:r>
              <a:rPr sz="3200" dirty="0">
                <a:solidFill>
                  <a:srgbClr val="FFFFFF"/>
                </a:solidFill>
                <a:latin typeface="Calibri"/>
                <a:cs typeface="Calibri"/>
              </a:rPr>
              <a:t>apply</a:t>
            </a:r>
            <a:r>
              <a:rPr sz="3200" spc="-15" dirty="0">
                <a:solidFill>
                  <a:srgbClr val="FFFFFF"/>
                </a:solidFill>
                <a:latin typeface="Calibri"/>
                <a:cs typeface="Calibri"/>
              </a:rPr>
              <a:t> </a:t>
            </a:r>
            <a:r>
              <a:rPr sz="3200" dirty="0">
                <a:solidFill>
                  <a:srgbClr val="FFFFFF"/>
                </a:solidFill>
                <a:latin typeface="Calibri"/>
                <a:cs typeface="Calibri"/>
              </a:rPr>
              <a:t>what</a:t>
            </a:r>
            <a:r>
              <a:rPr sz="3200" spc="-10" dirty="0">
                <a:solidFill>
                  <a:srgbClr val="FFFFFF"/>
                </a:solidFill>
                <a:latin typeface="Calibri"/>
                <a:cs typeface="Calibri"/>
              </a:rPr>
              <a:t> </a:t>
            </a:r>
            <a:r>
              <a:rPr sz="3200" dirty="0">
                <a:solidFill>
                  <a:srgbClr val="FFFFFF"/>
                </a:solidFill>
                <a:latin typeface="Calibri"/>
                <a:cs typeface="Calibri"/>
              </a:rPr>
              <a:t>we</a:t>
            </a:r>
            <a:r>
              <a:rPr sz="3200" spc="-15" dirty="0">
                <a:solidFill>
                  <a:srgbClr val="FFFFFF"/>
                </a:solidFill>
                <a:latin typeface="Calibri"/>
                <a:cs typeface="Calibri"/>
              </a:rPr>
              <a:t> </a:t>
            </a:r>
            <a:r>
              <a:rPr sz="3200" dirty="0">
                <a:solidFill>
                  <a:srgbClr val="FFFFFF"/>
                </a:solidFill>
                <a:latin typeface="Calibri"/>
                <a:cs typeface="Calibri"/>
              </a:rPr>
              <a:t>know</a:t>
            </a:r>
            <a:r>
              <a:rPr sz="3200" spc="-10" dirty="0">
                <a:solidFill>
                  <a:srgbClr val="FFFFFF"/>
                </a:solidFill>
                <a:latin typeface="Calibri"/>
                <a:cs typeface="Calibri"/>
              </a:rPr>
              <a:t> </a:t>
            </a:r>
            <a:r>
              <a:rPr sz="3200" spc="-25" dirty="0">
                <a:solidFill>
                  <a:srgbClr val="FFFFFF"/>
                </a:solidFill>
                <a:latin typeface="Calibri"/>
                <a:cs typeface="Calibri"/>
              </a:rPr>
              <a:t>to 	</a:t>
            </a:r>
            <a:r>
              <a:rPr sz="3200" dirty="0">
                <a:solidFill>
                  <a:srgbClr val="FFFFFF"/>
                </a:solidFill>
                <a:latin typeface="Calibri"/>
                <a:cs typeface="Calibri"/>
              </a:rPr>
              <a:t>design</a:t>
            </a:r>
            <a:r>
              <a:rPr sz="3200" spc="-15" dirty="0">
                <a:solidFill>
                  <a:srgbClr val="FFFFFF"/>
                </a:solidFill>
                <a:latin typeface="Calibri"/>
                <a:cs typeface="Calibri"/>
              </a:rPr>
              <a:t> </a:t>
            </a:r>
            <a:r>
              <a:rPr sz="3200" dirty="0">
                <a:solidFill>
                  <a:srgbClr val="FFFFFF"/>
                </a:solidFill>
                <a:latin typeface="Calibri"/>
                <a:cs typeface="Calibri"/>
              </a:rPr>
              <a:t>solutions</a:t>
            </a:r>
            <a:r>
              <a:rPr sz="3200" spc="-15" dirty="0">
                <a:solidFill>
                  <a:srgbClr val="FFFFFF"/>
                </a:solidFill>
                <a:latin typeface="Calibri"/>
                <a:cs typeface="Calibri"/>
              </a:rPr>
              <a:t> </a:t>
            </a:r>
            <a:r>
              <a:rPr sz="3200" dirty="0">
                <a:solidFill>
                  <a:srgbClr val="FFFFFF"/>
                </a:solidFill>
                <a:latin typeface="Calibri"/>
                <a:cs typeface="Calibri"/>
              </a:rPr>
              <a:t>that</a:t>
            </a:r>
            <a:r>
              <a:rPr sz="3200" spc="-15" dirty="0">
                <a:solidFill>
                  <a:srgbClr val="FFFFFF"/>
                </a:solidFill>
                <a:latin typeface="Calibri"/>
                <a:cs typeface="Calibri"/>
              </a:rPr>
              <a:t> </a:t>
            </a:r>
            <a:r>
              <a:rPr sz="3200" dirty="0">
                <a:solidFill>
                  <a:srgbClr val="FFFFFF"/>
                </a:solidFill>
                <a:latin typeface="Calibri"/>
                <a:cs typeface="Calibri"/>
              </a:rPr>
              <a:t>work</a:t>
            </a:r>
            <a:r>
              <a:rPr sz="3200" spc="-15" dirty="0">
                <a:solidFill>
                  <a:srgbClr val="FFFFFF"/>
                </a:solidFill>
                <a:latin typeface="Calibri"/>
                <a:cs typeface="Calibri"/>
              </a:rPr>
              <a:t> </a:t>
            </a:r>
            <a:r>
              <a:rPr sz="3200" spc="-20" dirty="0">
                <a:solidFill>
                  <a:srgbClr val="FFFFFF"/>
                </a:solidFill>
                <a:latin typeface="Calibri"/>
                <a:cs typeface="Calibri"/>
              </a:rPr>
              <a:t>with 	</a:t>
            </a:r>
            <a:r>
              <a:rPr sz="3200" dirty="0">
                <a:solidFill>
                  <a:srgbClr val="FFFFFF"/>
                </a:solidFill>
                <a:latin typeface="Calibri"/>
                <a:cs typeface="Calibri"/>
              </a:rPr>
              <a:t>natural</a:t>
            </a:r>
            <a:r>
              <a:rPr sz="3200" spc="-80" dirty="0">
                <a:solidFill>
                  <a:srgbClr val="FFFFFF"/>
                </a:solidFill>
                <a:latin typeface="Calibri"/>
                <a:cs typeface="Calibri"/>
              </a:rPr>
              <a:t> </a:t>
            </a:r>
            <a:r>
              <a:rPr sz="3200" dirty="0">
                <a:solidFill>
                  <a:srgbClr val="FFFFFF"/>
                </a:solidFill>
                <a:latin typeface="Calibri"/>
                <a:cs typeface="Calibri"/>
              </a:rPr>
              <a:t>systems</a:t>
            </a:r>
            <a:r>
              <a:rPr sz="3200" spc="-80" dirty="0">
                <a:solidFill>
                  <a:srgbClr val="FFFFFF"/>
                </a:solidFill>
                <a:latin typeface="Calibri"/>
                <a:cs typeface="Calibri"/>
              </a:rPr>
              <a:t> </a:t>
            </a:r>
            <a:r>
              <a:rPr sz="3200" dirty="0">
                <a:solidFill>
                  <a:srgbClr val="FFFFFF"/>
                </a:solidFill>
                <a:latin typeface="Calibri"/>
                <a:cs typeface="Calibri"/>
              </a:rPr>
              <a:t>and</a:t>
            </a:r>
            <a:r>
              <a:rPr sz="3200" spc="-80" dirty="0">
                <a:solidFill>
                  <a:srgbClr val="FFFFFF"/>
                </a:solidFill>
                <a:latin typeface="Calibri"/>
                <a:cs typeface="Calibri"/>
              </a:rPr>
              <a:t> </a:t>
            </a:r>
            <a:r>
              <a:rPr sz="3200" dirty="0">
                <a:solidFill>
                  <a:srgbClr val="FFFFFF"/>
                </a:solidFill>
                <a:latin typeface="Calibri"/>
                <a:cs typeface="Calibri"/>
              </a:rPr>
              <a:t>improve</a:t>
            </a:r>
            <a:r>
              <a:rPr sz="3200" spc="-80" dirty="0">
                <a:solidFill>
                  <a:srgbClr val="FFFFFF"/>
                </a:solidFill>
                <a:latin typeface="Calibri"/>
                <a:cs typeface="Calibri"/>
              </a:rPr>
              <a:t> </a:t>
            </a:r>
            <a:r>
              <a:rPr sz="3200" spc="-25" dirty="0">
                <a:solidFill>
                  <a:srgbClr val="FFFFFF"/>
                </a:solidFill>
                <a:latin typeface="Calibri"/>
                <a:cs typeface="Calibri"/>
              </a:rPr>
              <a:t>the 	</a:t>
            </a:r>
            <a:r>
              <a:rPr sz="3200" dirty="0">
                <a:solidFill>
                  <a:srgbClr val="FFFFFF"/>
                </a:solidFill>
                <a:latin typeface="Calibri"/>
                <a:cs typeface="Calibri"/>
              </a:rPr>
              <a:t>sustainability</a:t>
            </a:r>
            <a:r>
              <a:rPr sz="3200" spc="-45" dirty="0">
                <a:solidFill>
                  <a:srgbClr val="FFFFFF"/>
                </a:solidFill>
                <a:latin typeface="Calibri"/>
                <a:cs typeface="Calibri"/>
              </a:rPr>
              <a:t> </a:t>
            </a:r>
            <a:r>
              <a:rPr sz="3200" dirty="0">
                <a:solidFill>
                  <a:srgbClr val="FFFFFF"/>
                </a:solidFill>
                <a:latin typeface="Calibri"/>
                <a:cs typeface="Calibri"/>
              </a:rPr>
              <a:t>of</a:t>
            </a:r>
            <a:r>
              <a:rPr sz="3200" spc="-40" dirty="0">
                <a:solidFill>
                  <a:srgbClr val="FFFFFF"/>
                </a:solidFill>
                <a:latin typeface="Calibri"/>
                <a:cs typeface="Calibri"/>
              </a:rPr>
              <a:t> </a:t>
            </a:r>
            <a:r>
              <a:rPr sz="3200" dirty="0">
                <a:solidFill>
                  <a:srgbClr val="FFFFFF"/>
                </a:solidFill>
                <a:latin typeface="Calibri"/>
                <a:cs typeface="Calibri"/>
              </a:rPr>
              <a:t>our</a:t>
            </a:r>
            <a:r>
              <a:rPr sz="3200" spc="-45" dirty="0">
                <a:solidFill>
                  <a:srgbClr val="FFFFFF"/>
                </a:solidFill>
                <a:latin typeface="Calibri"/>
                <a:cs typeface="Calibri"/>
              </a:rPr>
              <a:t> </a:t>
            </a:r>
            <a:r>
              <a:rPr sz="3200" dirty="0">
                <a:solidFill>
                  <a:srgbClr val="FFFFFF"/>
                </a:solidFill>
                <a:latin typeface="Calibri"/>
                <a:cs typeface="Calibri"/>
              </a:rPr>
              <a:t>water</a:t>
            </a:r>
            <a:r>
              <a:rPr sz="3200" spc="-40" dirty="0">
                <a:solidFill>
                  <a:srgbClr val="FFFFFF"/>
                </a:solidFill>
                <a:latin typeface="Calibri"/>
                <a:cs typeface="Calibri"/>
              </a:rPr>
              <a:t> </a:t>
            </a:r>
            <a:r>
              <a:rPr sz="3200" spc="-10" dirty="0">
                <a:solidFill>
                  <a:srgbClr val="FFFFFF"/>
                </a:solidFill>
                <a:latin typeface="Calibri"/>
                <a:cs typeface="Calibri"/>
              </a:rPr>
              <a:t>supply?</a:t>
            </a:r>
            <a:endParaRPr sz="3200">
              <a:latin typeface="Calibri"/>
              <a:cs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B05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TotalTime>
  <Words>968</Words>
  <Application>Microsoft Office PowerPoint</Application>
  <PresentationFormat>Widescreen</PresentationFormat>
  <Paragraphs>76</Paragraphs>
  <Slides>11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Times New Roman</vt:lpstr>
      <vt:lpstr>Office Theme</vt:lpstr>
      <vt:lpstr>PowerPoint Presentation</vt:lpstr>
      <vt:lpstr>AFTER THE WATER FESTIVAL...</vt:lpstr>
      <vt:lpstr>SUSTAINABILITY &amp; STEWARDSHIP </vt:lpstr>
      <vt:lpstr>PowerPoint Presentation</vt:lpstr>
      <vt:lpstr>WATERSHEDS &amp; SUSTAINABILITY: LESSON 4 </vt:lpstr>
      <vt:lpstr>It All Adds Up</vt:lpstr>
      <vt:lpstr>WATERSHEDS &amp; SUSTAINABILITY: Impacting Water</vt:lpstr>
      <vt:lpstr>WATERSHEDS &amp; SUSTAINABILITY: Impacting Water</vt:lpstr>
      <vt:lpstr>Nonpoint Source</vt:lpstr>
      <vt:lpstr>Check out Green Stormwater Infrastructure</vt:lpstr>
      <vt:lpstr>Wrap-Up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Spaeth, Michael Keoki - (mkspaeth)</cp:lastModifiedBy>
  <cp:revision>2</cp:revision>
  <dcterms:created xsi:type="dcterms:W3CDTF">2026-10-13T20:52:26Z</dcterms:created>
  <dcterms:modified xsi:type="dcterms:W3CDTF">2026-10-13T21:05:04Z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2026-10-13T00:00:00Z</vt:filetime>
  </property>
  <property fmtid="{D5CDD505-2E9C-101B-9397-08002B2CF9AE}" pid="4" name="CreationClient">
    <vt:lpwstr>hz-json-import</vt:lpwstr>
  </property>
  <property fmtid="{D5CDD505-2E9C-101B-9397-08002B2CF9AE}" pid="5" name="Creator">
    <vt:lpwstr>Adobe Express</vt:lpwstr>
  </property>
  <property fmtid="{D5CDD505-2E9C-101B-9397-08002B2CF9AE}" pid="6" name="LastSaved">
    <vt:filetime>2026-10-13T00:00:00Z</vt:filetime>
  </property>
  <property fmtid="{D5CDD505-2E9C-101B-9397-08002B2CF9AE}" pid="7" name="Producer">
    <vt:lpwstr>Adobe Express</vt:lpwstr>
  </property>
</Properties>
</file>