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798" y="11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35312C5F-BA08-4451-AABF-724C037CAE76}" type="datetimeFigureOut">
              <a:rPr lang="en-US" smtClean="0"/>
              <a:t>10/13/2026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FC49E14E-EEBA-4F94-BA6D-D42F8FCD05B0}" type="slidenum">
              <a:rPr lang="en-US" smtClean="0"/>
              <a:t>‹#›</a:t>
            </a:fld>
            <a:endParaRPr lang="en-US"/>
          </a:p>
        </p:txBody>
      </p:sp>
    </p:spTree>
    <p:extLst>
      <p:ext uri="{BB962C8B-B14F-4D97-AF65-F5344CB8AC3E}">
        <p14:creationId xmlns:p14="http://schemas.microsoft.com/office/powerpoint/2010/main" val="306049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sgs.gov/special-topic/water-science-school/science/where-earths-water"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ellowner.org/basics/types-of-wells/what-exactly-is-a-drilled-well/"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has.concord.org/groundwater-movement.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usgs.gov/special-topic/water-science-school/science/aquifers-and-groundwater"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youtu.be/1LE1tWga_w4?si=-vPqpRtV7w_7Ech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Groundwater is the largest source of fresh water on Earth - it's kind of a big deal! In fact, there is </a:t>
            </a:r>
            <a:r>
              <a:rPr lang="en-US" sz="1200" b="1" i="0" u="sng" strike="noStrike" kern="1200" dirty="0">
                <a:solidFill>
                  <a:schemeClr val="tx1"/>
                </a:solidFill>
                <a:effectLst/>
                <a:latin typeface="+mn-lt"/>
                <a:ea typeface="+mn-ea"/>
                <a:cs typeface="+mn-cs"/>
                <a:hlinkClick r:id="rId3"/>
              </a:rPr>
              <a:t>over a thousand times more water in the ground</a:t>
            </a:r>
            <a:r>
              <a:rPr lang="en-US" sz="1200" b="0" i="0" u="none" strike="noStrike" kern="1200" dirty="0">
                <a:solidFill>
                  <a:schemeClr val="tx1"/>
                </a:solidFill>
                <a:effectLst/>
                <a:latin typeface="+mn-lt"/>
                <a:ea typeface="+mn-ea"/>
                <a:cs typeface="+mn-cs"/>
              </a:rPr>
              <a:t> than there is in all the world's rivers and lakes.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1</a:t>
            </a:fld>
            <a:endParaRPr lang="en-US"/>
          </a:p>
        </p:txBody>
      </p:sp>
    </p:spTree>
    <p:extLst>
      <p:ext uri="{BB962C8B-B14F-4D97-AF65-F5344CB8AC3E}">
        <p14:creationId xmlns:p14="http://schemas.microsoft.com/office/powerpoint/2010/main" val="173119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Arizona uses water from several sources. Some of it comes from rivers, and a small amount which we are trying increase is coming from reclaimed water, but currently most of our water comes from groundwater!</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2</a:t>
            </a:fld>
            <a:endParaRPr lang="en-US"/>
          </a:p>
        </p:txBody>
      </p:sp>
    </p:spTree>
    <p:extLst>
      <p:ext uri="{BB962C8B-B14F-4D97-AF65-F5344CB8AC3E}">
        <p14:creationId xmlns:p14="http://schemas.microsoft.com/office/powerpoint/2010/main" val="2673834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So now that we better understand what a watershed is, we can see how humans impact watersheds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3</a:t>
            </a:fld>
            <a:endParaRPr lang="en-US"/>
          </a:p>
        </p:txBody>
      </p:sp>
    </p:spTree>
    <p:extLst>
      <p:ext uri="{BB962C8B-B14F-4D97-AF65-F5344CB8AC3E}">
        <p14:creationId xmlns:p14="http://schemas.microsoft.com/office/powerpoint/2010/main" val="1546257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Engage:</a:t>
            </a:r>
            <a:r>
              <a:rPr lang="en-US" sz="1200" b="0" i="0" u="none" strike="noStrike" kern="1200" dirty="0">
                <a:solidFill>
                  <a:schemeClr val="tx1"/>
                </a:solidFill>
                <a:effectLst/>
                <a:latin typeface="+mn-lt"/>
                <a:ea typeface="+mn-ea"/>
                <a:cs typeface="+mn-cs"/>
              </a:rPr>
              <a:t> Students review and identify the parts of the groundwater system that they explored during the water festival.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4</a:t>
            </a:fld>
            <a:endParaRPr lang="en-US"/>
          </a:p>
        </p:txBody>
      </p:sp>
    </p:spTree>
    <p:extLst>
      <p:ext uri="{BB962C8B-B14F-4D97-AF65-F5344CB8AC3E}">
        <p14:creationId xmlns:p14="http://schemas.microsoft.com/office/powerpoint/2010/main" val="3519346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So how do we get groundwater ? Remember we pump it up through wells! The only we can use it is by pumping it up. </a:t>
            </a:r>
            <a:endParaRPr lang="en-US" b="0" dirty="0">
              <a:effectLst/>
            </a:endParaRPr>
          </a:p>
          <a:p>
            <a:pPr rtl="0"/>
            <a:r>
              <a:rPr lang="en-US" sz="1200" b="1" i="0" u="none" strike="noStrike" kern="1200" dirty="0">
                <a:solidFill>
                  <a:schemeClr val="tx1"/>
                </a:solidFill>
                <a:effectLst/>
                <a:latin typeface="+mn-lt"/>
                <a:ea typeface="+mn-ea"/>
                <a:cs typeface="+mn-cs"/>
              </a:rPr>
              <a:t>Can you believe there are so many wells all over Arizona?</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5</a:t>
            </a:fld>
            <a:endParaRPr lang="en-US"/>
          </a:p>
        </p:txBody>
      </p:sp>
    </p:spTree>
    <p:extLst>
      <p:ext uri="{BB962C8B-B14F-4D97-AF65-F5344CB8AC3E}">
        <p14:creationId xmlns:p14="http://schemas.microsoft.com/office/powerpoint/2010/main" val="3169640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Just like surface water (lakes and rivers), our groundwater is not evenly distributed across the state…</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There are many types of wells (some are observation wells so that we can see what is under our feet and some are pumping wells). Some are only 100s of feet deep while others can be 1,000s feet deep. But they all are expensive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A </a:t>
            </a:r>
            <a:r>
              <a:rPr lang="en-US" sz="1200" b="1" i="0" u="sng" strike="noStrike" kern="1200" dirty="0">
                <a:solidFill>
                  <a:schemeClr val="tx1"/>
                </a:solidFill>
                <a:effectLst/>
                <a:latin typeface="+mn-lt"/>
                <a:ea typeface="+mn-ea"/>
                <a:cs typeface="+mn-cs"/>
                <a:hlinkClick r:id="rId3"/>
              </a:rPr>
              <a:t>drilled well</a:t>
            </a:r>
            <a:r>
              <a:rPr lang="en-US" sz="1200" b="0" i="0" u="none" strike="noStrike" kern="1200" dirty="0">
                <a:solidFill>
                  <a:schemeClr val="tx1"/>
                </a:solidFill>
                <a:effectLst/>
                <a:latin typeface="+mn-lt"/>
                <a:ea typeface="+mn-ea"/>
                <a:cs typeface="+mn-cs"/>
              </a:rPr>
              <a:t> is constructed by a rotary drilling machine that literally “drills” a hole into the ground until it reaches the underground water source. These types of wells require a casing on the outside of the drilled hole as well as screening to prevent the driving water from being contaminated. The screen also reduces the amount of sediment flowing into the water storage tanks and can also improve the integrity of the well. These types of wells can reach depths up to 1,000 feet. Once the drilled well has been opened, a submersible water pump and piping system are installed and a casing cap is installed on top of the water wells, which also is designed to protect the integrity of the below-ground water source and reduce exposure to chemicals and other contaminants.</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Explore: </a:t>
            </a:r>
            <a:r>
              <a:rPr lang="en-US" sz="1200" b="0" i="0" u="none" strike="noStrike" kern="1200" dirty="0">
                <a:solidFill>
                  <a:schemeClr val="tx1"/>
                </a:solidFill>
                <a:effectLst/>
                <a:latin typeface="+mn-lt"/>
                <a:ea typeface="+mn-ea"/>
                <a:cs typeface="+mn-cs"/>
              </a:rPr>
              <a:t>Use this simulator to experiment with surfaces, rainfall and types of groundwater wells.</a:t>
            </a:r>
            <a:r>
              <a:rPr lang="en-US" sz="1200" b="0" i="0" u="sng" strike="noStrike" kern="1200" dirty="0">
                <a:solidFill>
                  <a:schemeClr val="tx1"/>
                </a:solidFill>
                <a:effectLst/>
                <a:latin typeface="+mn-lt"/>
                <a:ea typeface="+mn-ea"/>
                <a:cs typeface="+mn-cs"/>
                <a:hlinkClick r:id="rId4"/>
              </a:rPr>
              <a:t> https://has.concord.org/groundwater-movement.html</a:t>
            </a:r>
            <a:r>
              <a:rPr lang="en-US" sz="1200" b="0" i="0" u="none" strike="noStrike" kern="1200" dirty="0">
                <a:solidFill>
                  <a:schemeClr val="tx1"/>
                </a:solidFill>
                <a:effectLst/>
                <a:latin typeface="+mn-lt"/>
                <a:ea typeface="+mn-ea"/>
                <a:cs typeface="+mn-cs"/>
              </a:rPr>
              <a:t>   </a:t>
            </a:r>
            <a:endParaRPr lang="en-US" b="0" dirty="0">
              <a:effectLst/>
            </a:endParaRPr>
          </a:p>
          <a:p>
            <a:br>
              <a:rPr lang="en-US" b="0" dirty="0">
                <a:effectLst/>
              </a:rPr>
            </a:br>
            <a:br>
              <a:rPr lang="en-US" b="0" dirty="0">
                <a:effectLst/>
              </a:rPr>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6</a:t>
            </a:fld>
            <a:endParaRPr lang="en-US"/>
          </a:p>
        </p:txBody>
      </p:sp>
    </p:spTree>
    <p:extLst>
      <p:ext uri="{BB962C8B-B14F-4D97-AF65-F5344CB8AC3E}">
        <p14:creationId xmlns:p14="http://schemas.microsoft.com/office/powerpoint/2010/main" val="267132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Remember Arizona is diverse with different water sources, but this shows the different groundwater basins and the main source of water in each area.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Does anyone know what reclaimed water is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At the festival students will be able to see first hand that groundwater is connected to surface water and so you can ask what happens to the surface water (our rivers and lakes) if we take too much ground water ? They can dry up!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7</a:t>
            </a:fld>
            <a:endParaRPr lang="en-US"/>
          </a:p>
        </p:txBody>
      </p:sp>
    </p:spTree>
    <p:extLst>
      <p:ext uri="{BB962C8B-B14F-4D97-AF65-F5344CB8AC3E}">
        <p14:creationId xmlns:p14="http://schemas.microsoft.com/office/powerpoint/2010/main" val="2586403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water stored in the ground can be compared to money kept in a bank account. If you withdraw money at a faster rate than you deposit new money you will eventually start having account-supply problems. Pumping water out of the ground faster than it is replenished over the long-term causes similar problems. We call this </a:t>
            </a:r>
            <a:r>
              <a:rPr lang="en-US" sz="1200" b="1" i="0" u="none" strike="noStrike" kern="1200" dirty="0">
                <a:solidFill>
                  <a:schemeClr val="tx1"/>
                </a:solidFill>
                <a:effectLst/>
                <a:latin typeface="+mn-lt"/>
                <a:ea typeface="+mn-ea"/>
                <a:cs typeface="+mn-cs"/>
              </a:rPr>
              <a:t>overdraft</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Pumping groundwater at a faster rate than it can be recharged can have some negative effects on the environment and the people who use that water:</a:t>
            </a:r>
            <a:endParaRPr lang="en-US" b="0" dirty="0">
              <a:effectLst/>
            </a:endParaRPr>
          </a:p>
          <a:p>
            <a:pPr rtl="0"/>
            <a:r>
              <a:rPr lang="en-US" sz="1200" b="1" i="0" u="none" strike="noStrike" kern="1200" dirty="0">
                <a:solidFill>
                  <a:schemeClr val="tx1"/>
                </a:solidFill>
                <a:effectLst/>
                <a:latin typeface="+mn-lt"/>
                <a:ea typeface="+mn-ea"/>
                <a:cs typeface="+mn-cs"/>
              </a:rPr>
              <a:t>LOWERING OF THE WATER TABLE – a </a:t>
            </a:r>
            <a:r>
              <a:rPr lang="en-US" sz="1200" b="0" i="0" u="none" strike="noStrike" kern="1200" dirty="0">
                <a:solidFill>
                  <a:schemeClr val="tx1"/>
                </a:solidFill>
                <a:effectLst/>
                <a:latin typeface="+mn-lt"/>
                <a:ea typeface="+mn-ea"/>
                <a:cs typeface="+mn-cs"/>
              </a:rPr>
              <a:t>severe consequence of excessive groundwater pumping is that the</a:t>
            </a:r>
            <a:r>
              <a:rPr lang="en-US" sz="1200" b="1" i="0" u="none" strike="noStrike" kern="1200" dirty="0">
                <a:solidFill>
                  <a:schemeClr val="tx1"/>
                </a:solidFill>
                <a:effectLst/>
                <a:latin typeface="+mn-lt"/>
                <a:ea typeface="+mn-ea"/>
                <a:cs typeface="+mn-cs"/>
              </a:rPr>
              <a:t> </a:t>
            </a:r>
            <a:r>
              <a:rPr lang="en-US" sz="1200" b="1" i="0" u="sng" strike="noStrike" kern="1200" dirty="0">
                <a:solidFill>
                  <a:schemeClr val="tx1"/>
                </a:solidFill>
                <a:effectLst/>
                <a:latin typeface="+mn-lt"/>
                <a:ea typeface="+mn-ea"/>
                <a:cs typeface="+mn-cs"/>
                <a:hlinkClick r:id="rId3"/>
              </a:rPr>
              <a:t>water table</a:t>
            </a:r>
            <a:r>
              <a:rPr lang="en-US" sz="1200" b="0" i="0" u="none" strike="noStrike" kern="1200" dirty="0">
                <a:solidFill>
                  <a:schemeClr val="tx1"/>
                </a:solidFill>
                <a:effectLst/>
                <a:latin typeface="+mn-lt"/>
                <a:ea typeface="+mn-ea"/>
                <a:cs typeface="+mn-cs"/>
              </a:rPr>
              <a:t>, below which the ground is saturated with water, can be lowered.</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If groundwater levels decline too far, then shallow wells may dry up causing well owners to drill deeper (this is very expensive and not always possible.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We also know from what we saw at the festival, if we take too much groundwater it can reduce the amount of water in our streams, rivers and lakes.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We also call the area that lowers around the well that is pumping water, a cone of depression… </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8</a:t>
            </a:fld>
            <a:endParaRPr lang="en-US"/>
          </a:p>
        </p:txBody>
      </p:sp>
    </p:spTree>
    <p:extLst>
      <p:ext uri="{BB962C8B-B14F-4D97-AF65-F5344CB8AC3E}">
        <p14:creationId xmlns:p14="http://schemas.microsoft.com/office/powerpoint/2010/main" val="1746148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So when we take too much groundwater besides drying up lakes and rivers, we can also cause damage to the land! </a:t>
            </a:r>
            <a:br>
              <a:rPr lang="en-US" sz="1200" b="0" i="0" u="none" strike="noStrike" kern="1200" dirty="0">
                <a:solidFill>
                  <a:schemeClr val="tx1"/>
                </a:solidFill>
                <a:effectLst/>
                <a:latin typeface="+mn-lt"/>
                <a:ea typeface="+mn-ea"/>
                <a:cs typeface="+mn-cs"/>
              </a:rPr>
            </a:br>
            <a:br>
              <a:rPr lang="en-US" sz="1200" b="0"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This is a 2-mile-long crack that opened in the AZ desert in Pinal County between Casa Grande and Tucson because of groundwater pumping! The land subsided more in one area than in another, so it caused the earth to crack open. We call this a </a:t>
            </a:r>
            <a:r>
              <a:rPr lang="en-US" sz="1200" b="1" i="1" u="none" strike="noStrike" kern="1200" dirty="0">
                <a:solidFill>
                  <a:schemeClr val="tx1"/>
                </a:solidFill>
                <a:effectLst/>
                <a:latin typeface="+mn-lt"/>
                <a:ea typeface="+mn-ea"/>
                <a:cs typeface="+mn-cs"/>
              </a:rPr>
              <a:t>land fissure, </a:t>
            </a:r>
            <a:r>
              <a:rPr lang="en-US" sz="1200" b="1" i="0" u="none" strike="noStrike" kern="1200" dirty="0">
                <a:solidFill>
                  <a:schemeClr val="tx1"/>
                </a:solidFill>
                <a:effectLst/>
                <a:latin typeface="+mn-lt"/>
                <a:ea typeface="+mn-ea"/>
                <a:cs typeface="+mn-cs"/>
              </a:rPr>
              <a:t>and we have no idea if they can be repaired or how to repair them. </a:t>
            </a:r>
            <a:r>
              <a:rPr lang="en-US" sz="1200" b="0" i="0" u="none" strike="noStrike" kern="1200" dirty="0">
                <a:solidFill>
                  <a:schemeClr val="tx1"/>
                </a:solidFill>
                <a:effectLst/>
                <a:latin typeface="+mn-lt"/>
                <a:ea typeface="+mn-ea"/>
                <a:cs typeface="+mn-cs"/>
              </a:rPr>
              <a:t>​</a:t>
            </a:r>
            <a:endParaRPr lang="en-US" b="0" dirty="0">
              <a:effectLst/>
            </a:endParaRPr>
          </a:p>
          <a:p>
            <a:pPr rtl="0"/>
            <a:r>
              <a:rPr lang="en-US" sz="1200" b="0" i="0" u="none" strike="noStrike" kern="1200" dirty="0">
                <a:solidFill>
                  <a:schemeClr val="tx1"/>
                </a:solidFill>
                <a:effectLst/>
                <a:latin typeface="+mn-lt"/>
                <a:ea typeface="+mn-ea"/>
                <a:cs typeface="+mn-cs"/>
              </a:rPr>
              <a:t>​</a:t>
            </a:r>
            <a:endParaRPr lang="en-US" b="0" dirty="0">
              <a:effectLst/>
            </a:endParaRPr>
          </a:p>
          <a:p>
            <a:pPr rtl="0"/>
            <a:r>
              <a:rPr lang="en-US" sz="1200" b="1" i="0" u="none" strike="noStrike" kern="1200" dirty="0">
                <a:solidFill>
                  <a:schemeClr val="tx1"/>
                </a:solidFill>
                <a:effectLst/>
                <a:latin typeface="+mn-lt"/>
                <a:ea typeface="+mn-ea"/>
                <a:cs typeface="+mn-cs"/>
              </a:rPr>
              <a:t>The bottom right picture is near Wilcox, AZ where the land has actually started to subside due to over pumping of groundwater. When land subsides, it loses its capacity to hold groundwater, as the spaces between the materials collapse and get smaller and smaller, so we can’t just pump water back into the ground to fix subsidence issues.</a:t>
            </a:r>
            <a:r>
              <a:rPr lang="en-US" sz="1200" b="0" i="0" u="none" strike="noStrike" kern="1200" dirty="0">
                <a:solidFill>
                  <a:schemeClr val="tx1"/>
                </a:solidFill>
                <a:effectLst/>
                <a:latin typeface="+mn-lt"/>
                <a:ea typeface="+mn-ea"/>
                <a:cs typeface="+mn-cs"/>
              </a:rPr>
              <a:t>​</a:t>
            </a:r>
            <a:endParaRPr lang="en-US" b="0" dirty="0">
              <a:effectLst/>
            </a:endParaRPr>
          </a:p>
          <a:p>
            <a:pPr rtl="0"/>
            <a:r>
              <a:rPr lang="en-US" sz="1200" b="0" i="0" u="none" strike="noStrike" kern="1200" dirty="0">
                <a:solidFill>
                  <a:schemeClr val="tx1"/>
                </a:solidFill>
                <a:effectLst/>
                <a:latin typeface="+mn-lt"/>
                <a:ea typeface="+mn-ea"/>
                <a:cs typeface="+mn-cs"/>
              </a:rPr>
              <a: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9</a:t>
            </a:fld>
            <a:endParaRPr lang="en-US"/>
          </a:p>
        </p:txBody>
      </p:sp>
    </p:spTree>
    <p:extLst>
      <p:ext uri="{BB962C8B-B14F-4D97-AF65-F5344CB8AC3E}">
        <p14:creationId xmlns:p14="http://schemas.microsoft.com/office/powerpoint/2010/main" val="265987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Because of over pumping and the issues we just discussed finally in 1980 The 1980 Arizona Groundwater Management Act (GMA) was passed. </a:t>
            </a:r>
            <a:endParaRPr lang="en-US" b="0" dirty="0">
              <a:effectLst/>
            </a:endParaRPr>
          </a:p>
          <a:p>
            <a:pPr rtl="0"/>
            <a:r>
              <a:rPr lang="en-US" sz="1200" b="0" i="0" u="none" strike="noStrike" kern="1200" dirty="0">
                <a:solidFill>
                  <a:schemeClr val="tx1"/>
                </a:solidFill>
                <a:effectLst/>
                <a:latin typeface="+mn-lt"/>
                <a:ea typeface="+mn-ea"/>
                <a:cs typeface="+mn-cs"/>
              </a:rPr>
              <a:t>The passing of the 1980 Groundwater Management Act (GMA) was monumental for many reasons. First and foremost, it established laws that enabled the State to manage and protect groundwater for the benefit of all residents across Arizona. It also created provisions to ensure this finite water source was preserved for the future.</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It created Active Management Areas (AMAs), which introduced regulation and conservation measures in parts of the state with a history of heavy reliance on groundwater. </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There are six AMAs in the state, Prescott, Phoenix, Pinal, Tucson, Santa Cruz and Douglas. Each has its own long-term goal in accordance with the Groundwater code</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INAs – are Irrigation Non-expansion areas which prohibit the expansion of new irrigated acreage within established boundaries and require irrigators to report their water use if they pump more than 35 gallons per minute. There are 3 INAs. </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10</a:t>
            </a:fld>
            <a:endParaRPr lang="en-US"/>
          </a:p>
        </p:txBody>
      </p:sp>
    </p:spTree>
    <p:extLst>
      <p:ext uri="{BB962C8B-B14F-4D97-AF65-F5344CB8AC3E}">
        <p14:creationId xmlns:p14="http://schemas.microsoft.com/office/powerpoint/2010/main" val="21979656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Phoenix and Tucson are both trying to achieve safe-yield –which means the amount being drawn or taken is the same amount being replaced annually.</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Where do you think we might get water to recharge into the ground? </a:t>
            </a:r>
            <a:r>
              <a:rPr lang="en-US" sz="1200" b="0" i="0" u="none" strike="noStrike" kern="1200" dirty="0">
                <a:solidFill>
                  <a:schemeClr val="tx1"/>
                </a:solidFill>
                <a:effectLst/>
                <a:latin typeface="+mn-lt"/>
                <a:ea typeface="+mn-ea"/>
                <a:cs typeface="+mn-cs"/>
              </a:rPr>
              <a:t>We often get this water from the Colorado River. </a:t>
            </a:r>
            <a:r>
              <a:rPr lang="en-US" sz="1200" b="1" i="0" u="none" strike="noStrike" kern="1200" dirty="0">
                <a:solidFill>
                  <a:schemeClr val="tx1"/>
                </a:solidFill>
                <a:effectLst/>
                <a:latin typeface="+mn-lt"/>
                <a:ea typeface="+mn-ea"/>
                <a:cs typeface="+mn-cs"/>
              </a:rPr>
              <a:t>We build </a:t>
            </a:r>
            <a:r>
              <a:rPr lang="en-US" sz="1200" b="1" i="1" u="none" strike="noStrike" kern="1200" dirty="0">
                <a:solidFill>
                  <a:schemeClr val="tx1"/>
                </a:solidFill>
                <a:effectLst/>
                <a:latin typeface="+mn-lt"/>
                <a:ea typeface="+mn-ea"/>
                <a:cs typeface="+mn-cs"/>
              </a:rPr>
              <a:t>basins</a:t>
            </a:r>
            <a:r>
              <a:rPr lang="en-US" sz="1200" b="1" i="0" u="none" strike="noStrike" kern="1200" dirty="0">
                <a:solidFill>
                  <a:schemeClr val="tx1"/>
                </a:solidFill>
                <a:effectLst/>
                <a:latin typeface="+mn-lt"/>
                <a:ea typeface="+mn-ea"/>
                <a:cs typeface="+mn-cs"/>
              </a:rPr>
              <a:t> in the ground and put water from the CAP and reclaimed water (treated wastewater) into them to recharge the aquifer.</a:t>
            </a:r>
            <a:r>
              <a:rPr lang="en-US" sz="1200" b="0" i="0" u="none" strike="noStrike" kern="1200" dirty="0">
                <a:solidFill>
                  <a:schemeClr val="tx1"/>
                </a:solidFill>
                <a:effectLst/>
                <a:latin typeface="+mn-lt"/>
                <a:ea typeface="+mn-ea"/>
                <a:cs typeface="+mn-cs"/>
              </a:rPr>
              <a:t> ​</a:t>
            </a:r>
            <a:endParaRPr lang="en-US" b="0" dirty="0">
              <a:effectLst/>
            </a:endParaRPr>
          </a:p>
          <a:p>
            <a:br>
              <a:rPr lang="en-US" b="0" dirty="0">
                <a:effectLst/>
              </a:rPr>
            </a:br>
            <a:endParaRPr lang="en-US" b="0" dirty="0">
              <a:effectLst/>
            </a:endParaRPr>
          </a:p>
          <a:p>
            <a:pPr rtl="0"/>
            <a:r>
              <a:rPr lang="en-US" sz="1200" b="1" i="0" u="none" strike="noStrike" kern="1200" dirty="0">
                <a:solidFill>
                  <a:schemeClr val="tx1"/>
                </a:solidFill>
                <a:effectLst/>
                <a:latin typeface="+mn-lt"/>
                <a:ea typeface="+mn-ea"/>
                <a:cs typeface="+mn-cs"/>
              </a:rPr>
              <a:t>What are the benefits of storing water underground rather than above ground? </a:t>
            </a:r>
            <a:r>
              <a:rPr lang="en-US" sz="1200" b="0" i="0" u="none" strike="noStrike" kern="1200" dirty="0">
                <a:solidFill>
                  <a:schemeClr val="tx1"/>
                </a:solidFill>
                <a:effectLst/>
                <a:latin typeface="+mn-lt"/>
                <a:ea typeface="+mn-ea"/>
                <a:cs typeface="+mn-cs"/>
              </a:rPr>
              <a:t>It stops evaporation.</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11</a:t>
            </a:fld>
            <a:endParaRPr lang="en-US"/>
          </a:p>
        </p:txBody>
      </p:sp>
    </p:spTree>
    <p:extLst>
      <p:ext uri="{BB962C8B-B14F-4D97-AF65-F5344CB8AC3E}">
        <p14:creationId xmlns:p14="http://schemas.microsoft.com/office/powerpoint/2010/main" val="29274633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Back in the 1950s, approximately 70 percent of the water used in Arizona was groundwater.</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Even though the overall usage of groundwater in Arizona has been reduced to 40 percent, groundwater is still a fundamental water source and in some areas of Arizona, it remains the only water source, highlighting the importance of managing this resource not just for today but for future generations.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12</a:t>
            </a:fld>
            <a:endParaRPr lang="en-US"/>
          </a:p>
        </p:txBody>
      </p:sp>
    </p:spTree>
    <p:extLst>
      <p:ext uri="{BB962C8B-B14F-4D97-AF65-F5344CB8AC3E}">
        <p14:creationId xmlns:p14="http://schemas.microsoft.com/office/powerpoint/2010/main" val="3586954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Episode 1: </a:t>
            </a:r>
            <a:r>
              <a:rPr lang="en-US" sz="1200" b="0" i="0" u="sng" strike="noStrike" kern="1200" dirty="0">
                <a:solidFill>
                  <a:schemeClr val="tx1"/>
                </a:solidFill>
                <a:effectLst/>
                <a:latin typeface="+mn-lt"/>
                <a:ea typeface="+mn-ea"/>
                <a:cs typeface="+mn-cs"/>
                <a:hlinkClick r:id="rId3"/>
              </a:rPr>
              <a:t>https://youtu.be/1LE1tWga_w4?si=-vPqpRtV7w_7Echa</a:t>
            </a:r>
            <a:endParaRPr lang="en-US" b="0" dirty="0">
              <a:effectLst/>
            </a:endParaRPr>
          </a:p>
          <a:p>
            <a:br>
              <a:rPr lang="en-US" b="0" dirty="0">
                <a:effectLst/>
              </a:rPr>
            </a:br>
            <a:endParaRPr lang="en-US" b="0" dirty="0">
              <a:effectLst/>
            </a:endParaRPr>
          </a:p>
          <a:p>
            <a:pPr rtl="0"/>
            <a:r>
              <a:rPr lang="en-US" sz="1200" b="0" i="0" u="none" strike="noStrike" kern="1200" dirty="0">
                <a:solidFill>
                  <a:schemeClr val="tx1"/>
                </a:solidFill>
                <a:effectLst/>
                <a:latin typeface="+mn-lt"/>
                <a:ea typeface="+mn-ea"/>
                <a:cs typeface="+mn-cs"/>
              </a:rPr>
              <a:t>Episode 2: https://youtu.be/TQNawfSkBM4?si=Rg35eCHRJt4htt7o</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FC49E14E-EEBA-4F94-BA6D-D42F8FCD05B0}" type="slidenum">
              <a:rPr lang="en-US" smtClean="0"/>
              <a:t>13</a:t>
            </a:fld>
            <a:endParaRPr lang="en-US"/>
          </a:p>
        </p:txBody>
      </p:sp>
    </p:spTree>
    <p:extLst>
      <p:ext uri="{BB962C8B-B14F-4D97-AF65-F5344CB8AC3E}">
        <p14:creationId xmlns:p14="http://schemas.microsoft.com/office/powerpoint/2010/main" val="2929825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pic>
        <p:nvPicPr>
          <p:cNvPr id="17" name="bg object 17"/>
          <p:cNvPicPr/>
          <p:nvPr/>
        </p:nvPicPr>
        <p:blipFill>
          <a:blip r:embed="rId3" cstate="print"/>
          <a:stretch>
            <a:fillRect/>
          </a:stretch>
        </p:blipFill>
        <p:spPr>
          <a:xfrm>
            <a:off x="10721074" y="5620969"/>
            <a:ext cx="864792" cy="811090"/>
          </a:xfrm>
          <a:prstGeom prst="rect">
            <a:avLst/>
          </a:prstGeom>
        </p:spPr>
      </p:pic>
      <p:pic>
        <p:nvPicPr>
          <p:cNvPr id="18" name="bg object 18"/>
          <p:cNvPicPr/>
          <p:nvPr/>
        </p:nvPicPr>
        <p:blipFill>
          <a:blip r:embed="rId4" cstate="print"/>
          <a:stretch>
            <a:fillRect/>
          </a:stretch>
        </p:blipFill>
        <p:spPr>
          <a:xfrm>
            <a:off x="5892166" y="2641295"/>
            <a:ext cx="6299781" cy="3806371"/>
          </a:xfrm>
          <a:prstGeom prst="rect">
            <a:avLst/>
          </a:prstGeom>
        </p:spPr>
      </p:pic>
      <p:sp>
        <p:nvSpPr>
          <p:cNvPr id="19" name="bg object 19"/>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20" name="bg object 20"/>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21" name="bg object 21"/>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sp>
        <p:nvSpPr>
          <p:cNvPr id="2" name="Holder 2"/>
          <p:cNvSpPr>
            <a:spLocks noGrp="1"/>
          </p:cNvSpPr>
          <p:nvPr>
            <p:ph type="ctrTitle"/>
          </p:nvPr>
        </p:nvSpPr>
        <p:spPr>
          <a:xfrm>
            <a:off x="573392" y="173989"/>
            <a:ext cx="8298180" cy="632460"/>
          </a:xfrm>
          <a:prstGeom prst="rect">
            <a:avLst/>
          </a:prstGeom>
        </p:spPr>
        <p:txBody>
          <a:bodyPr wrap="square" lIns="0" tIns="0" rIns="0" bIns="0">
            <a:spAutoFit/>
          </a:bodyPr>
          <a:lstStyle>
            <a:lvl1pPr>
              <a:defRPr sz="3950" b="1" i="0">
                <a:solidFill>
                  <a:srgbClr val="AB0520"/>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50" b="1" i="0">
                <a:solidFill>
                  <a:srgbClr val="AB0520"/>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50" b="1" i="0">
                <a:solidFill>
                  <a:srgbClr val="AB0520"/>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50" b="1" i="0">
                <a:solidFill>
                  <a:srgbClr val="AB052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3392" y="173989"/>
            <a:ext cx="8298180" cy="632460"/>
          </a:xfrm>
          <a:prstGeom prst="rect">
            <a:avLst/>
          </a:prstGeom>
        </p:spPr>
        <p:txBody>
          <a:bodyPr wrap="square" lIns="0" tIns="0" rIns="0" bIns="0">
            <a:spAutoFit/>
          </a:bodyPr>
          <a:lstStyle>
            <a:lvl1pPr>
              <a:defRPr sz="3950" b="1" i="0">
                <a:solidFill>
                  <a:srgbClr val="AB0520"/>
                </a:solidFill>
                <a:latin typeface="Calibri"/>
                <a:cs typeface="Calibri"/>
              </a:defRPr>
            </a:lvl1pPr>
          </a:lstStyle>
          <a:p>
            <a:endParaRPr/>
          </a:p>
        </p:txBody>
      </p:sp>
      <p:sp>
        <p:nvSpPr>
          <p:cNvPr id="3" name="Holder 3"/>
          <p:cNvSpPr>
            <a:spLocks noGrp="1"/>
          </p:cNvSpPr>
          <p:nvPr>
            <p:ph type="body" idx="1"/>
          </p:nvPr>
        </p:nvSpPr>
        <p:spPr>
          <a:xfrm>
            <a:off x="5326124" y="2103375"/>
            <a:ext cx="6513830" cy="3439160"/>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hyperlink" Target="https://youtu.be/1LE1tWga_w4?si=Slcl3CRd7B8mwNxB" TargetMode="Externa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pic>
        <p:nvPicPr>
          <p:cNvPr id="5" name="object 5"/>
          <p:cNvPicPr/>
          <p:nvPr/>
        </p:nvPicPr>
        <p:blipFill>
          <a:blip r:embed="rId4" cstate="print"/>
          <a:stretch>
            <a:fillRect/>
          </a:stretch>
        </p:blipFill>
        <p:spPr>
          <a:xfrm>
            <a:off x="620449" y="1735210"/>
            <a:ext cx="6326428" cy="4683282"/>
          </a:xfrm>
          <a:prstGeom prst="rect">
            <a:avLst/>
          </a:prstGeom>
        </p:spPr>
      </p:pic>
      <p:sp>
        <p:nvSpPr>
          <p:cNvPr id="6" name="object 6" descr="$PPTXTitle"/>
          <p:cNvSpPr txBox="1">
            <a:spLocks noGrp="1"/>
          </p:cNvSpPr>
          <p:nvPr>
            <p:ph type="title"/>
          </p:nvPr>
        </p:nvSpPr>
        <p:spPr>
          <a:xfrm>
            <a:off x="573392" y="220713"/>
            <a:ext cx="10610850" cy="1569085"/>
          </a:xfrm>
          <a:prstGeom prst="rect">
            <a:avLst/>
          </a:prstGeom>
        </p:spPr>
        <p:txBody>
          <a:bodyPr vert="horz" wrap="square" lIns="0" tIns="69850" rIns="0" bIns="0" rtlCol="0">
            <a:spAutoFit/>
          </a:bodyPr>
          <a:lstStyle/>
          <a:p>
            <a:pPr marL="12700">
              <a:lnSpc>
                <a:spcPct val="100000"/>
              </a:lnSpc>
              <a:spcBef>
                <a:spcPts val="550"/>
              </a:spcBef>
              <a:tabLst>
                <a:tab pos="10597515" algn="l"/>
              </a:tabLst>
            </a:pPr>
            <a:r>
              <a:rPr u="heavy" spc="-40" dirty="0">
                <a:uFill>
                  <a:solidFill>
                    <a:srgbClr val="AB0520"/>
                  </a:solidFill>
                </a:uFill>
                <a:latin typeface="Calibri"/>
                <a:cs typeface="Calibri"/>
              </a:rPr>
              <a:t>GROUNDWATER</a:t>
            </a:r>
            <a:r>
              <a:rPr u="heavy" spc="-50" dirty="0">
                <a:uFill>
                  <a:solidFill>
                    <a:srgbClr val="AB0520"/>
                  </a:solidFill>
                </a:uFill>
                <a:latin typeface="Calibri"/>
                <a:cs typeface="Calibri"/>
              </a:rPr>
              <a:t> </a:t>
            </a:r>
            <a:r>
              <a:rPr u="heavy" dirty="0">
                <a:uFill>
                  <a:solidFill>
                    <a:srgbClr val="AB0520"/>
                  </a:solidFill>
                </a:uFill>
                <a:latin typeface="Calibri"/>
                <a:cs typeface="Calibri"/>
              </a:rPr>
              <a:t>IN</a:t>
            </a:r>
            <a:r>
              <a:rPr u="heavy" spc="-50" dirty="0">
                <a:uFill>
                  <a:solidFill>
                    <a:srgbClr val="AB0520"/>
                  </a:solidFill>
                </a:uFill>
                <a:latin typeface="Calibri"/>
                <a:cs typeface="Calibri"/>
              </a:rPr>
              <a:t> </a:t>
            </a:r>
            <a:r>
              <a:rPr u="heavy" dirty="0">
                <a:uFill>
                  <a:solidFill>
                    <a:srgbClr val="AB0520"/>
                  </a:solidFill>
                </a:uFill>
                <a:latin typeface="Calibri"/>
                <a:cs typeface="Calibri"/>
              </a:rPr>
              <a:t>ARIZONA:</a:t>
            </a:r>
            <a:r>
              <a:rPr u="heavy" spc="-45" dirty="0">
                <a:uFill>
                  <a:solidFill>
                    <a:srgbClr val="AB0520"/>
                  </a:solidFill>
                </a:uFill>
                <a:latin typeface="Calibri"/>
                <a:cs typeface="Calibri"/>
              </a:rPr>
              <a:t> </a:t>
            </a:r>
            <a:r>
              <a:rPr u="heavy" dirty="0">
                <a:solidFill>
                  <a:srgbClr val="002776"/>
                </a:solidFill>
                <a:uFill>
                  <a:solidFill>
                    <a:srgbClr val="AB0520"/>
                  </a:solidFill>
                </a:uFill>
                <a:latin typeface="Calibri"/>
                <a:cs typeface="Calibri"/>
              </a:rPr>
              <a:t>LESSON</a:t>
            </a:r>
            <a:r>
              <a:rPr u="heavy" spc="-50" dirty="0">
                <a:solidFill>
                  <a:srgbClr val="002776"/>
                </a:solidFill>
                <a:uFill>
                  <a:solidFill>
                    <a:srgbClr val="AB0520"/>
                  </a:solidFill>
                </a:uFill>
                <a:latin typeface="Calibri"/>
                <a:cs typeface="Calibri"/>
              </a:rPr>
              <a:t> 5</a:t>
            </a:r>
            <a:r>
              <a:rPr u="heavy" dirty="0">
                <a:solidFill>
                  <a:srgbClr val="002776"/>
                </a:solidFill>
                <a:uFill>
                  <a:solidFill>
                    <a:srgbClr val="AB0520"/>
                  </a:solidFill>
                </a:uFill>
                <a:latin typeface="Calibri"/>
                <a:cs typeface="Calibri"/>
              </a:rPr>
              <a:t>	</a:t>
            </a:r>
          </a:p>
          <a:p>
            <a:pPr marL="462280" algn="ctr">
              <a:lnSpc>
                <a:spcPct val="100000"/>
              </a:lnSpc>
              <a:spcBef>
                <a:spcPts val="595"/>
              </a:spcBef>
            </a:pPr>
            <a:r>
              <a:rPr sz="5300" dirty="0">
                <a:solidFill>
                  <a:srgbClr val="002776"/>
                </a:solidFill>
                <a:latin typeface="Calibri"/>
                <a:cs typeface="Calibri"/>
              </a:rPr>
              <a:t>Unearthing</a:t>
            </a:r>
            <a:r>
              <a:rPr sz="5300" spc="-50" dirty="0">
                <a:solidFill>
                  <a:srgbClr val="002776"/>
                </a:solidFill>
                <a:latin typeface="Calibri"/>
                <a:cs typeface="Calibri"/>
              </a:rPr>
              <a:t> </a:t>
            </a:r>
            <a:r>
              <a:rPr sz="5300" spc="-10" dirty="0">
                <a:solidFill>
                  <a:srgbClr val="002776"/>
                </a:solidFill>
                <a:latin typeface="Calibri"/>
                <a:cs typeface="Calibri"/>
              </a:rPr>
              <a:t>Groundwater:</a:t>
            </a:r>
            <a:endParaRPr sz="5300">
              <a:latin typeface="Calibri"/>
              <a:cs typeface="Calibri"/>
            </a:endParaRPr>
          </a:p>
        </p:txBody>
      </p:sp>
      <p:sp>
        <p:nvSpPr>
          <p:cNvPr id="7" name="object 7"/>
          <p:cNvSpPr txBox="1"/>
          <p:nvPr/>
        </p:nvSpPr>
        <p:spPr>
          <a:xfrm>
            <a:off x="7032625" y="1880552"/>
            <a:ext cx="4409440" cy="4239260"/>
          </a:xfrm>
          <a:prstGeom prst="rect">
            <a:avLst/>
          </a:prstGeom>
        </p:spPr>
        <p:txBody>
          <a:bodyPr vert="horz" wrap="square" lIns="0" tIns="8890" rIns="0" bIns="0" rtlCol="0">
            <a:spAutoFit/>
          </a:bodyPr>
          <a:lstStyle/>
          <a:p>
            <a:pPr marL="1468120" marR="5080" indent="-1281430">
              <a:lnSpc>
                <a:spcPct val="101200"/>
              </a:lnSpc>
              <a:spcBef>
                <a:spcPts val="70"/>
              </a:spcBef>
            </a:pPr>
            <a:r>
              <a:rPr sz="3950" b="1" dirty="0">
                <a:solidFill>
                  <a:srgbClr val="002776"/>
                </a:solidFill>
                <a:latin typeface="Calibri"/>
                <a:cs typeface="Calibri"/>
              </a:rPr>
              <a:t>Groundwater</a:t>
            </a:r>
            <a:r>
              <a:rPr sz="3950" b="1" spc="-114" dirty="0">
                <a:solidFill>
                  <a:srgbClr val="002776"/>
                </a:solidFill>
                <a:latin typeface="Calibri"/>
                <a:cs typeface="Calibri"/>
              </a:rPr>
              <a:t> </a:t>
            </a:r>
            <a:r>
              <a:rPr sz="3950" b="1" dirty="0">
                <a:solidFill>
                  <a:srgbClr val="002776"/>
                </a:solidFill>
                <a:latin typeface="Calibri"/>
                <a:cs typeface="Calibri"/>
              </a:rPr>
              <a:t>Use</a:t>
            </a:r>
            <a:r>
              <a:rPr sz="3950" b="1" spc="-110" dirty="0">
                <a:solidFill>
                  <a:srgbClr val="002776"/>
                </a:solidFill>
                <a:latin typeface="Calibri"/>
                <a:cs typeface="Calibri"/>
              </a:rPr>
              <a:t> </a:t>
            </a:r>
            <a:r>
              <a:rPr sz="3950" b="1" spc="-25" dirty="0">
                <a:solidFill>
                  <a:srgbClr val="002776"/>
                </a:solidFill>
                <a:latin typeface="Calibri"/>
                <a:cs typeface="Calibri"/>
              </a:rPr>
              <a:t>in </a:t>
            </a:r>
            <a:r>
              <a:rPr sz="3950" b="1" dirty="0">
                <a:solidFill>
                  <a:srgbClr val="002776"/>
                </a:solidFill>
                <a:latin typeface="Calibri"/>
                <a:cs typeface="Calibri"/>
              </a:rPr>
              <a:t>the</a:t>
            </a:r>
            <a:r>
              <a:rPr sz="3950" b="1" spc="-10" dirty="0">
                <a:solidFill>
                  <a:srgbClr val="002776"/>
                </a:solidFill>
                <a:latin typeface="Calibri"/>
                <a:cs typeface="Calibri"/>
              </a:rPr>
              <a:t> </a:t>
            </a:r>
            <a:r>
              <a:rPr sz="3950" b="1" spc="-20" dirty="0">
                <a:solidFill>
                  <a:srgbClr val="002776"/>
                </a:solidFill>
                <a:latin typeface="Calibri"/>
                <a:cs typeface="Calibri"/>
              </a:rPr>
              <a:t>U.S.</a:t>
            </a:r>
            <a:endParaRPr sz="3950">
              <a:latin typeface="Calibri"/>
              <a:cs typeface="Calibri"/>
            </a:endParaRPr>
          </a:p>
          <a:p>
            <a:pPr marL="311150" marR="397510" indent="-299085">
              <a:lnSpc>
                <a:spcPct val="102000"/>
              </a:lnSpc>
              <a:spcBef>
                <a:spcPts val="50"/>
              </a:spcBef>
              <a:buFont typeface="Times New Roman"/>
              <a:buChar char="•"/>
              <a:tabLst>
                <a:tab pos="312420" algn="l"/>
              </a:tabLst>
            </a:pPr>
            <a:r>
              <a:rPr sz="2750" b="1" dirty="0">
                <a:solidFill>
                  <a:srgbClr val="002776"/>
                </a:solidFill>
                <a:latin typeface="Calibri"/>
                <a:cs typeface="Calibri"/>
              </a:rPr>
              <a:t>The</a:t>
            </a:r>
            <a:r>
              <a:rPr sz="2750" b="1" spc="-20" dirty="0">
                <a:solidFill>
                  <a:srgbClr val="002776"/>
                </a:solidFill>
                <a:latin typeface="Calibri"/>
                <a:cs typeface="Calibri"/>
              </a:rPr>
              <a:t> </a:t>
            </a:r>
            <a:r>
              <a:rPr sz="2750" b="1" dirty="0">
                <a:solidFill>
                  <a:srgbClr val="002776"/>
                </a:solidFill>
                <a:latin typeface="Calibri"/>
                <a:cs typeface="Calibri"/>
              </a:rPr>
              <a:t>National</a:t>
            </a:r>
            <a:r>
              <a:rPr sz="2750" b="1" spc="-15" dirty="0">
                <a:solidFill>
                  <a:srgbClr val="002776"/>
                </a:solidFill>
                <a:latin typeface="Calibri"/>
                <a:cs typeface="Calibri"/>
              </a:rPr>
              <a:t> </a:t>
            </a:r>
            <a:r>
              <a:rPr sz="2750" b="1" spc="-10" dirty="0">
                <a:solidFill>
                  <a:srgbClr val="002776"/>
                </a:solidFill>
                <a:latin typeface="Calibri"/>
                <a:cs typeface="Calibri"/>
              </a:rPr>
              <a:t>Ground 	</a:t>
            </a:r>
            <a:r>
              <a:rPr sz="2750" b="1" dirty="0">
                <a:solidFill>
                  <a:srgbClr val="002776"/>
                </a:solidFill>
                <a:latin typeface="Calibri"/>
                <a:cs typeface="Calibri"/>
              </a:rPr>
              <a:t>Water</a:t>
            </a:r>
            <a:r>
              <a:rPr sz="2750" b="1" spc="-85" dirty="0">
                <a:solidFill>
                  <a:srgbClr val="002776"/>
                </a:solidFill>
                <a:latin typeface="Calibri"/>
                <a:cs typeface="Calibri"/>
              </a:rPr>
              <a:t> </a:t>
            </a:r>
            <a:r>
              <a:rPr sz="2750" b="1" dirty="0">
                <a:solidFill>
                  <a:srgbClr val="002776"/>
                </a:solidFill>
                <a:latin typeface="Calibri"/>
                <a:cs typeface="Calibri"/>
              </a:rPr>
              <a:t>Association</a:t>
            </a:r>
            <a:r>
              <a:rPr sz="2750" b="1" spc="-85" dirty="0">
                <a:solidFill>
                  <a:srgbClr val="002776"/>
                </a:solidFill>
                <a:latin typeface="Calibri"/>
                <a:cs typeface="Calibri"/>
              </a:rPr>
              <a:t> </a:t>
            </a:r>
            <a:r>
              <a:rPr sz="2750" b="1" spc="-25" dirty="0">
                <a:solidFill>
                  <a:srgbClr val="002776"/>
                </a:solidFill>
                <a:latin typeface="Calibri"/>
                <a:cs typeface="Calibri"/>
              </a:rPr>
              <a:t>has 	</a:t>
            </a:r>
            <a:r>
              <a:rPr sz="2750" b="1" dirty="0">
                <a:solidFill>
                  <a:srgbClr val="002776"/>
                </a:solidFill>
                <a:latin typeface="Calibri"/>
                <a:cs typeface="Calibri"/>
              </a:rPr>
              <a:t>determined</a:t>
            </a:r>
            <a:r>
              <a:rPr sz="2750" b="1" spc="20" dirty="0">
                <a:solidFill>
                  <a:srgbClr val="002776"/>
                </a:solidFill>
                <a:latin typeface="Calibri"/>
                <a:cs typeface="Calibri"/>
              </a:rPr>
              <a:t> </a:t>
            </a:r>
            <a:r>
              <a:rPr sz="2750" b="1" dirty="0">
                <a:solidFill>
                  <a:srgbClr val="002776"/>
                </a:solidFill>
                <a:latin typeface="Calibri"/>
                <a:cs typeface="Calibri"/>
              </a:rPr>
              <a:t>that</a:t>
            </a:r>
            <a:r>
              <a:rPr sz="2750" b="1" spc="25" dirty="0">
                <a:solidFill>
                  <a:srgbClr val="002776"/>
                </a:solidFill>
                <a:latin typeface="Calibri"/>
                <a:cs typeface="Calibri"/>
              </a:rPr>
              <a:t> </a:t>
            </a:r>
            <a:r>
              <a:rPr sz="2750" b="1" dirty="0">
                <a:solidFill>
                  <a:srgbClr val="002776"/>
                </a:solidFill>
                <a:latin typeface="Calibri"/>
                <a:cs typeface="Calibri"/>
              </a:rPr>
              <a:t>38%</a:t>
            </a:r>
            <a:r>
              <a:rPr sz="2750" b="1" spc="30" dirty="0">
                <a:solidFill>
                  <a:srgbClr val="002776"/>
                </a:solidFill>
                <a:latin typeface="Calibri"/>
                <a:cs typeface="Calibri"/>
              </a:rPr>
              <a:t> </a:t>
            </a:r>
            <a:r>
              <a:rPr sz="2750" b="1" spc="-25" dirty="0">
                <a:solidFill>
                  <a:srgbClr val="002776"/>
                </a:solidFill>
                <a:latin typeface="Calibri"/>
                <a:cs typeface="Calibri"/>
              </a:rPr>
              <a:t>of 	</a:t>
            </a:r>
            <a:r>
              <a:rPr sz="2750" b="1" dirty="0">
                <a:solidFill>
                  <a:srgbClr val="002776"/>
                </a:solidFill>
                <a:latin typeface="Calibri"/>
                <a:cs typeface="Calibri"/>
              </a:rPr>
              <a:t>the</a:t>
            </a:r>
            <a:r>
              <a:rPr sz="2750" b="1" spc="-10" dirty="0">
                <a:solidFill>
                  <a:srgbClr val="002776"/>
                </a:solidFill>
                <a:latin typeface="Calibri"/>
                <a:cs typeface="Calibri"/>
              </a:rPr>
              <a:t> </a:t>
            </a:r>
            <a:r>
              <a:rPr sz="2750" b="1" dirty="0">
                <a:solidFill>
                  <a:srgbClr val="002776"/>
                </a:solidFill>
                <a:latin typeface="Calibri"/>
                <a:cs typeface="Calibri"/>
              </a:rPr>
              <a:t>U.S.</a:t>
            </a:r>
            <a:r>
              <a:rPr sz="2750" b="1" spc="-5" dirty="0">
                <a:solidFill>
                  <a:srgbClr val="002776"/>
                </a:solidFill>
                <a:latin typeface="Calibri"/>
                <a:cs typeface="Calibri"/>
              </a:rPr>
              <a:t> </a:t>
            </a:r>
            <a:r>
              <a:rPr sz="2750" b="1" spc="-10" dirty="0">
                <a:solidFill>
                  <a:srgbClr val="002776"/>
                </a:solidFill>
                <a:latin typeface="Calibri"/>
                <a:cs typeface="Calibri"/>
              </a:rPr>
              <a:t>population, 	</a:t>
            </a:r>
            <a:r>
              <a:rPr sz="2750" b="1" dirty="0">
                <a:solidFill>
                  <a:srgbClr val="002776"/>
                </a:solidFill>
                <a:latin typeface="Calibri"/>
                <a:cs typeface="Calibri"/>
              </a:rPr>
              <a:t>depends</a:t>
            </a:r>
            <a:r>
              <a:rPr sz="2750" b="1" spc="70" dirty="0">
                <a:solidFill>
                  <a:srgbClr val="002776"/>
                </a:solidFill>
                <a:latin typeface="Calibri"/>
                <a:cs typeface="Calibri"/>
              </a:rPr>
              <a:t> </a:t>
            </a:r>
            <a:r>
              <a:rPr sz="2750" b="1" dirty="0">
                <a:solidFill>
                  <a:srgbClr val="002776"/>
                </a:solidFill>
                <a:latin typeface="Calibri"/>
                <a:cs typeface="Calibri"/>
              </a:rPr>
              <a:t>on</a:t>
            </a:r>
            <a:r>
              <a:rPr sz="2750" b="1" spc="65" dirty="0">
                <a:solidFill>
                  <a:srgbClr val="002776"/>
                </a:solidFill>
                <a:latin typeface="Calibri"/>
                <a:cs typeface="Calibri"/>
              </a:rPr>
              <a:t> </a:t>
            </a:r>
            <a:r>
              <a:rPr sz="2750" b="1" spc="-10" dirty="0">
                <a:solidFill>
                  <a:srgbClr val="002776"/>
                </a:solidFill>
                <a:latin typeface="Calibri"/>
                <a:cs typeface="Calibri"/>
              </a:rPr>
              <a:t>groundwater 	</a:t>
            </a:r>
            <a:r>
              <a:rPr sz="2750" b="1" dirty="0">
                <a:solidFill>
                  <a:srgbClr val="002776"/>
                </a:solidFill>
                <a:latin typeface="Calibri"/>
                <a:cs typeface="Calibri"/>
              </a:rPr>
              <a:t>for</a:t>
            </a:r>
            <a:r>
              <a:rPr sz="2750" b="1" spc="25" dirty="0">
                <a:solidFill>
                  <a:srgbClr val="002776"/>
                </a:solidFill>
                <a:latin typeface="Calibri"/>
                <a:cs typeface="Calibri"/>
              </a:rPr>
              <a:t> </a:t>
            </a:r>
            <a:r>
              <a:rPr sz="2750" b="1" dirty="0">
                <a:solidFill>
                  <a:srgbClr val="002776"/>
                </a:solidFill>
                <a:latin typeface="Calibri"/>
                <a:cs typeface="Calibri"/>
              </a:rPr>
              <a:t>its</a:t>
            </a:r>
            <a:r>
              <a:rPr sz="2750" b="1" spc="25" dirty="0">
                <a:solidFill>
                  <a:srgbClr val="002776"/>
                </a:solidFill>
                <a:latin typeface="Calibri"/>
                <a:cs typeface="Calibri"/>
              </a:rPr>
              <a:t> </a:t>
            </a:r>
            <a:r>
              <a:rPr sz="2750" b="1" dirty="0">
                <a:solidFill>
                  <a:srgbClr val="002776"/>
                </a:solidFill>
                <a:latin typeface="Calibri"/>
                <a:cs typeface="Calibri"/>
              </a:rPr>
              <a:t>drinking</a:t>
            </a:r>
            <a:r>
              <a:rPr sz="2750" b="1" spc="25" dirty="0">
                <a:solidFill>
                  <a:srgbClr val="002776"/>
                </a:solidFill>
                <a:latin typeface="Calibri"/>
                <a:cs typeface="Calibri"/>
              </a:rPr>
              <a:t> </a:t>
            </a:r>
            <a:r>
              <a:rPr sz="2750" b="1" spc="-20" dirty="0">
                <a:solidFill>
                  <a:srgbClr val="002776"/>
                </a:solidFill>
                <a:latin typeface="Calibri"/>
                <a:cs typeface="Calibri"/>
              </a:rPr>
              <a:t>water 	</a:t>
            </a:r>
            <a:r>
              <a:rPr sz="2750" b="1" spc="-10" dirty="0">
                <a:solidFill>
                  <a:srgbClr val="002776"/>
                </a:solidFill>
                <a:latin typeface="Calibri"/>
                <a:cs typeface="Calibri"/>
              </a:rPr>
              <a:t>supply.</a:t>
            </a:r>
            <a:endParaRPr sz="275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699504"/>
              <a:ext cx="3076575" cy="158750"/>
            </a:xfrm>
            <a:custGeom>
              <a:avLst/>
              <a:gdLst/>
              <a:ahLst/>
              <a:cxnLst/>
              <a:rect l="l" t="t" r="r" b="b"/>
              <a:pathLst>
                <a:path w="3076575" h="158750">
                  <a:moveTo>
                    <a:pt x="0" y="158496"/>
                  </a:moveTo>
                  <a:lnTo>
                    <a:pt x="3076575" y="158496"/>
                  </a:lnTo>
                  <a:lnTo>
                    <a:pt x="3076575" y="0"/>
                  </a:lnTo>
                  <a:lnTo>
                    <a:pt x="0" y="0"/>
                  </a:lnTo>
                  <a:lnTo>
                    <a:pt x="0" y="158496"/>
                  </a:lnTo>
                  <a:close/>
                </a:path>
              </a:pathLst>
            </a:custGeom>
            <a:solidFill>
              <a:srgbClr val="AB0520"/>
            </a:solidFill>
          </p:spPr>
          <p:txBody>
            <a:bodyPr wrap="square" lIns="0" tIns="0" rIns="0" bIns="0" rtlCol="0"/>
            <a:lstStyle/>
            <a:p>
              <a:endParaRPr/>
            </a:p>
          </p:txBody>
        </p:sp>
        <p:pic>
          <p:nvPicPr>
            <p:cNvPr id="6" name="object 6"/>
            <p:cNvPicPr/>
            <p:nvPr/>
          </p:nvPicPr>
          <p:blipFill>
            <a:blip r:embed="rId5" cstate="print"/>
            <a:stretch>
              <a:fillRect/>
            </a:stretch>
          </p:blipFill>
          <p:spPr>
            <a:xfrm>
              <a:off x="227838" y="1372069"/>
              <a:ext cx="8553450" cy="5336959"/>
            </a:xfrm>
            <a:prstGeom prst="rect">
              <a:avLst/>
            </a:prstGeom>
          </p:spPr>
        </p:pic>
        <p:sp>
          <p:nvSpPr>
            <p:cNvPr id="7" name="object 7"/>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8" name="object 8"/>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9" name="object 9"/>
          <p:cNvSpPr txBox="1"/>
          <p:nvPr/>
        </p:nvSpPr>
        <p:spPr>
          <a:xfrm>
            <a:off x="9006047" y="1999614"/>
            <a:ext cx="3049905" cy="2712720"/>
          </a:xfrm>
          <a:prstGeom prst="rect">
            <a:avLst/>
          </a:prstGeom>
        </p:spPr>
        <p:txBody>
          <a:bodyPr vert="horz" wrap="square" lIns="0" tIns="16510" rIns="0" bIns="0" rtlCol="0">
            <a:spAutoFit/>
          </a:bodyPr>
          <a:lstStyle/>
          <a:p>
            <a:pPr marL="12700" marR="5080" indent="635" algn="ctr">
              <a:lnSpc>
                <a:spcPct val="100000"/>
              </a:lnSpc>
              <a:spcBef>
                <a:spcPts val="130"/>
              </a:spcBef>
            </a:pPr>
            <a:r>
              <a:rPr sz="4400" b="1" spc="-25" dirty="0">
                <a:solidFill>
                  <a:srgbClr val="C00000"/>
                </a:solidFill>
                <a:latin typeface="Calibri"/>
                <a:cs typeface="Calibri"/>
              </a:rPr>
              <a:t>How </a:t>
            </a:r>
            <a:r>
              <a:rPr sz="4400" b="1" dirty="0">
                <a:solidFill>
                  <a:srgbClr val="C00000"/>
                </a:solidFill>
                <a:latin typeface="Calibri"/>
                <a:cs typeface="Calibri"/>
              </a:rPr>
              <a:t>important</a:t>
            </a:r>
            <a:r>
              <a:rPr sz="4400" b="1" spc="-85" dirty="0">
                <a:solidFill>
                  <a:srgbClr val="C00000"/>
                </a:solidFill>
                <a:latin typeface="Calibri"/>
                <a:cs typeface="Calibri"/>
              </a:rPr>
              <a:t> </a:t>
            </a:r>
            <a:r>
              <a:rPr sz="4400" b="1" spc="-25" dirty="0">
                <a:solidFill>
                  <a:srgbClr val="C00000"/>
                </a:solidFill>
                <a:latin typeface="Calibri"/>
                <a:cs typeface="Calibri"/>
              </a:rPr>
              <a:t>is </a:t>
            </a:r>
            <a:r>
              <a:rPr sz="4400" b="1" spc="-10" dirty="0">
                <a:solidFill>
                  <a:srgbClr val="C00000"/>
                </a:solidFill>
                <a:latin typeface="Calibri"/>
                <a:cs typeface="Calibri"/>
              </a:rPr>
              <a:t>groundwater </a:t>
            </a:r>
            <a:r>
              <a:rPr sz="4400" b="1" dirty="0">
                <a:solidFill>
                  <a:srgbClr val="C00000"/>
                </a:solidFill>
                <a:latin typeface="Calibri"/>
                <a:cs typeface="Calibri"/>
              </a:rPr>
              <a:t>to</a:t>
            </a:r>
            <a:r>
              <a:rPr sz="4400" b="1" spc="-40" dirty="0">
                <a:solidFill>
                  <a:srgbClr val="C00000"/>
                </a:solidFill>
                <a:latin typeface="Calibri"/>
                <a:cs typeface="Calibri"/>
              </a:rPr>
              <a:t> </a:t>
            </a:r>
            <a:r>
              <a:rPr sz="4400" b="1" spc="-10" dirty="0">
                <a:solidFill>
                  <a:srgbClr val="C00000"/>
                </a:solidFill>
                <a:latin typeface="Calibri"/>
                <a:cs typeface="Calibri"/>
              </a:rPr>
              <a:t>Arizona?</a:t>
            </a:r>
            <a:endParaRPr sz="4400">
              <a:latin typeface="Calibri"/>
              <a:cs typeface="Calibri"/>
            </a:endParaRPr>
          </a:p>
        </p:txBody>
      </p:sp>
      <p:sp>
        <p:nvSpPr>
          <p:cNvPr id="10" name="object 10" descr="$PPTXTitle"/>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40" dirty="0">
                <a:latin typeface="Calibri"/>
                <a:cs typeface="Calibri"/>
              </a:rPr>
              <a:t>GROUNDWATER</a:t>
            </a:r>
            <a:r>
              <a:rPr spc="-55" dirty="0">
                <a:latin typeface="Calibri"/>
                <a:cs typeface="Calibri"/>
              </a:rPr>
              <a:t> </a:t>
            </a:r>
            <a:r>
              <a:rPr dirty="0">
                <a:latin typeface="Calibri"/>
                <a:cs typeface="Calibri"/>
              </a:rPr>
              <a:t>IN</a:t>
            </a:r>
            <a:r>
              <a:rPr spc="-55" dirty="0">
                <a:latin typeface="Calibri"/>
                <a:cs typeface="Calibri"/>
              </a:rPr>
              <a:t> </a:t>
            </a:r>
            <a:r>
              <a:rPr dirty="0">
                <a:latin typeface="Calibri"/>
                <a:cs typeface="Calibri"/>
              </a:rPr>
              <a:t>ARIZONA:</a:t>
            </a:r>
            <a:r>
              <a:rPr spc="-55" dirty="0">
                <a:latin typeface="Calibri"/>
                <a:cs typeface="Calibri"/>
              </a:rPr>
              <a:t> </a:t>
            </a:r>
            <a:r>
              <a:rPr dirty="0">
                <a:solidFill>
                  <a:srgbClr val="002776"/>
                </a:solidFill>
                <a:latin typeface="Calibri"/>
                <a:cs typeface="Calibri"/>
              </a:rPr>
              <a:t>LESSON</a:t>
            </a:r>
            <a:r>
              <a:rPr spc="-55" dirty="0">
                <a:solidFill>
                  <a:srgbClr val="002776"/>
                </a:solidFill>
                <a:latin typeface="Calibri"/>
                <a:cs typeface="Calibri"/>
              </a:rPr>
              <a:t> </a:t>
            </a:r>
            <a:r>
              <a:rPr spc="-50" dirty="0">
                <a:solidFill>
                  <a:srgbClr val="002776"/>
                </a:solidFill>
                <a:latin typeface="Calibri"/>
                <a:cs typeface="Calibri"/>
              </a:rPr>
              <a:t>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4" name="object 4"/>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5" name="object 5"/>
          <p:cNvSpPr/>
          <p:nvPr/>
        </p:nvSpPr>
        <p:spPr>
          <a:xfrm>
            <a:off x="685800" y="3005327"/>
            <a:ext cx="10820400" cy="19050"/>
          </a:xfrm>
          <a:custGeom>
            <a:avLst/>
            <a:gdLst/>
            <a:ahLst/>
            <a:cxnLst/>
            <a:rect l="l" t="t" r="r" b="b"/>
            <a:pathLst>
              <a:path w="10820400" h="19050">
                <a:moveTo>
                  <a:pt x="10820400" y="0"/>
                </a:moveTo>
                <a:lnTo>
                  <a:pt x="0" y="0"/>
                </a:lnTo>
                <a:lnTo>
                  <a:pt x="0" y="19050"/>
                </a:lnTo>
                <a:lnTo>
                  <a:pt x="10820400" y="19050"/>
                </a:lnTo>
                <a:lnTo>
                  <a:pt x="10820400" y="0"/>
                </a:lnTo>
                <a:close/>
              </a:path>
            </a:pathLst>
          </a:custGeom>
          <a:solidFill>
            <a:srgbClr val="AB0420"/>
          </a:solidFill>
        </p:spPr>
        <p:txBody>
          <a:bodyPr wrap="square" lIns="0" tIns="0" rIns="0" bIns="0" rtlCol="0"/>
          <a:lstStyle/>
          <a:p>
            <a:endParaRPr/>
          </a:p>
        </p:txBody>
      </p:sp>
      <p:sp>
        <p:nvSpPr>
          <p:cNvPr id="6" name="object 6" descr="$PPTXTitle"/>
          <p:cNvSpPr txBox="1">
            <a:spLocks noGrp="1"/>
          </p:cNvSpPr>
          <p:nvPr>
            <p:ph type="title"/>
          </p:nvPr>
        </p:nvSpPr>
        <p:spPr>
          <a:xfrm>
            <a:off x="2637896" y="1381772"/>
            <a:ext cx="7082790" cy="838200"/>
          </a:xfrm>
          <a:prstGeom prst="rect">
            <a:avLst/>
          </a:prstGeom>
        </p:spPr>
        <p:txBody>
          <a:bodyPr vert="horz" wrap="square" lIns="0" tIns="16510" rIns="0" bIns="0" rtlCol="0">
            <a:spAutoFit/>
          </a:bodyPr>
          <a:lstStyle/>
          <a:p>
            <a:pPr marL="12700">
              <a:lnSpc>
                <a:spcPct val="100000"/>
              </a:lnSpc>
              <a:spcBef>
                <a:spcPts val="130"/>
              </a:spcBef>
            </a:pPr>
            <a:r>
              <a:rPr sz="5300" i="1" dirty="0">
                <a:solidFill>
                  <a:srgbClr val="002776"/>
                </a:solidFill>
                <a:latin typeface="Calibri"/>
                <a:cs typeface="Calibri"/>
              </a:rPr>
              <a:t>Groundwater</a:t>
            </a:r>
            <a:r>
              <a:rPr sz="5300" i="1" spc="-75" dirty="0">
                <a:solidFill>
                  <a:srgbClr val="002776"/>
                </a:solidFill>
                <a:latin typeface="Calibri"/>
                <a:cs typeface="Calibri"/>
              </a:rPr>
              <a:t> </a:t>
            </a:r>
            <a:r>
              <a:rPr sz="5300" i="1" spc="-420" dirty="0">
                <a:solidFill>
                  <a:srgbClr val="002776"/>
                </a:solidFill>
                <a:latin typeface="Calibri"/>
                <a:cs typeface="Calibri"/>
              </a:rPr>
              <a:t>Connection</a:t>
            </a:r>
            <a:endParaRPr sz="5300">
              <a:latin typeface="Calibri"/>
              <a:cs typeface="Calibri"/>
            </a:endParaRPr>
          </a:p>
        </p:txBody>
      </p:sp>
      <p:sp>
        <p:nvSpPr>
          <p:cNvPr id="7" name="object 7"/>
          <p:cNvSpPr txBox="1"/>
          <p:nvPr/>
        </p:nvSpPr>
        <p:spPr>
          <a:xfrm>
            <a:off x="811847" y="2898139"/>
            <a:ext cx="10017760" cy="2961640"/>
          </a:xfrm>
          <a:prstGeom prst="rect">
            <a:avLst/>
          </a:prstGeom>
        </p:spPr>
        <p:txBody>
          <a:bodyPr vert="horz" wrap="square" lIns="0" tIns="13335" rIns="0" bIns="0" rtlCol="0">
            <a:spAutoFit/>
          </a:bodyPr>
          <a:lstStyle/>
          <a:p>
            <a:pPr marL="835025" algn="ctr">
              <a:lnSpc>
                <a:spcPct val="100000"/>
              </a:lnSpc>
              <a:spcBef>
                <a:spcPts val="105"/>
              </a:spcBef>
            </a:pPr>
            <a:r>
              <a:rPr sz="4800" b="1" spc="-780" dirty="0">
                <a:solidFill>
                  <a:srgbClr val="AB0520"/>
                </a:solidFill>
                <a:latin typeface="Calibri"/>
                <a:cs typeface="Calibri"/>
              </a:rPr>
              <a:t>Investigative</a:t>
            </a:r>
            <a:r>
              <a:rPr sz="4800" b="1" spc="35" dirty="0">
                <a:solidFill>
                  <a:srgbClr val="AB0520"/>
                </a:solidFill>
                <a:latin typeface="Calibri"/>
                <a:cs typeface="Calibri"/>
              </a:rPr>
              <a:t> </a:t>
            </a:r>
            <a:r>
              <a:rPr sz="4800" b="1" spc="-555" dirty="0">
                <a:solidFill>
                  <a:srgbClr val="AB0520"/>
                </a:solidFill>
                <a:latin typeface="Calibri"/>
                <a:cs typeface="Calibri"/>
              </a:rPr>
              <a:t>Questions</a:t>
            </a:r>
            <a:endParaRPr sz="4800">
              <a:latin typeface="Calibri"/>
              <a:cs typeface="Calibri"/>
            </a:endParaRPr>
          </a:p>
          <a:p>
            <a:pPr marL="401320" marR="5080" indent="-389255">
              <a:lnSpc>
                <a:spcPts val="4280"/>
              </a:lnSpc>
              <a:spcBef>
                <a:spcPts val="215"/>
              </a:spcBef>
              <a:buFont typeface="Times New Roman"/>
              <a:buChar char="•"/>
              <a:tabLst>
                <a:tab pos="401320" algn="l"/>
              </a:tabLst>
            </a:pPr>
            <a:r>
              <a:rPr sz="3600" dirty="0">
                <a:solidFill>
                  <a:srgbClr val="002776"/>
                </a:solidFill>
                <a:latin typeface="Calibri"/>
                <a:cs typeface="Calibri"/>
              </a:rPr>
              <a:t>How</a:t>
            </a:r>
            <a:r>
              <a:rPr sz="3600" spc="-55" dirty="0">
                <a:solidFill>
                  <a:srgbClr val="002776"/>
                </a:solidFill>
                <a:latin typeface="Calibri"/>
                <a:cs typeface="Calibri"/>
              </a:rPr>
              <a:t> </a:t>
            </a:r>
            <a:r>
              <a:rPr sz="3600" dirty="0">
                <a:solidFill>
                  <a:srgbClr val="002776"/>
                </a:solidFill>
                <a:latin typeface="Calibri"/>
                <a:cs typeface="Calibri"/>
              </a:rPr>
              <a:t>does</a:t>
            </a:r>
            <a:r>
              <a:rPr sz="3600" spc="-50" dirty="0">
                <a:solidFill>
                  <a:srgbClr val="002776"/>
                </a:solidFill>
                <a:latin typeface="Calibri"/>
                <a:cs typeface="Calibri"/>
              </a:rPr>
              <a:t> </a:t>
            </a:r>
            <a:r>
              <a:rPr sz="3600" dirty="0">
                <a:solidFill>
                  <a:srgbClr val="002776"/>
                </a:solidFill>
                <a:latin typeface="Calibri"/>
                <a:cs typeface="Calibri"/>
              </a:rPr>
              <a:t>groundwater</a:t>
            </a:r>
            <a:r>
              <a:rPr sz="3600" spc="-60" dirty="0">
                <a:solidFill>
                  <a:srgbClr val="002776"/>
                </a:solidFill>
                <a:latin typeface="Calibri"/>
                <a:cs typeface="Calibri"/>
              </a:rPr>
              <a:t> </a:t>
            </a:r>
            <a:r>
              <a:rPr sz="3600" dirty="0">
                <a:solidFill>
                  <a:srgbClr val="002776"/>
                </a:solidFill>
                <a:latin typeface="Calibri"/>
                <a:cs typeface="Calibri"/>
              </a:rPr>
              <a:t>fit</a:t>
            </a:r>
            <a:r>
              <a:rPr sz="3600" spc="-50" dirty="0">
                <a:solidFill>
                  <a:srgbClr val="002776"/>
                </a:solidFill>
                <a:latin typeface="Calibri"/>
                <a:cs typeface="Calibri"/>
              </a:rPr>
              <a:t> </a:t>
            </a:r>
            <a:r>
              <a:rPr sz="3600" dirty="0">
                <a:solidFill>
                  <a:srgbClr val="002776"/>
                </a:solidFill>
                <a:latin typeface="Calibri"/>
                <a:cs typeface="Calibri"/>
              </a:rPr>
              <a:t>within</a:t>
            </a:r>
            <a:r>
              <a:rPr sz="3600" spc="-55" dirty="0">
                <a:solidFill>
                  <a:srgbClr val="002776"/>
                </a:solidFill>
                <a:latin typeface="Calibri"/>
                <a:cs typeface="Calibri"/>
              </a:rPr>
              <a:t> </a:t>
            </a:r>
            <a:r>
              <a:rPr sz="3600" dirty="0">
                <a:solidFill>
                  <a:srgbClr val="002776"/>
                </a:solidFill>
                <a:latin typeface="Calibri"/>
                <a:cs typeface="Calibri"/>
              </a:rPr>
              <a:t>the</a:t>
            </a:r>
            <a:r>
              <a:rPr sz="3600" spc="-50" dirty="0">
                <a:solidFill>
                  <a:srgbClr val="002776"/>
                </a:solidFill>
                <a:latin typeface="Calibri"/>
                <a:cs typeface="Calibri"/>
              </a:rPr>
              <a:t> </a:t>
            </a:r>
            <a:r>
              <a:rPr sz="3600" dirty="0">
                <a:solidFill>
                  <a:srgbClr val="002776"/>
                </a:solidFill>
                <a:latin typeface="Calibri"/>
                <a:cs typeface="Calibri"/>
              </a:rPr>
              <a:t>Arizona</a:t>
            </a:r>
            <a:r>
              <a:rPr sz="3600" spc="-55" dirty="0">
                <a:solidFill>
                  <a:srgbClr val="002776"/>
                </a:solidFill>
                <a:latin typeface="Calibri"/>
                <a:cs typeface="Calibri"/>
              </a:rPr>
              <a:t> </a:t>
            </a:r>
            <a:r>
              <a:rPr sz="3600" spc="-10" dirty="0">
                <a:solidFill>
                  <a:srgbClr val="002776"/>
                </a:solidFill>
                <a:latin typeface="Calibri"/>
                <a:cs typeface="Calibri"/>
              </a:rPr>
              <a:t>Water Cycle?</a:t>
            </a:r>
            <a:endParaRPr sz="3600">
              <a:latin typeface="Calibri"/>
              <a:cs typeface="Calibri"/>
            </a:endParaRPr>
          </a:p>
          <a:p>
            <a:pPr marL="401320" marR="118110" indent="-389255">
              <a:lnSpc>
                <a:spcPts val="4350"/>
              </a:lnSpc>
              <a:buFont typeface="Times New Roman"/>
              <a:buChar char="•"/>
              <a:tabLst>
                <a:tab pos="401320" algn="l"/>
              </a:tabLst>
            </a:pPr>
            <a:r>
              <a:rPr sz="3600" dirty="0">
                <a:solidFill>
                  <a:srgbClr val="002776"/>
                </a:solidFill>
                <a:latin typeface="Calibri"/>
                <a:cs typeface="Calibri"/>
              </a:rPr>
              <a:t>What</a:t>
            </a:r>
            <a:r>
              <a:rPr sz="3600" spc="-80" dirty="0">
                <a:solidFill>
                  <a:srgbClr val="002776"/>
                </a:solidFill>
                <a:latin typeface="Calibri"/>
                <a:cs typeface="Calibri"/>
              </a:rPr>
              <a:t> </a:t>
            </a:r>
            <a:r>
              <a:rPr sz="3600" dirty="0">
                <a:solidFill>
                  <a:srgbClr val="002776"/>
                </a:solidFill>
                <a:latin typeface="Calibri"/>
                <a:cs typeface="Calibri"/>
              </a:rPr>
              <a:t>is</a:t>
            </a:r>
            <a:r>
              <a:rPr sz="3600" spc="-75" dirty="0">
                <a:solidFill>
                  <a:srgbClr val="002776"/>
                </a:solidFill>
                <a:latin typeface="Calibri"/>
                <a:cs typeface="Calibri"/>
              </a:rPr>
              <a:t> </a:t>
            </a:r>
            <a:r>
              <a:rPr sz="3600" dirty="0">
                <a:solidFill>
                  <a:srgbClr val="002776"/>
                </a:solidFill>
                <a:latin typeface="Calibri"/>
                <a:cs typeface="Calibri"/>
              </a:rPr>
              <a:t>the</a:t>
            </a:r>
            <a:r>
              <a:rPr sz="3600" spc="-80" dirty="0">
                <a:solidFill>
                  <a:srgbClr val="002776"/>
                </a:solidFill>
                <a:latin typeface="Calibri"/>
                <a:cs typeface="Calibri"/>
              </a:rPr>
              <a:t> </a:t>
            </a:r>
            <a:r>
              <a:rPr sz="3600" dirty="0">
                <a:solidFill>
                  <a:srgbClr val="002776"/>
                </a:solidFill>
                <a:latin typeface="Calibri"/>
                <a:cs typeface="Calibri"/>
              </a:rPr>
              <a:t>relationship</a:t>
            </a:r>
            <a:r>
              <a:rPr sz="3600" spc="-75" dirty="0">
                <a:solidFill>
                  <a:srgbClr val="002776"/>
                </a:solidFill>
                <a:latin typeface="Calibri"/>
                <a:cs typeface="Calibri"/>
              </a:rPr>
              <a:t> </a:t>
            </a:r>
            <a:r>
              <a:rPr sz="3600" dirty="0">
                <a:solidFill>
                  <a:srgbClr val="002776"/>
                </a:solidFill>
                <a:latin typeface="Calibri"/>
                <a:cs typeface="Calibri"/>
              </a:rPr>
              <a:t>between</a:t>
            </a:r>
            <a:r>
              <a:rPr sz="3600" spc="-85" dirty="0">
                <a:solidFill>
                  <a:srgbClr val="002776"/>
                </a:solidFill>
                <a:latin typeface="Calibri"/>
                <a:cs typeface="Calibri"/>
              </a:rPr>
              <a:t> </a:t>
            </a:r>
            <a:r>
              <a:rPr sz="3600" dirty="0">
                <a:solidFill>
                  <a:srgbClr val="002776"/>
                </a:solidFill>
                <a:latin typeface="Calibri"/>
                <a:cs typeface="Calibri"/>
              </a:rPr>
              <a:t>groundwater</a:t>
            </a:r>
            <a:r>
              <a:rPr sz="3600" spc="-75" dirty="0">
                <a:solidFill>
                  <a:srgbClr val="002776"/>
                </a:solidFill>
                <a:latin typeface="Calibri"/>
                <a:cs typeface="Calibri"/>
              </a:rPr>
              <a:t> </a:t>
            </a:r>
            <a:r>
              <a:rPr sz="3600" spc="-25" dirty="0">
                <a:solidFill>
                  <a:srgbClr val="002776"/>
                </a:solidFill>
                <a:latin typeface="Calibri"/>
                <a:cs typeface="Calibri"/>
              </a:rPr>
              <a:t>and </a:t>
            </a:r>
            <a:r>
              <a:rPr sz="3600" dirty="0">
                <a:solidFill>
                  <a:srgbClr val="002776"/>
                </a:solidFill>
                <a:latin typeface="Calibri"/>
                <a:cs typeface="Calibri"/>
              </a:rPr>
              <a:t>surface</a:t>
            </a:r>
            <a:r>
              <a:rPr sz="3600" spc="-90" dirty="0">
                <a:solidFill>
                  <a:srgbClr val="002776"/>
                </a:solidFill>
                <a:latin typeface="Calibri"/>
                <a:cs typeface="Calibri"/>
              </a:rPr>
              <a:t> </a:t>
            </a:r>
            <a:r>
              <a:rPr sz="3600" spc="-10" dirty="0">
                <a:solidFill>
                  <a:srgbClr val="002776"/>
                </a:solidFill>
                <a:latin typeface="Calibri"/>
                <a:cs typeface="Calibri"/>
              </a:rPr>
              <a:t>water?</a:t>
            </a:r>
            <a:endParaRPr sz="3600">
              <a:latin typeface="Calibri"/>
              <a:cs typeface="Calibri"/>
            </a:endParaRPr>
          </a:p>
        </p:txBody>
      </p:sp>
      <p:sp>
        <p:nvSpPr>
          <p:cNvPr id="8" name="object 8"/>
          <p:cNvSpPr txBox="1"/>
          <p:nvPr/>
        </p:nvSpPr>
        <p:spPr>
          <a:xfrm>
            <a:off x="573392" y="-307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sz="3950" b="1" u="heavy" spc="-40" dirty="0">
                <a:solidFill>
                  <a:srgbClr val="AB0520"/>
                </a:solidFill>
                <a:uFill>
                  <a:solidFill>
                    <a:srgbClr val="AB0520"/>
                  </a:solidFill>
                </a:uFill>
                <a:latin typeface="Calibri"/>
                <a:cs typeface="Calibri"/>
              </a:rPr>
              <a:t>GROUNDWATER</a:t>
            </a:r>
            <a:r>
              <a:rPr sz="3950" b="1" u="heavy" spc="-55"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IN</a:t>
            </a:r>
            <a:r>
              <a:rPr sz="3950" b="1" u="heavy" spc="-50" dirty="0">
                <a:solidFill>
                  <a:srgbClr val="AB0520"/>
                </a:solidFill>
                <a:uFill>
                  <a:solidFill>
                    <a:srgbClr val="AB0520"/>
                  </a:solidFill>
                </a:uFill>
                <a:latin typeface="Calibri"/>
                <a:cs typeface="Calibri"/>
              </a:rPr>
              <a:t> </a:t>
            </a:r>
            <a:r>
              <a:rPr sz="3950" b="1" u="heavy" dirty="0">
                <a:solidFill>
                  <a:srgbClr val="AB0520"/>
                </a:solidFill>
                <a:uFill>
                  <a:solidFill>
                    <a:srgbClr val="AB0520"/>
                  </a:solidFill>
                </a:uFill>
                <a:latin typeface="Calibri"/>
                <a:cs typeface="Calibri"/>
              </a:rPr>
              <a:t>ARIZONA:</a:t>
            </a:r>
            <a:r>
              <a:rPr sz="3950" b="1" u="heavy" spc="-50" dirty="0">
                <a:solidFill>
                  <a:srgbClr val="AB0520"/>
                </a:solidFill>
                <a:uFill>
                  <a:solidFill>
                    <a:srgbClr val="AB0520"/>
                  </a:solidFill>
                </a:uFill>
                <a:latin typeface="Calibri"/>
                <a:cs typeface="Calibri"/>
              </a:rPr>
              <a:t> </a:t>
            </a:r>
            <a:r>
              <a:rPr sz="3950" b="1" u="heavy" dirty="0">
                <a:solidFill>
                  <a:srgbClr val="002776"/>
                </a:solidFill>
                <a:uFill>
                  <a:solidFill>
                    <a:srgbClr val="AB0520"/>
                  </a:solidFill>
                </a:uFill>
                <a:latin typeface="Calibri"/>
                <a:cs typeface="Calibri"/>
              </a:rPr>
              <a:t>LESSON</a:t>
            </a:r>
            <a:r>
              <a:rPr sz="3950" b="1" u="heavy" spc="-55" dirty="0">
                <a:solidFill>
                  <a:srgbClr val="002776"/>
                </a:solidFill>
                <a:uFill>
                  <a:solidFill>
                    <a:srgbClr val="AB0520"/>
                  </a:solidFill>
                </a:uFill>
                <a:latin typeface="Calibri"/>
                <a:cs typeface="Calibri"/>
              </a:rPr>
              <a:t> </a:t>
            </a:r>
            <a:r>
              <a:rPr sz="3950" b="1" u="heavy" spc="-50" dirty="0">
                <a:solidFill>
                  <a:srgbClr val="002776"/>
                </a:solidFill>
                <a:uFill>
                  <a:solidFill>
                    <a:srgbClr val="AB0520"/>
                  </a:solidFill>
                </a:uFill>
                <a:latin typeface="Calibri"/>
                <a:cs typeface="Calibri"/>
              </a:rPr>
              <a:t>5</a:t>
            </a:r>
            <a:r>
              <a:rPr sz="3950" b="1" u="heavy" dirty="0">
                <a:solidFill>
                  <a:srgbClr val="002776"/>
                </a:solidFill>
                <a:uFill>
                  <a:solidFill>
                    <a:srgbClr val="AB0520"/>
                  </a:solidFill>
                </a:uFill>
                <a:latin typeface="Calibri"/>
                <a:cs typeface="Calibri"/>
              </a:rPr>
              <a:t>	</a:t>
            </a:r>
            <a:endParaRPr sz="395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0721073" y="5620969"/>
            <a:ext cx="864793" cy="811090"/>
          </a:xfrm>
          <a:prstGeom prst="rect">
            <a:avLst/>
          </a:prstGeom>
        </p:spPr>
      </p:pic>
      <p:sp>
        <p:nvSpPr>
          <p:cNvPr id="3" name="object 3"/>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grpSp>
        <p:nvGrpSpPr>
          <p:cNvPr id="4" name="object 4"/>
          <p:cNvGrpSpPr/>
          <p:nvPr/>
        </p:nvGrpSpPr>
        <p:grpSpPr>
          <a:xfrm>
            <a:off x="0" y="93916"/>
            <a:ext cx="12192000" cy="6774180"/>
            <a:chOff x="0" y="93916"/>
            <a:chExt cx="12192000" cy="6774180"/>
          </a:xfrm>
        </p:grpSpPr>
        <p:pic>
          <p:nvPicPr>
            <p:cNvPr id="5" name="object 5"/>
            <p:cNvPicPr/>
            <p:nvPr/>
          </p:nvPicPr>
          <p:blipFill>
            <a:blip r:embed="rId4" cstate="print"/>
            <a:stretch>
              <a:fillRect/>
            </a:stretch>
          </p:blipFill>
          <p:spPr>
            <a:xfrm>
              <a:off x="3867277" y="258965"/>
              <a:ext cx="8324722" cy="4699417"/>
            </a:xfrm>
            <a:prstGeom prst="rect">
              <a:avLst/>
            </a:prstGeom>
          </p:spPr>
        </p:pic>
        <p:pic>
          <p:nvPicPr>
            <p:cNvPr id="6" name="object 6"/>
            <p:cNvPicPr/>
            <p:nvPr/>
          </p:nvPicPr>
          <p:blipFill>
            <a:blip r:embed="rId5" cstate="print"/>
            <a:stretch>
              <a:fillRect/>
            </a:stretch>
          </p:blipFill>
          <p:spPr>
            <a:xfrm>
              <a:off x="6096000" y="93916"/>
              <a:ext cx="4267212" cy="2557665"/>
            </a:xfrm>
            <a:prstGeom prst="rect">
              <a:avLst/>
            </a:prstGeom>
          </p:spPr>
        </p:pic>
        <p:sp>
          <p:nvSpPr>
            <p:cNvPr id="7" name="object 7"/>
            <p:cNvSpPr/>
            <p:nvPr/>
          </p:nvSpPr>
          <p:spPr>
            <a:xfrm>
              <a:off x="4572000" y="4958588"/>
              <a:ext cx="5530215" cy="1899920"/>
            </a:xfrm>
            <a:custGeom>
              <a:avLst/>
              <a:gdLst/>
              <a:ahLst/>
              <a:cxnLst/>
              <a:rect l="l" t="t" r="r" b="b"/>
              <a:pathLst>
                <a:path w="5530215" h="1899920">
                  <a:moveTo>
                    <a:pt x="5529961" y="0"/>
                  </a:moveTo>
                  <a:lnTo>
                    <a:pt x="0" y="0"/>
                  </a:lnTo>
                  <a:lnTo>
                    <a:pt x="0" y="1899412"/>
                  </a:lnTo>
                  <a:lnTo>
                    <a:pt x="5529961" y="1899412"/>
                  </a:lnTo>
                  <a:lnTo>
                    <a:pt x="5529961" y="0"/>
                  </a:lnTo>
                  <a:close/>
                </a:path>
              </a:pathLst>
            </a:custGeom>
            <a:solidFill>
              <a:srgbClr val="002776"/>
            </a:solidFill>
          </p:spPr>
          <p:txBody>
            <a:bodyPr wrap="square" lIns="0" tIns="0" rIns="0" bIns="0" rtlCol="0"/>
            <a:lstStyle/>
            <a:p>
              <a:endParaRPr/>
            </a:p>
          </p:txBody>
        </p:sp>
        <p:sp>
          <p:nvSpPr>
            <p:cNvPr id="8" name="object 8"/>
            <p:cNvSpPr/>
            <p:nvPr/>
          </p:nvSpPr>
          <p:spPr>
            <a:xfrm>
              <a:off x="4572000" y="4958588"/>
              <a:ext cx="5530215" cy="1899920"/>
            </a:xfrm>
            <a:custGeom>
              <a:avLst/>
              <a:gdLst/>
              <a:ahLst/>
              <a:cxnLst/>
              <a:rect l="l" t="t" r="r" b="b"/>
              <a:pathLst>
                <a:path w="5530215" h="1899920">
                  <a:moveTo>
                    <a:pt x="5529961" y="1899412"/>
                  </a:moveTo>
                  <a:lnTo>
                    <a:pt x="5529961" y="0"/>
                  </a:lnTo>
                  <a:lnTo>
                    <a:pt x="0" y="0"/>
                  </a:lnTo>
                  <a:lnTo>
                    <a:pt x="0" y="1899412"/>
                  </a:lnTo>
                </a:path>
              </a:pathLst>
            </a:custGeom>
            <a:ln w="19050">
              <a:solidFill>
                <a:srgbClr val="042433"/>
              </a:solidFill>
            </a:ln>
          </p:spPr>
          <p:txBody>
            <a:bodyPr wrap="square" lIns="0" tIns="0" rIns="0" bIns="0" rtlCol="0"/>
            <a:lstStyle/>
            <a:p>
              <a:endParaRPr/>
            </a:p>
          </p:txBody>
        </p:sp>
        <p:sp>
          <p:nvSpPr>
            <p:cNvPr id="9" name="object 9"/>
            <p:cNvSpPr/>
            <p:nvPr/>
          </p:nvSpPr>
          <p:spPr>
            <a:xfrm>
              <a:off x="0" y="2107183"/>
              <a:ext cx="3867785" cy="4751070"/>
            </a:xfrm>
            <a:custGeom>
              <a:avLst/>
              <a:gdLst/>
              <a:ahLst/>
              <a:cxnLst/>
              <a:rect l="l" t="t" r="r" b="b"/>
              <a:pathLst>
                <a:path w="3867785" h="4751070">
                  <a:moveTo>
                    <a:pt x="3867277" y="0"/>
                  </a:moveTo>
                  <a:lnTo>
                    <a:pt x="0" y="0"/>
                  </a:lnTo>
                  <a:lnTo>
                    <a:pt x="0" y="4750816"/>
                  </a:lnTo>
                  <a:lnTo>
                    <a:pt x="3867277" y="4750816"/>
                  </a:lnTo>
                  <a:lnTo>
                    <a:pt x="3867277" y="0"/>
                  </a:lnTo>
                  <a:close/>
                </a:path>
              </a:pathLst>
            </a:custGeom>
            <a:solidFill>
              <a:srgbClr val="002776"/>
            </a:solidFill>
          </p:spPr>
          <p:txBody>
            <a:bodyPr wrap="square" lIns="0" tIns="0" rIns="0" bIns="0" rtlCol="0"/>
            <a:lstStyle/>
            <a:p>
              <a:endParaRPr/>
            </a:p>
          </p:txBody>
        </p:sp>
      </p:grpSp>
      <p:sp>
        <p:nvSpPr>
          <p:cNvPr id="10" name="object 10" descr="$PPTXTitle"/>
          <p:cNvSpPr txBox="1">
            <a:spLocks noGrp="1"/>
          </p:cNvSpPr>
          <p:nvPr>
            <p:ph type="title"/>
          </p:nvPr>
        </p:nvSpPr>
        <p:spPr>
          <a:xfrm>
            <a:off x="863732" y="230835"/>
            <a:ext cx="2284095" cy="1651000"/>
          </a:xfrm>
          <a:prstGeom prst="rect">
            <a:avLst/>
          </a:prstGeom>
        </p:spPr>
        <p:txBody>
          <a:bodyPr vert="horz" wrap="square" lIns="0" tIns="12065" rIns="0" bIns="0" rtlCol="0">
            <a:spAutoFit/>
          </a:bodyPr>
          <a:lstStyle/>
          <a:p>
            <a:pPr marL="12700" marR="5080" indent="487680">
              <a:lnSpc>
                <a:spcPct val="100600"/>
              </a:lnSpc>
              <a:spcBef>
                <a:spcPts val="95"/>
              </a:spcBef>
            </a:pPr>
            <a:r>
              <a:rPr sz="5300" spc="-10" dirty="0">
                <a:solidFill>
                  <a:srgbClr val="C00000"/>
                </a:solidFill>
                <a:latin typeface="Calibri"/>
                <a:cs typeface="Calibri"/>
              </a:rPr>
              <a:t>Let’s Review!</a:t>
            </a:r>
            <a:endParaRPr sz="5300">
              <a:latin typeface="Calibri"/>
              <a:cs typeface="Calibri"/>
            </a:endParaRPr>
          </a:p>
        </p:txBody>
      </p:sp>
      <p:sp>
        <p:nvSpPr>
          <p:cNvPr id="11" name="object 11"/>
          <p:cNvSpPr txBox="1"/>
          <p:nvPr/>
        </p:nvSpPr>
        <p:spPr>
          <a:xfrm>
            <a:off x="4581525" y="4742520"/>
            <a:ext cx="5511165" cy="2037714"/>
          </a:xfrm>
          <a:prstGeom prst="rect">
            <a:avLst/>
          </a:prstGeom>
        </p:spPr>
        <p:txBody>
          <a:bodyPr vert="horz" wrap="square" lIns="0" tIns="215265" rIns="0" bIns="0" rtlCol="0">
            <a:spAutoFit/>
          </a:bodyPr>
          <a:lstStyle/>
          <a:p>
            <a:pPr marR="326390" algn="ctr">
              <a:lnSpc>
                <a:spcPct val="100000"/>
              </a:lnSpc>
              <a:spcBef>
                <a:spcPts val="1695"/>
              </a:spcBef>
              <a:tabLst>
                <a:tab pos="956310" algn="l"/>
                <a:tab pos="3416300" algn="l"/>
              </a:tabLst>
            </a:pPr>
            <a:r>
              <a:rPr sz="3950" b="1" u="heavy" dirty="0">
                <a:solidFill>
                  <a:srgbClr val="FFFFFF"/>
                </a:solidFill>
                <a:uFill>
                  <a:solidFill>
                    <a:srgbClr val="AB0520"/>
                  </a:solidFill>
                </a:uFill>
                <a:latin typeface="Calibri"/>
                <a:cs typeface="Calibri"/>
              </a:rPr>
              <a:t>	</a:t>
            </a:r>
            <a:r>
              <a:rPr sz="3950" b="1" u="heavy" spc="-10" dirty="0">
                <a:solidFill>
                  <a:srgbClr val="FFFFFF"/>
                </a:solidFill>
                <a:uFill>
                  <a:solidFill>
                    <a:srgbClr val="AB0520"/>
                  </a:solidFill>
                </a:uFill>
                <a:latin typeface="Calibri"/>
                <a:cs typeface="Calibri"/>
              </a:rPr>
              <a:t>Aquifer:</a:t>
            </a:r>
            <a:r>
              <a:rPr sz="3950" b="1" u="heavy" dirty="0">
                <a:solidFill>
                  <a:srgbClr val="FFFFFF"/>
                </a:solidFill>
                <a:uFill>
                  <a:solidFill>
                    <a:srgbClr val="AB0520"/>
                  </a:solidFill>
                </a:uFill>
                <a:latin typeface="Calibri"/>
                <a:cs typeface="Calibri"/>
              </a:rPr>
              <a:t>	</a:t>
            </a:r>
            <a:endParaRPr sz="3950">
              <a:latin typeface="Calibri"/>
              <a:cs typeface="Calibri"/>
            </a:endParaRPr>
          </a:p>
          <a:p>
            <a:pPr marL="521970" marR="444500" algn="ctr">
              <a:lnSpc>
                <a:spcPct val="122100"/>
              </a:lnSpc>
              <a:spcBef>
                <a:spcPts val="275"/>
              </a:spcBef>
            </a:pPr>
            <a:r>
              <a:rPr sz="2100" b="1" dirty="0">
                <a:solidFill>
                  <a:srgbClr val="FFFFFF"/>
                </a:solidFill>
                <a:latin typeface="Calibri"/>
                <a:cs typeface="Calibri"/>
              </a:rPr>
              <a:t>An</a:t>
            </a:r>
            <a:r>
              <a:rPr sz="2100" b="1" spc="-55" dirty="0">
                <a:solidFill>
                  <a:srgbClr val="FFFFFF"/>
                </a:solidFill>
                <a:latin typeface="Calibri"/>
                <a:cs typeface="Calibri"/>
              </a:rPr>
              <a:t> </a:t>
            </a:r>
            <a:r>
              <a:rPr sz="2100" b="1" dirty="0">
                <a:solidFill>
                  <a:srgbClr val="FFFFFF"/>
                </a:solidFill>
                <a:latin typeface="Calibri"/>
                <a:cs typeface="Calibri"/>
              </a:rPr>
              <a:t>area</a:t>
            </a:r>
            <a:r>
              <a:rPr sz="2100" b="1" spc="-50" dirty="0">
                <a:solidFill>
                  <a:srgbClr val="FFFFFF"/>
                </a:solidFill>
                <a:latin typeface="Calibri"/>
                <a:cs typeface="Calibri"/>
              </a:rPr>
              <a:t> </a:t>
            </a:r>
            <a:r>
              <a:rPr sz="2100" b="1" dirty="0">
                <a:solidFill>
                  <a:srgbClr val="FFFFFF"/>
                </a:solidFill>
                <a:latin typeface="Calibri"/>
                <a:cs typeface="Calibri"/>
              </a:rPr>
              <a:t>where</a:t>
            </a:r>
            <a:r>
              <a:rPr sz="2100" b="1" spc="-60" dirty="0">
                <a:solidFill>
                  <a:srgbClr val="FFFFFF"/>
                </a:solidFill>
                <a:latin typeface="Calibri"/>
                <a:cs typeface="Calibri"/>
              </a:rPr>
              <a:t> </a:t>
            </a:r>
            <a:r>
              <a:rPr sz="2100" b="1" dirty="0">
                <a:solidFill>
                  <a:srgbClr val="FFFFFF"/>
                </a:solidFill>
                <a:latin typeface="Calibri"/>
                <a:cs typeface="Calibri"/>
              </a:rPr>
              <a:t>significant</a:t>
            </a:r>
            <a:r>
              <a:rPr sz="2100" b="1" spc="-50" dirty="0">
                <a:solidFill>
                  <a:srgbClr val="FFFFFF"/>
                </a:solidFill>
                <a:latin typeface="Calibri"/>
                <a:cs typeface="Calibri"/>
              </a:rPr>
              <a:t> </a:t>
            </a:r>
            <a:r>
              <a:rPr sz="2100" b="1" spc="-10" dirty="0">
                <a:solidFill>
                  <a:srgbClr val="FFFFFF"/>
                </a:solidFill>
                <a:latin typeface="Calibri"/>
                <a:cs typeface="Calibri"/>
              </a:rPr>
              <a:t>groundwater</a:t>
            </a:r>
            <a:r>
              <a:rPr sz="2100" b="1" spc="-55" dirty="0">
                <a:solidFill>
                  <a:srgbClr val="FFFFFF"/>
                </a:solidFill>
                <a:latin typeface="Calibri"/>
                <a:cs typeface="Calibri"/>
              </a:rPr>
              <a:t> </a:t>
            </a:r>
            <a:r>
              <a:rPr sz="2100" b="1" spc="-25" dirty="0">
                <a:solidFill>
                  <a:srgbClr val="FFFFFF"/>
                </a:solidFill>
                <a:latin typeface="Calibri"/>
                <a:cs typeface="Calibri"/>
              </a:rPr>
              <a:t>is </a:t>
            </a:r>
            <a:r>
              <a:rPr sz="2100" b="1" dirty="0">
                <a:solidFill>
                  <a:srgbClr val="FFFFFF"/>
                </a:solidFill>
                <a:latin typeface="Calibri"/>
                <a:cs typeface="Calibri"/>
              </a:rPr>
              <a:t>present.</a:t>
            </a:r>
            <a:r>
              <a:rPr sz="2100" b="1" spc="-55" dirty="0">
                <a:solidFill>
                  <a:srgbClr val="FFFFFF"/>
                </a:solidFill>
                <a:latin typeface="Calibri"/>
                <a:cs typeface="Calibri"/>
              </a:rPr>
              <a:t> </a:t>
            </a:r>
            <a:r>
              <a:rPr sz="2100" b="1" spc="-10" dirty="0">
                <a:solidFill>
                  <a:srgbClr val="FFFFFF"/>
                </a:solidFill>
                <a:latin typeface="Calibri"/>
                <a:cs typeface="Calibri"/>
              </a:rPr>
              <a:t>Groundwater</a:t>
            </a:r>
            <a:r>
              <a:rPr sz="2100" b="1" spc="-50" dirty="0">
                <a:solidFill>
                  <a:srgbClr val="FFFFFF"/>
                </a:solidFill>
                <a:latin typeface="Calibri"/>
                <a:cs typeface="Calibri"/>
              </a:rPr>
              <a:t> </a:t>
            </a:r>
            <a:r>
              <a:rPr sz="2100" b="1" dirty="0">
                <a:solidFill>
                  <a:srgbClr val="FFFFFF"/>
                </a:solidFill>
                <a:latin typeface="Calibri"/>
                <a:cs typeface="Calibri"/>
              </a:rPr>
              <a:t>is</a:t>
            </a:r>
            <a:r>
              <a:rPr sz="2100" b="1" spc="-55" dirty="0">
                <a:solidFill>
                  <a:srgbClr val="FFFFFF"/>
                </a:solidFill>
                <a:latin typeface="Calibri"/>
                <a:cs typeface="Calibri"/>
              </a:rPr>
              <a:t> </a:t>
            </a:r>
            <a:r>
              <a:rPr sz="2100" b="1" dirty="0">
                <a:solidFill>
                  <a:srgbClr val="FFFFFF"/>
                </a:solidFill>
                <a:latin typeface="Calibri"/>
                <a:cs typeface="Calibri"/>
              </a:rPr>
              <a:t>flows</a:t>
            </a:r>
            <a:r>
              <a:rPr sz="2100" b="1" spc="-50" dirty="0">
                <a:solidFill>
                  <a:srgbClr val="FFFFFF"/>
                </a:solidFill>
                <a:latin typeface="Calibri"/>
                <a:cs typeface="Calibri"/>
              </a:rPr>
              <a:t> </a:t>
            </a:r>
            <a:r>
              <a:rPr sz="2100" b="1" spc="-10" dirty="0">
                <a:solidFill>
                  <a:srgbClr val="FFFFFF"/>
                </a:solidFill>
                <a:latin typeface="Calibri"/>
                <a:cs typeface="Calibri"/>
              </a:rPr>
              <a:t>between layers</a:t>
            </a:r>
            <a:r>
              <a:rPr sz="2100" b="1" spc="-25" dirty="0">
                <a:solidFill>
                  <a:srgbClr val="FFFFFF"/>
                </a:solidFill>
                <a:latin typeface="Calibri"/>
                <a:cs typeface="Calibri"/>
              </a:rPr>
              <a:t> </a:t>
            </a:r>
            <a:r>
              <a:rPr sz="2100" b="1" dirty="0">
                <a:solidFill>
                  <a:srgbClr val="FFFFFF"/>
                </a:solidFill>
                <a:latin typeface="Calibri"/>
                <a:cs typeface="Calibri"/>
              </a:rPr>
              <a:t>of</a:t>
            </a:r>
            <a:r>
              <a:rPr sz="2100" b="1" spc="-30" dirty="0">
                <a:solidFill>
                  <a:srgbClr val="FFFFFF"/>
                </a:solidFill>
                <a:latin typeface="Calibri"/>
                <a:cs typeface="Calibri"/>
              </a:rPr>
              <a:t> </a:t>
            </a:r>
            <a:r>
              <a:rPr sz="2100" b="1" dirty="0">
                <a:solidFill>
                  <a:srgbClr val="FFFFFF"/>
                </a:solidFill>
                <a:latin typeface="Calibri"/>
                <a:cs typeface="Calibri"/>
              </a:rPr>
              <a:t>earth</a:t>
            </a:r>
            <a:r>
              <a:rPr sz="2100" b="1" spc="-25" dirty="0">
                <a:solidFill>
                  <a:srgbClr val="FFFFFF"/>
                </a:solidFill>
                <a:latin typeface="Calibri"/>
                <a:cs typeface="Calibri"/>
              </a:rPr>
              <a:t> </a:t>
            </a:r>
            <a:r>
              <a:rPr sz="2100" b="1" spc="-10" dirty="0">
                <a:solidFill>
                  <a:srgbClr val="FFFFFF"/>
                </a:solidFill>
                <a:latin typeface="Calibri"/>
                <a:cs typeface="Calibri"/>
              </a:rPr>
              <a:t>materials.</a:t>
            </a:r>
            <a:endParaRPr sz="2100">
              <a:latin typeface="Calibri"/>
              <a:cs typeface="Calibri"/>
            </a:endParaRPr>
          </a:p>
        </p:txBody>
      </p:sp>
      <p:sp>
        <p:nvSpPr>
          <p:cNvPr id="12" name="object 12"/>
          <p:cNvSpPr/>
          <p:nvPr/>
        </p:nvSpPr>
        <p:spPr>
          <a:xfrm>
            <a:off x="393293" y="3194672"/>
            <a:ext cx="3040380" cy="0"/>
          </a:xfrm>
          <a:custGeom>
            <a:avLst/>
            <a:gdLst/>
            <a:ahLst/>
            <a:cxnLst/>
            <a:rect l="l" t="t" r="r" b="b"/>
            <a:pathLst>
              <a:path w="3040379">
                <a:moveTo>
                  <a:pt x="0" y="0"/>
                </a:moveTo>
                <a:lnTo>
                  <a:pt x="3039999" y="0"/>
                </a:lnTo>
              </a:path>
            </a:pathLst>
          </a:custGeom>
          <a:ln w="15875">
            <a:solidFill>
              <a:srgbClr val="AB0520"/>
            </a:solidFill>
          </a:ln>
        </p:spPr>
        <p:txBody>
          <a:bodyPr wrap="square" lIns="0" tIns="0" rIns="0" bIns="0" rtlCol="0"/>
          <a:lstStyle/>
          <a:p>
            <a:endParaRPr/>
          </a:p>
        </p:txBody>
      </p:sp>
      <p:sp>
        <p:nvSpPr>
          <p:cNvPr id="13" name="object 13"/>
          <p:cNvSpPr txBox="1"/>
          <p:nvPr/>
        </p:nvSpPr>
        <p:spPr>
          <a:xfrm>
            <a:off x="0" y="2107183"/>
            <a:ext cx="3867785" cy="4751070"/>
          </a:xfrm>
          <a:prstGeom prst="rect">
            <a:avLst/>
          </a:prstGeom>
          <a:ln w="19050">
            <a:solidFill>
              <a:srgbClr val="042433"/>
            </a:solidFill>
          </a:ln>
        </p:spPr>
        <p:txBody>
          <a:bodyPr vert="horz" wrap="square" lIns="0" tIns="316865" rIns="0" bIns="0" rtlCol="0">
            <a:spAutoFit/>
          </a:bodyPr>
          <a:lstStyle/>
          <a:p>
            <a:pPr marL="684530">
              <a:lnSpc>
                <a:spcPct val="100000"/>
              </a:lnSpc>
              <a:spcBef>
                <a:spcPts val="2495"/>
              </a:spcBef>
            </a:pPr>
            <a:r>
              <a:rPr sz="3950" b="1" dirty="0">
                <a:solidFill>
                  <a:srgbClr val="FFFFFF"/>
                </a:solidFill>
                <a:latin typeface="Calibri"/>
                <a:cs typeface="Calibri"/>
              </a:rPr>
              <a:t>Pore</a:t>
            </a:r>
            <a:r>
              <a:rPr sz="3950" b="1" spc="-114" dirty="0">
                <a:solidFill>
                  <a:srgbClr val="FFFFFF"/>
                </a:solidFill>
                <a:latin typeface="Calibri"/>
                <a:cs typeface="Calibri"/>
              </a:rPr>
              <a:t> </a:t>
            </a:r>
            <a:r>
              <a:rPr sz="3950" b="1" spc="-10" dirty="0">
                <a:solidFill>
                  <a:srgbClr val="FFFFFF"/>
                </a:solidFill>
                <a:latin typeface="Calibri"/>
                <a:cs typeface="Calibri"/>
              </a:rPr>
              <a:t>Spaces</a:t>
            </a:r>
            <a:endParaRPr sz="3950">
              <a:latin typeface="Calibri"/>
              <a:cs typeface="Calibri"/>
            </a:endParaRPr>
          </a:p>
          <a:p>
            <a:pPr marL="356235" marR="573405" indent="635" algn="ctr">
              <a:lnSpc>
                <a:spcPct val="121700"/>
              </a:lnSpc>
              <a:spcBef>
                <a:spcPts val="2885"/>
              </a:spcBef>
            </a:pPr>
            <a:r>
              <a:rPr sz="2100" b="1" spc="-10" dirty="0">
                <a:solidFill>
                  <a:srgbClr val="FFFFFF"/>
                </a:solidFill>
                <a:latin typeface="Calibri"/>
                <a:cs typeface="Calibri"/>
              </a:rPr>
              <a:t>Groundwater</a:t>
            </a:r>
            <a:r>
              <a:rPr sz="2100" b="1" spc="-65" dirty="0">
                <a:solidFill>
                  <a:srgbClr val="FFFFFF"/>
                </a:solidFill>
                <a:latin typeface="Calibri"/>
                <a:cs typeface="Calibri"/>
              </a:rPr>
              <a:t> </a:t>
            </a:r>
            <a:r>
              <a:rPr sz="2100" b="1" spc="-10" dirty="0">
                <a:solidFill>
                  <a:srgbClr val="FFFFFF"/>
                </a:solidFill>
                <a:latin typeface="Calibri"/>
                <a:cs typeface="Calibri"/>
              </a:rPr>
              <a:t>moves </a:t>
            </a:r>
            <a:r>
              <a:rPr sz="2100" b="1" dirty="0">
                <a:solidFill>
                  <a:srgbClr val="FFFFFF"/>
                </a:solidFill>
                <a:latin typeface="Calibri"/>
                <a:cs typeface="Calibri"/>
              </a:rPr>
              <a:t>between</a:t>
            </a:r>
            <a:r>
              <a:rPr sz="2100" b="1" spc="-40" dirty="0">
                <a:solidFill>
                  <a:srgbClr val="FFFFFF"/>
                </a:solidFill>
                <a:latin typeface="Calibri"/>
                <a:cs typeface="Calibri"/>
              </a:rPr>
              <a:t> </a:t>
            </a:r>
            <a:r>
              <a:rPr sz="2100" b="1" dirty="0">
                <a:solidFill>
                  <a:srgbClr val="FFFFFF"/>
                </a:solidFill>
                <a:latin typeface="Calibri"/>
                <a:cs typeface="Calibri"/>
              </a:rPr>
              <a:t>the</a:t>
            </a:r>
            <a:r>
              <a:rPr sz="2100" b="1" spc="-45" dirty="0">
                <a:solidFill>
                  <a:srgbClr val="FFFFFF"/>
                </a:solidFill>
                <a:latin typeface="Calibri"/>
                <a:cs typeface="Calibri"/>
              </a:rPr>
              <a:t> </a:t>
            </a:r>
            <a:r>
              <a:rPr sz="2100" b="1" dirty="0">
                <a:solidFill>
                  <a:srgbClr val="FFFFFF"/>
                </a:solidFill>
                <a:latin typeface="Calibri"/>
                <a:cs typeface="Calibri"/>
              </a:rPr>
              <a:t>spaces</a:t>
            </a:r>
            <a:r>
              <a:rPr sz="2100" b="1" spc="-40" dirty="0">
                <a:solidFill>
                  <a:srgbClr val="FFFFFF"/>
                </a:solidFill>
                <a:latin typeface="Calibri"/>
                <a:cs typeface="Calibri"/>
              </a:rPr>
              <a:t> </a:t>
            </a:r>
            <a:r>
              <a:rPr sz="2100" b="1" spc="-25" dirty="0">
                <a:solidFill>
                  <a:srgbClr val="FFFFFF"/>
                </a:solidFill>
                <a:latin typeface="Calibri"/>
                <a:cs typeface="Calibri"/>
              </a:rPr>
              <a:t>and </a:t>
            </a:r>
            <a:r>
              <a:rPr sz="2100" b="1" dirty="0">
                <a:solidFill>
                  <a:srgbClr val="FFFFFF"/>
                </a:solidFill>
                <a:latin typeface="Calibri"/>
                <a:cs typeface="Calibri"/>
              </a:rPr>
              <a:t>pores</a:t>
            </a:r>
            <a:r>
              <a:rPr sz="2100" b="1" spc="-25" dirty="0">
                <a:solidFill>
                  <a:srgbClr val="FFFFFF"/>
                </a:solidFill>
                <a:latin typeface="Calibri"/>
                <a:cs typeface="Calibri"/>
              </a:rPr>
              <a:t> </a:t>
            </a:r>
            <a:r>
              <a:rPr sz="2100" b="1" dirty="0">
                <a:solidFill>
                  <a:srgbClr val="FFFFFF"/>
                </a:solidFill>
                <a:latin typeface="Calibri"/>
                <a:cs typeface="Calibri"/>
              </a:rPr>
              <a:t>and</a:t>
            </a:r>
            <a:r>
              <a:rPr sz="2100" b="1" spc="-25" dirty="0">
                <a:solidFill>
                  <a:srgbClr val="FFFFFF"/>
                </a:solidFill>
                <a:latin typeface="Calibri"/>
                <a:cs typeface="Calibri"/>
              </a:rPr>
              <a:t> </a:t>
            </a:r>
            <a:r>
              <a:rPr sz="2100" b="1" dirty="0">
                <a:solidFill>
                  <a:srgbClr val="FFFFFF"/>
                </a:solidFill>
                <a:latin typeface="Calibri"/>
                <a:cs typeface="Calibri"/>
              </a:rPr>
              <a:t>is</a:t>
            </a:r>
            <a:r>
              <a:rPr sz="2100" b="1" spc="-20" dirty="0">
                <a:solidFill>
                  <a:srgbClr val="FFFFFF"/>
                </a:solidFill>
                <a:latin typeface="Calibri"/>
                <a:cs typeface="Calibri"/>
              </a:rPr>
              <a:t> </a:t>
            </a:r>
            <a:r>
              <a:rPr sz="2100" b="1" dirty="0">
                <a:solidFill>
                  <a:srgbClr val="FFFFFF"/>
                </a:solidFill>
                <a:latin typeface="Calibri"/>
                <a:cs typeface="Calibri"/>
              </a:rPr>
              <a:t>pulled</a:t>
            </a:r>
            <a:r>
              <a:rPr sz="2100" b="1" spc="-25" dirty="0">
                <a:solidFill>
                  <a:srgbClr val="FFFFFF"/>
                </a:solidFill>
                <a:latin typeface="Calibri"/>
                <a:cs typeface="Calibri"/>
              </a:rPr>
              <a:t> </a:t>
            </a:r>
            <a:r>
              <a:rPr sz="2100" b="1" spc="-20" dirty="0">
                <a:solidFill>
                  <a:srgbClr val="FFFFFF"/>
                </a:solidFill>
                <a:latin typeface="Calibri"/>
                <a:cs typeface="Calibri"/>
              </a:rPr>
              <a:t>down </a:t>
            </a:r>
            <a:r>
              <a:rPr sz="2100" b="1" dirty="0">
                <a:solidFill>
                  <a:srgbClr val="FFFFFF"/>
                </a:solidFill>
                <a:latin typeface="Calibri"/>
                <a:cs typeface="Calibri"/>
              </a:rPr>
              <a:t>due</a:t>
            </a:r>
            <a:r>
              <a:rPr sz="2100" b="1" spc="-25" dirty="0">
                <a:solidFill>
                  <a:srgbClr val="FFFFFF"/>
                </a:solidFill>
                <a:latin typeface="Calibri"/>
                <a:cs typeface="Calibri"/>
              </a:rPr>
              <a:t> </a:t>
            </a:r>
            <a:r>
              <a:rPr sz="2100" b="1" dirty="0">
                <a:solidFill>
                  <a:srgbClr val="FFFFFF"/>
                </a:solidFill>
                <a:latin typeface="Calibri"/>
                <a:cs typeface="Calibri"/>
              </a:rPr>
              <a:t>to</a:t>
            </a:r>
            <a:r>
              <a:rPr sz="2100" b="1" spc="-25" dirty="0">
                <a:solidFill>
                  <a:srgbClr val="FFFFFF"/>
                </a:solidFill>
                <a:latin typeface="Calibri"/>
                <a:cs typeface="Calibri"/>
              </a:rPr>
              <a:t> gravity.</a:t>
            </a:r>
            <a:r>
              <a:rPr sz="2100" b="1" spc="-20" dirty="0">
                <a:solidFill>
                  <a:srgbClr val="FFFFFF"/>
                </a:solidFill>
                <a:latin typeface="Calibri"/>
                <a:cs typeface="Calibri"/>
              </a:rPr>
              <a:t> </a:t>
            </a:r>
            <a:r>
              <a:rPr sz="2100" b="1" dirty="0">
                <a:solidFill>
                  <a:srgbClr val="FFFFFF"/>
                </a:solidFill>
                <a:latin typeface="Calibri"/>
                <a:cs typeface="Calibri"/>
              </a:rPr>
              <a:t>The</a:t>
            </a:r>
            <a:r>
              <a:rPr sz="2100" b="1" spc="-25" dirty="0">
                <a:solidFill>
                  <a:srgbClr val="FFFFFF"/>
                </a:solidFill>
                <a:latin typeface="Calibri"/>
                <a:cs typeface="Calibri"/>
              </a:rPr>
              <a:t> </a:t>
            </a:r>
            <a:r>
              <a:rPr sz="2100" b="1" spc="-10" dirty="0">
                <a:solidFill>
                  <a:srgbClr val="FFFFFF"/>
                </a:solidFill>
                <a:latin typeface="Calibri"/>
                <a:cs typeface="Calibri"/>
              </a:rPr>
              <a:t>bigger </a:t>
            </a:r>
            <a:r>
              <a:rPr sz="2100" b="1" dirty="0">
                <a:solidFill>
                  <a:srgbClr val="FFFFFF"/>
                </a:solidFill>
                <a:latin typeface="Calibri"/>
                <a:cs typeface="Calibri"/>
              </a:rPr>
              <a:t>the</a:t>
            </a:r>
            <a:r>
              <a:rPr sz="2100" b="1" spc="-45" dirty="0">
                <a:solidFill>
                  <a:srgbClr val="FFFFFF"/>
                </a:solidFill>
                <a:latin typeface="Calibri"/>
                <a:cs typeface="Calibri"/>
              </a:rPr>
              <a:t> </a:t>
            </a:r>
            <a:r>
              <a:rPr sz="2100" b="1" dirty="0">
                <a:solidFill>
                  <a:srgbClr val="FFFFFF"/>
                </a:solidFill>
                <a:latin typeface="Calibri"/>
                <a:cs typeface="Calibri"/>
              </a:rPr>
              <a:t>spaces</a:t>
            </a:r>
            <a:r>
              <a:rPr sz="2100" b="1" spc="-35" dirty="0">
                <a:solidFill>
                  <a:srgbClr val="FFFFFF"/>
                </a:solidFill>
                <a:latin typeface="Calibri"/>
                <a:cs typeface="Calibri"/>
              </a:rPr>
              <a:t> </a:t>
            </a:r>
            <a:r>
              <a:rPr sz="2100" b="1" dirty="0">
                <a:solidFill>
                  <a:srgbClr val="FFFFFF"/>
                </a:solidFill>
                <a:latin typeface="Calibri"/>
                <a:cs typeface="Calibri"/>
              </a:rPr>
              <a:t>between</a:t>
            </a:r>
            <a:r>
              <a:rPr sz="2100" b="1" spc="-35" dirty="0">
                <a:solidFill>
                  <a:srgbClr val="FFFFFF"/>
                </a:solidFill>
                <a:latin typeface="Calibri"/>
                <a:cs typeface="Calibri"/>
              </a:rPr>
              <a:t> </a:t>
            </a:r>
            <a:r>
              <a:rPr sz="2100" b="1" spc="-25" dirty="0">
                <a:solidFill>
                  <a:srgbClr val="FFFFFF"/>
                </a:solidFill>
                <a:latin typeface="Calibri"/>
                <a:cs typeface="Calibri"/>
              </a:rPr>
              <a:t>the </a:t>
            </a:r>
            <a:r>
              <a:rPr sz="2100" b="1" dirty="0">
                <a:solidFill>
                  <a:srgbClr val="FFFFFF"/>
                </a:solidFill>
                <a:latin typeface="Calibri"/>
                <a:cs typeface="Calibri"/>
              </a:rPr>
              <a:t>materials,</a:t>
            </a:r>
            <a:r>
              <a:rPr sz="2100" b="1" spc="-75" dirty="0">
                <a:solidFill>
                  <a:srgbClr val="FFFFFF"/>
                </a:solidFill>
                <a:latin typeface="Calibri"/>
                <a:cs typeface="Calibri"/>
              </a:rPr>
              <a:t> </a:t>
            </a:r>
            <a:r>
              <a:rPr sz="2100" b="1" dirty="0">
                <a:solidFill>
                  <a:srgbClr val="FFFFFF"/>
                </a:solidFill>
                <a:latin typeface="Calibri"/>
                <a:cs typeface="Calibri"/>
              </a:rPr>
              <a:t>the</a:t>
            </a:r>
            <a:r>
              <a:rPr sz="2100" b="1" spc="-75" dirty="0">
                <a:solidFill>
                  <a:srgbClr val="FFFFFF"/>
                </a:solidFill>
                <a:latin typeface="Calibri"/>
                <a:cs typeface="Calibri"/>
              </a:rPr>
              <a:t> </a:t>
            </a:r>
            <a:r>
              <a:rPr sz="2100" b="1" dirty="0">
                <a:solidFill>
                  <a:srgbClr val="FFFFFF"/>
                </a:solidFill>
                <a:latin typeface="Calibri"/>
                <a:cs typeface="Calibri"/>
              </a:rPr>
              <a:t>faster</a:t>
            </a:r>
            <a:r>
              <a:rPr sz="2100" b="1" spc="-70" dirty="0">
                <a:solidFill>
                  <a:srgbClr val="FFFFFF"/>
                </a:solidFill>
                <a:latin typeface="Calibri"/>
                <a:cs typeface="Calibri"/>
              </a:rPr>
              <a:t> </a:t>
            </a:r>
            <a:r>
              <a:rPr sz="2100" b="1" spc="-25" dirty="0">
                <a:solidFill>
                  <a:srgbClr val="FFFFFF"/>
                </a:solidFill>
                <a:latin typeface="Calibri"/>
                <a:cs typeface="Calibri"/>
              </a:rPr>
              <a:t>or </a:t>
            </a:r>
            <a:r>
              <a:rPr sz="2100" b="1" dirty="0">
                <a:solidFill>
                  <a:srgbClr val="FFFFFF"/>
                </a:solidFill>
                <a:latin typeface="Calibri"/>
                <a:cs typeface="Calibri"/>
              </a:rPr>
              <a:t>easier</a:t>
            </a:r>
            <a:r>
              <a:rPr sz="2100" b="1" spc="-40" dirty="0">
                <a:solidFill>
                  <a:srgbClr val="FFFFFF"/>
                </a:solidFill>
                <a:latin typeface="Calibri"/>
                <a:cs typeface="Calibri"/>
              </a:rPr>
              <a:t> </a:t>
            </a:r>
            <a:r>
              <a:rPr sz="2100" b="1" dirty="0">
                <a:solidFill>
                  <a:srgbClr val="FFFFFF"/>
                </a:solidFill>
                <a:latin typeface="Calibri"/>
                <a:cs typeface="Calibri"/>
              </a:rPr>
              <a:t>the</a:t>
            </a:r>
            <a:r>
              <a:rPr sz="2100" b="1" spc="-35" dirty="0">
                <a:solidFill>
                  <a:srgbClr val="FFFFFF"/>
                </a:solidFill>
                <a:latin typeface="Calibri"/>
                <a:cs typeface="Calibri"/>
              </a:rPr>
              <a:t> </a:t>
            </a:r>
            <a:r>
              <a:rPr sz="2100" b="1" dirty="0">
                <a:solidFill>
                  <a:srgbClr val="FFFFFF"/>
                </a:solidFill>
                <a:latin typeface="Calibri"/>
                <a:cs typeface="Calibri"/>
              </a:rPr>
              <a:t>water</a:t>
            </a:r>
            <a:r>
              <a:rPr sz="2100" b="1" spc="-40" dirty="0">
                <a:solidFill>
                  <a:srgbClr val="FFFFFF"/>
                </a:solidFill>
                <a:latin typeface="Calibri"/>
                <a:cs typeface="Calibri"/>
              </a:rPr>
              <a:t> </a:t>
            </a:r>
            <a:r>
              <a:rPr sz="2100" b="1" dirty="0">
                <a:solidFill>
                  <a:srgbClr val="FFFFFF"/>
                </a:solidFill>
                <a:latin typeface="Calibri"/>
                <a:cs typeface="Calibri"/>
              </a:rPr>
              <a:t>can</a:t>
            </a:r>
            <a:r>
              <a:rPr sz="2100" b="1" spc="-35" dirty="0">
                <a:solidFill>
                  <a:srgbClr val="FFFFFF"/>
                </a:solidFill>
                <a:latin typeface="Calibri"/>
                <a:cs typeface="Calibri"/>
              </a:rPr>
              <a:t> </a:t>
            </a:r>
            <a:r>
              <a:rPr sz="2100" b="1" spc="-20" dirty="0">
                <a:solidFill>
                  <a:srgbClr val="FFFFFF"/>
                </a:solidFill>
                <a:latin typeface="Calibri"/>
                <a:cs typeface="Calibri"/>
              </a:rPr>
              <a:t>move </a:t>
            </a:r>
            <a:r>
              <a:rPr sz="2100" b="1" dirty="0">
                <a:solidFill>
                  <a:srgbClr val="FFFFFF"/>
                </a:solidFill>
                <a:latin typeface="Calibri"/>
                <a:cs typeface="Calibri"/>
              </a:rPr>
              <a:t>around</a:t>
            </a:r>
            <a:r>
              <a:rPr sz="2100" b="1" spc="-60" dirty="0">
                <a:solidFill>
                  <a:srgbClr val="FFFFFF"/>
                </a:solidFill>
                <a:latin typeface="Calibri"/>
                <a:cs typeface="Calibri"/>
              </a:rPr>
              <a:t> </a:t>
            </a:r>
            <a:r>
              <a:rPr sz="2100" b="1" spc="-25" dirty="0">
                <a:solidFill>
                  <a:srgbClr val="FFFFFF"/>
                </a:solidFill>
                <a:latin typeface="Calibri"/>
                <a:cs typeface="Calibri"/>
              </a:rPr>
              <a:t>it.</a:t>
            </a:r>
            <a:endParaRPr sz="21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pic>
          <p:nvPicPr>
            <p:cNvPr id="7" name="object 7"/>
            <p:cNvPicPr/>
            <p:nvPr/>
          </p:nvPicPr>
          <p:blipFill>
            <a:blip r:embed="rId5" cstate="print"/>
            <a:stretch>
              <a:fillRect/>
            </a:stretch>
          </p:blipFill>
          <p:spPr>
            <a:xfrm>
              <a:off x="198170" y="1014234"/>
              <a:ext cx="4800540" cy="5507611"/>
            </a:xfrm>
            <a:prstGeom prst="rect">
              <a:avLst/>
            </a:prstGeom>
          </p:spPr>
        </p:pic>
        <p:sp>
          <p:nvSpPr>
            <p:cNvPr id="8" name="object 8"/>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9" name="object 9"/>
          <p:cNvSpPr txBox="1"/>
          <p:nvPr/>
        </p:nvSpPr>
        <p:spPr>
          <a:xfrm>
            <a:off x="5734367" y="1157935"/>
            <a:ext cx="6050280" cy="3933190"/>
          </a:xfrm>
          <a:prstGeom prst="rect">
            <a:avLst/>
          </a:prstGeom>
        </p:spPr>
        <p:txBody>
          <a:bodyPr vert="horz" wrap="square" lIns="0" tIns="12065" rIns="0" bIns="0" rtlCol="0">
            <a:spAutoFit/>
          </a:bodyPr>
          <a:lstStyle/>
          <a:p>
            <a:pPr marL="542925" marR="5080" indent="-530860">
              <a:lnSpc>
                <a:spcPct val="100600"/>
              </a:lnSpc>
              <a:spcBef>
                <a:spcPts val="95"/>
              </a:spcBef>
            </a:pPr>
            <a:r>
              <a:rPr sz="5300" b="1" dirty="0">
                <a:solidFill>
                  <a:srgbClr val="002776"/>
                </a:solidFill>
                <a:latin typeface="Calibri"/>
                <a:cs typeface="Calibri"/>
              </a:rPr>
              <a:t>Well,</a:t>
            </a:r>
            <a:r>
              <a:rPr sz="5300" b="1" spc="-95" dirty="0">
                <a:solidFill>
                  <a:srgbClr val="002776"/>
                </a:solidFill>
                <a:latin typeface="Calibri"/>
                <a:cs typeface="Calibri"/>
              </a:rPr>
              <a:t> </a:t>
            </a:r>
            <a:r>
              <a:rPr sz="5300" b="1" dirty="0">
                <a:solidFill>
                  <a:srgbClr val="002776"/>
                </a:solidFill>
                <a:latin typeface="Calibri"/>
                <a:cs typeface="Calibri"/>
              </a:rPr>
              <a:t>well,</a:t>
            </a:r>
            <a:r>
              <a:rPr sz="5300" b="1" spc="-90" dirty="0">
                <a:solidFill>
                  <a:srgbClr val="002776"/>
                </a:solidFill>
                <a:latin typeface="Calibri"/>
                <a:cs typeface="Calibri"/>
              </a:rPr>
              <a:t> </a:t>
            </a:r>
            <a:r>
              <a:rPr sz="5300" b="1" dirty="0">
                <a:solidFill>
                  <a:srgbClr val="002776"/>
                </a:solidFill>
                <a:latin typeface="Calibri"/>
                <a:cs typeface="Calibri"/>
              </a:rPr>
              <a:t>well,</a:t>
            </a:r>
            <a:r>
              <a:rPr sz="5300" b="1" spc="-90" dirty="0">
                <a:solidFill>
                  <a:srgbClr val="002776"/>
                </a:solidFill>
                <a:latin typeface="Calibri"/>
                <a:cs typeface="Calibri"/>
              </a:rPr>
              <a:t> </a:t>
            </a:r>
            <a:r>
              <a:rPr sz="5300" b="1" spc="-20" dirty="0">
                <a:solidFill>
                  <a:srgbClr val="002776"/>
                </a:solidFill>
                <a:latin typeface="Calibri"/>
                <a:cs typeface="Calibri"/>
              </a:rPr>
              <a:t>what </a:t>
            </a:r>
            <a:r>
              <a:rPr sz="5300" b="1" dirty="0">
                <a:solidFill>
                  <a:srgbClr val="002776"/>
                </a:solidFill>
                <a:latin typeface="Calibri"/>
                <a:cs typeface="Calibri"/>
              </a:rPr>
              <a:t>do</a:t>
            </a:r>
            <a:r>
              <a:rPr sz="5300" b="1" spc="-55" dirty="0">
                <a:solidFill>
                  <a:srgbClr val="002776"/>
                </a:solidFill>
                <a:latin typeface="Calibri"/>
                <a:cs typeface="Calibri"/>
              </a:rPr>
              <a:t> </a:t>
            </a:r>
            <a:r>
              <a:rPr sz="5300" b="1" dirty="0">
                <a:solidFill>
                  <a:srgbClr val="002776"/>
                </a:solidFill>
                <a:latin typeface="Calibri"/>
                <a:cs typeface="Calibri"/>
              </a:rPr>
              <a:t>we</a:t>
            </a:r>
            <a:r>
              <a:rPr sz="5300" b="1" spc="-55" dirty="0">
                <a:solidFill>
                  <a:srgbClr val="002776"/>
                </a:solidFill>
                <a:latin typeface="Calibri"/>
                <a:cs typeface="Calibri"/>
              </a:rPr>
              <a:t> </a:t>
            </a:r>
            <a:r>
              <a:rPr sz="5300" b="1" dirty="0">
                <a:solidFill>
                  <a:srgbClr val="002776"/>
                </a:solidFill>
                <a:latin typeface="Calibri"/>
                <a:cs typeface="Calibri"/>
              </a:rPr>
              <a:t>have</a:t>
            </a:r>
            <a:r>
              <a:rPr sz="5300" b="1" spc="-55" dirty="0">
                <a:solidFill>
                  <a:srgbClr val="002776"/>
                </a:solidFill>
                <a:latin typeface="Calibri"/>
                <a:cs typeface="Calibri"/>
              </a:rPr>
              <a:t> </a:t>
            </a:r>
            <a:r>
              <a:rPr sz="5300" b="1" spc="-10" dirty="0">
                <a:solidFill>
                  <a:srgbClr val="002776"/>
                </a:solidFill>
                <a:latin typeface="Calibri"/>
                <a:cs typeface="Calibri"/>
              </a:rPr>
              <a:t>here?</a:t>
            </a:r>
            <a:endParaRPr sz="5300">
              <a:latin typeface="Calibri"/>
              <a:cs typeface="Calibri"/>
            </a:endParaRPr>
          </a:p>
          <a:p>
            <a:pPr marL="492759" marR="1329690" indent="-292100">
              <a:lnSpc>
                <a:spcPts val="3150"/>
              </a:lnSpc>
              <a:spcBef>
                <a:spcPts val="2195"/>
              </a:spcBef>
              <a:buFont typeface="Times New Roman"/>
              <a:buChar char="•"/>
              <a:tabLst>
                <a:tab pos="492759" algn="l"/>
              </a:tabLst>
            </a:pPr>
            <a:r>
              <a:rPr sz="2700" b="1" dirty="0">
                <a:solidFill>
                  <a:srgbClr val="002776"/>
                </a:solidFill>
                <a:latin typeface="Arial"/>
                <a:cs typeface="Arial"/>
              </a:rPr>
              <a:t>How</a:t>
            </a:r>
            <a:r>
              <a:rPr sz="2700" b="1" spc="-5" dirty="0">
                <a:solidFill>
                  <a:srgbClr val="002776"/>
                </a:solidFill>
                <a:latin typeface="Arial"/>
                <a:cs typeface="Arial"/>
              </a:rPr>
              <a:t> </a:t>
            </a:r>
            <a:r>
              <a:rPr sz="2700" b="1" dirty="0">
                <a:solidFill>
                  <a:srgbClr val="002776"/>
                </a:solidFill>
                <a:latin typeface="Arial"/>
                <a:cs typeface="Arial"/>
              </a:rPr>
              <a:t>do we get to and </a:t>
            </a:r>
            <a:r>
              <a:rPr sz="2700" b="1" spc="-25" dirty="0">
                <a:solidFill>
                  <a:srgbClr val="002776"/>
                </a:solidFill>
                <a:latin typeface="Arial"/>
                <a:cs typeface="Arial"/>
              </a:rPr>
              <a:t>use </a:t>
            </a:r>
            <a:r>
              <a:rPr sz="2700" b="1" spc="-10" dirty="0">
                <a:solidFill>
                  <a:srgbClr val="002776"/>
                </a:solidFill>
                <a:latin typeface="Arial"/>
                <a:cs typeface="Arial"/>
              </a:rPr>
              <a:t>groundwater?</a:t>
            </a:r>
            <a:endParaRPr sz="2700">
              <a:latin typeface="Arial"/>
              <a:cs typeface="Arial"/>
            </a:endParaRPr>
          </a:p>
          <a:p>
            <a:pPr marL="493395" marR="361950" indent="-292100">
              <a:lnSpc>
                <a:spcPts val="3190"/>
              </a:lnSpc>
              <a:spcBef>
                <a:spcPts val="5"/>
              </a:spcBef>
              <a:buFont typeface="Times New Roman"/>
              <a:buChar char="•"/>
              <a:tabLst>
                <a:tab pos="493395" algn="l"/>
              </a:tabLst>
            </a:pPr>
            <a:r>
              <a:rPr sz="2700" b="1" dirty="0">
                <a:solidFill>
                  <a:srgbClr val="002776"/>
                </a:solidFill>
                <a:latin typeface="Arial"/>
                <a:cs typeface="Arial"/>
              </a:rPr>
              <a:t>Both</a:t>
            </a:r>
            <a:r>
              <a:rPr sz="2700" b="1" spc="-25" dirty="0">
                <a:solidFill>
                  <a:srgbClr val="002776"/>
                </a:solidFill>
                <a:latin typeface="Arial"/>
                <a:cs typeface="Arial"/>
              </a:rPr>
              <a:t> </a:t>
            </a:r>
            <a:r>
              <a:rPr sz="2700" b="1" dirty="0">
                <a:solidFill>
                  <a:srgbClr val="002776"/>
                </a:solidFill>
                <a:latin typeface="Arial"/>
                <a:cs typeface="Arial"/>
              </a:rPr>
              <a:t>individual</a:t>
            </a:r>
            <a:r>
              <a:rPr sz="2700" b="1" spc="-25" dirty="0">
                <a:solidFill>
                  <a:srgbClr val="002776"/>
                </a:solidFill>
                <a:latin typeface="Arial"/>
                <a:cs typeface="Arial"/>
              </a:rPr>
              <a:t> </a:t>
            </a:r>
            <a:r>
              <a:rPr sz="2700" b="1" dirty="0">
                <a:solidFill>
                  <a:srgbClr val="002776"/>
                </a:solidFill>
                <a:latin typeface="Arial"/>
                <a:cs typeface="Arial"/>
              </a:rPr>
              <a:t>landowners</a:t>
            </a:r>
            <a:r>
              <a:rPr sz="2700" b="1" spc="-20" dirty="0">
                <a:solidFill>
                  <a:srgbClr val="002776"/>
                </a:solidFill>
                <a:latin typeface="Arial"/>
                <a:cs typeface="Arial"/>
              </a:rPr>
              <a:t> </a:t>
            </a:r>
            <a:r>
              <a:rPr sz="2700" b="1" spc="-25" dirty="0">
                <a:solidFill>
                  <a:srgbClr val="002776"/>
                </a:solidFill>
                <a:latin typeface="Arial"/>
                <a:cs typeface="Arial"/>
              </a:rPr>
              <a:t>and </a:t>
            </a:r>
            <a:r>
              <a:rPr sz="2700" b="1" dirty="0">
                <a:solidFill>
                  <a:srgbClr val="002776"/>
                </a:solidFill>
                <a:latin typeface="Arial"/>
                <a:cs typeface="Arial"/>
              </a:rPr>
              <a:t>city</a:t>
            </a:r>
            <a:r>
              <a:rPr sz="2700" b="1" spc="-35" dirty="0">
                <a:solidFill>
                  <a:srgbClr val="002776"/>
                </a:solidFill>
                <a:latin typeface="Arial"/>
                <a:cs typeface="Arial"/>
              </a:rPr>
              <a:t> </a:t>
            </a:r>
            <a:r>
              <a:rPr sz="2700" b="1" dirty="0">
                <a:solidFill>
                  <a:srgbClr val="002776"/>
                </a:solidFill>
                <a:latin typeface="Arial"/>
                <a:cs typeface="Arial"/>
              </a:rPr>
              <a:t>municipalities</a:t>
            </a:r>
            <a:r>
              <a:rPr sz="2700" b="1" spc="-25" dirty="0">
                <a:solidFill>
                  <a:srgbClr val="002776"/>
                </a:solidFill>
                <a:latin typeface="Arial"/>
                <a:cs typeface="Arial"/>
              </a:rPr>
              <a:t> </a:t>
            </a:r>
            <a:r>
              <a:rPr sz="2700" b="1" dirty="0">
                <a:solidFill>
                  <a:srgbClr val="002776"/>
                </a:solidFill>
                <a:latin typeface="Arial"/>
                <a:cs typeface="Arial"/>
              </a:rPr>
              <a:t>drill</a:t>
            </a:r>
            <a:r>
              <a:rPr sz="2700" b="1" spc="-25" dirty="0">
                <a:solidFill>
                  <a:srgbClr val="002776"/>
                </a:solidFill>
                <a:latin typeface="Arial"/>
                <a:cs typeface="Arial"/>
              </a:rPr>
              <a:t> </a:t>
            </a:r>
            <a:r>
              <a:rPr sz="2700" b="1" dirty="0">
                <a:solidFill>
                  <a:srgbClr val="002776"/>
                </a:solidFill>
                <a:latin typeface="Arial"/>
                <a:cs typeface="Arial"/>
              </a:rPr>
              <a:t>wells</a:t>
            </a:r>
            <a:r>
              <a:rPr sz="2700" b="1" spc="-25" dirty="0">
                <a:solidFill>
                  <a:srgbClr val="002776"/>
                </a:solidFill>
                <a:latin typeface="Arial"/>
                <a:cs typeface="Arial"/>
              </a:rPr>
              <a:t> to </a:t>
            </a:r>
            <a:r>
              <a:rPr sz="2700" b="1" dirty="0">
                <a:solidFill>
                  <a:srgbClr val="002776"/>
                </a:solidFill>
                <a:latin typeface="Arial"/>
                <a:cs typeface="Arial"/>
              </a:rPr>
              <a:t>access</a:t>
            </a:r>
            <a:r>
              <a:rPr sz="2700" b="1" spc="-35" dirty="0">
                <a:solidFill>
                  <a:srgbClr val="002776"/>
                </a:solidFill>
                <a:latin typeface="Arial"/>
                <a:cs typeface="Arial"/>
              </a:rPr>
              <a:t> </a:t>
            </a:r>
            <a:r>
              <a:rPr sz="2700" b="1" spc="-10" dirty="0">
                <a:solidFill>
                  <a:srgbClr val="002776"/>
                </a:solidFill>
                <a:latin typeface="Arial"/>
                <a:cs typeface="Arial"/>
              </a:rPr>
              <a:t>groundwater.</a:t>
            </a:r>
            <a:endParaRPr sz="2700">
              <a:latin typeface="Arial"/>
              <a:cs typeface="Arial"/>
            </a:endParaRPr>
          </a:p>
        </p:txBody>
      </p:sp>
      <p:sp>
        <p:nvSpPr>
          <p:cNvPr id="10" name="object 10" descr="$PPTXTitle"/>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40" dirty="0">
                <a:latin typeface="Calibri"/>
                <a:cs typeface="Calibri"/>
              </a:rPr>
              <a:t>GROUNDWATER</a:t>
            </a:r>
            <a:r>
              <a:rPr spc="-55" dirty="0">
                <a:latin typeface="Calibri"/>
                <a:cs typeface="Calibri"/>
              </a:rPr>
              <a:t> </a:t>
            </a:r>
            <a:r>
              <a:rPr dirty="0">
                <a:latin typeface="Calibri"/>
                <a:cs typeface="Calibri"/>
              </a:rPr>
              <a:t>IN</a:t>
            </a:r>
            <a:r>
              <a:rPr spc="-55" dirty="0">
                <a:latin typeface="Calibri"/>
                <a:cs typeface="Calibri"/>
              </a:rPr>
              <a:t> </a:t>
            </a:r>
            <a:r>
              <a:rPr dirty="0">
                <a:latin typeface="Calibri"/>
                <a:cs typeface="Calibri"/>
              </a:rPr>
              <a:t>ARIZONA:</a:t>
            </a:r>
            <a:r>
              <a:rPr spc="-55" dirty="0">
                <a:latin typeface="Calibri"/>
                <a:cs typeface="Calibri"/>
              </a:rPr>
              <a:t> </a:t>
            </a:r>
            <a:r>
              <a:rPr dirty="0">
                <a:solidFill>
                  <a:srgbClr val="002776"/>
                </a:solidFill>
                <a:latin typeface="Calibri"/>
                <a:cs typeface="Calibri"/>
              </a:rPr>
              <a:t>LESSON</a:t>
            </a:r>
            <a:r>
              <a:rPr spc="-55" dirty="0">
                <a:solidFill>
                  <a:srgbClr val="002776"/>
                </a:solidFill>
                <a:latin typeface="Calibri"/>
                <a:cs typeface="Calibri"/>
              </a:rPr>
              <a:t> </a:t>
            </a:r>
            <a:r>
              <a:rPr spc="-50" dirty="0">
                <a:solidFill>
                  <a:srgbClr val="002776"/>
                </a:solidFill>
                <a:latin typeface="Calibri"/>
                <a:cs typeface="Calibr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C234B"/>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90"/>
          </a:xfrm>
          <a:prstGeom prst="rect">
            <a:avLst/>
          </a:prstGeom>
        </p:spPr>
      </p:pic>
      <p:grpSp>
        <p:nvGrpSpPr>
          <p:cNvPr id="4" name="object 4"/>
          <p:cNvGrpSpPr/>
          <p:nvPr/>
        </p:nvGrpSpPr>
        <p:grpSpPr>
          <a:xfrm>
            <a:off x="1312786" y="4467390"/>
            <a:ext cx="6337935" cy="2390775"/>
            <a:chOff x="1312786" y="4467390"/>
            <a:chExt cx="6337935" cy="2390775"/>
          </a:xfrm>
        </p:grpSpPr>
        <p:sp>
          <p:nvSpPr>
            <p:cNvPr id="5" name="object 5"/>
            <p:cNvSpPr/>
            <p:nvPr/>
          </p:nvSpPr>
          <p:spPr>
            <a:xfrm>
              <a:off x="4573650" y="6557010"/>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pic>
          <p:nvPicPr>
            <p:cNvPr id="6" name="object 6"/>
            <p:cNvPicPr/>
            <p:nvPr/>
          </p:nvPicPr>
          <p:blipFill>
            <a:blip r:embed="rId4" cstate="print"/>
            <a:stretch>
              <a:fillRect/>
            </a:stretch>
          </p:blipFill>
          <p:spPr>
            <a:xfrm>
              <a:off x="1312786" y="4467390"/>
              <a:ext cx="5207901" cy="2390609"/>
            </a:xfrm>
            <a:prstGeom prst="rect">
              <a:avLst/>
            </a:prstGeom>
          </p:spPr>
        </p:pic>
      </p:grpSp>
      <p:sp>
        <p:nvSpPr>
          <p:cNvPr id="7" name="object 7"/>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8" name="object 8" descr="$PPTXTitle"/>
          <p:cNvSpPr txBox="1">
            <a:spLocks noGrp="1"/>
          </p:cNvSpPr>
          <p:nvPr>
            <p:ph type="title"/>
          </p:nvPr>
        </p:nvSpPr>
        <p:spPr>
          <a:xfrm>
            <a:off x="564832" y="273697"/>
            <a:ext cx="10619740" cy="632460"/>
          </a:xfrm>
          <a:prstGeom prst="rect">
            <a:avLst/>
          </a:prstGeom>
        </p:spPr>
        <p:txBody>
          <a:bodyPr vert="horz" wrap="square" lIns="0" tIns="16510" rIns="0" bIns="0" rtlCol="0">
            <a:spAutoFit/>
          </a:bodyPr>
          <a:lstStyle/>
          <a:p>
            <a:pPr marL="12700">
              <a:lnSpc>
                <a:spcPct val="100000"/>
              </a:lnSpc>
              <a:spcBef>
                <a:spcPts val="130"/>
              </a:spcBef>
              <a:tabLst>
                <a:tab pos="10605770" algn="l"/>
              </a:tabLst>
            </a:pPr>
            <a:r>
              <a:rPr u="heavy" spc="-40" dirty="0">
                <a:uFill>
                  <a:solidFill>
                    <a:srgbClr val="AB0520"/>
                  </a:solidFill>
                </a:uFill>
                <a:latin typeface="Calibri"/>
                <a:cs typeface="Calibri"/>
              </a:rPr>
              <a:t>GROUNDWATER</a:t>
            </a:r>
            <a:r>
              <a:rPr u="heavy" spc="-50" dirty="0">
                <a:uFill>
                  <a:solidFill>
                    <a:srgbClr val="AB0520"/>
                  </a:solidFill>
                </a:uFill>
                <a:latin typeface="Calibri"/>
                <a:cs typeface="Calibri"/>
              </a:rPr>
              <a:t> </a:t>
            </a:r>
            <a:r>
              <a:rPr u="heavy" dirty="0">
                <a:uFill>
                  <a:solidFill>
                    <a:srgbClr val="AB0520"/>
                  </a:solidFill>
                </a:uFill>
                <a:latin typeface="Calibri"/>
                <a:cs typeface="Calibri"/>
              </a:rPr>
              <a:t>IN</a:t>
            </a:r>
            <a:r>
              <a:rPr u="heavy" spc="-50" dirty="0">
                <a:uFill>
                  <a:solidFill>
                    <a:srgbClr val="AB0520"/>
                  </a:solidFill>
                </a:uFill>
                <a:latin typeface="Calibri"/>
                <a:cs typeface="Calibri"/>
              </a:rPr>
              <a:t> </a:t>
            </a:r>
            <a:r>
              <a:rPr u="heavy" dirty="0">
                <a:uFill>
                  <a:solidFill>
                    <a:srgbClr val="AB0520"/>
                  </a:solidFill>
                </a:uFill>
                <a:latin typeface="Calibri"/>
                <a:cs typeface="Calibri"/>
              </a:rPr>
              <a:t>ARIZONA:</a:t>
            </a:r>
            <a:r>
              <a:rPr u="heavy" spc="-45" dirty="0">
                <a:uFill>
                  <a:solidFill>
                    <a:srgbClr val="AB0520"/>
                  </a:solidFill>
                </a:uFill>
                <a:latin typeface="Calibri"/>
                <a:cs typeface="Calibri"/>
              </a:rPr>
              <a:t> </a:t>
            </a:r>
            <a:r>
              <a:rPr u="heavy" dirty="0">
                <a:solidFill>
                  <a:srgbClr val="FFFFFF"/>
                </a:solidFill>
                <a:uFill>
                  <a:solidFill>
                    <a:srgbClr val="AB0520"/>
                  </a:solidFill>
                </a:uFill>
                <a:latin typeface="Calibri"/>
                <a:cs typeface="Calibri"/>
              </a:rPr>
              <a:t>LESSON</a:t>
            </a:r>
            <a:r>
              <a:rPr u="heavy" spc="-50" dirty="0">
                <a:solidFill>
                  <a:srgbClr val="FFFFFF"/>
                </a:solidFill>
                <a:uFill>
                  <a:solidFill>
                    <a:srgbClr val="AB0520"/>
                  </a:solidFill>
                </a:uFill>
                <a:latin typeface="Calibri"/>
                <a:cs typeface="Calibri"/>
              </a:rPr>
              <a:t> 5</a:t>
            </a:r>
            <a:r>
              <a:rPr u="heavy" dirty="0">
                <a:solidFill>
                  <a:srgbClr val="FFFFFF"/>
                </a:solidFill>
                <a:uFill>
                  <a:solidFill>
                    <a:srgbClr val="AB0520"/>
                  </a:solidFill>
                </a:uFill>
                <a:latin typeface="Calibri"/>
                <a:cs typeface="Calibri"/>
              </a:rPr>
              <a:t>	</a:t>
            </a:r>
          </a:p>
        </p:txBody>
      </p:sp>
      <p:sp>
        <p:nvSpPr>
          <p:cNvPr id="9" name="object 9"/>
          <p:cNvSpPr txBox="1"/>
          <p:nvPr/>
        </p:nvSpPr>
        <p:spPr>
          <a:xfrm>
            <a:off x="615950" y="1032827"/>
            <a:ext cx="5797550" cy="3172460"/>
          </a:xfrm>
          <a:prstGeom prst="rect">
            <a:avLst/>
          </a:prstGeom>
        </p:spPr>
        <p:txBody>
          <a:bodyPr vert="horz" wrap="square" lIns="0" tIns="41910" rIns="0" bIns="0" rtlCol="0">
            <a:spAutoFit/>
          </a:bodyPr>
          <a:lstStyle/>
          <a:p>
            <a:pPr marL="1898650" marR="107950" indent="-1534160">
              <a:lnSpc>
                <a:spcPts val="5250"/>
              </a:lnSpc>
              <a:spcBef>
                <a:spcPts val="330"/>
              </a:spcBef>
            </a:pPr>
            <a:r>
              <a:rPr sz="4400" b="1" dirty="0">
                <a:solidFill>
                  <a:srgbClr val="FFFFFF"/>
                </a:solidFill>
                <a:latin typeface="Calibri"/>
                <a:cs typeface="Calibri"/>
              </a:rPr>
              <a:t>How</a:t>
            </a:r>
            <a:r>
              <a:rPr sz="4400" b="1" spc="-5" dirty="0">
                <a:solidFill>
                  <a:srgbClr val="FFFFFF"/>
                </a:solidFill>
                <a:latin typeface="Calibri"/>
                <a:cs typeface="Calibri"/>
              </a:rPr>
              <a:t> </a:t>
            </a:r>
            <a:r>
              <a:rPr sz="4400" b="1" dirty="0">
                <a:solidFill>
                  <a:srgbClr val="FFFFFF"/>
                </a:solidFill>
                <a:latin typeface="Calibri"/>
                <a:cs typeface="Calibri"/>
              </a:rPr>
              <a:t>do</a:t>
            </a:r>
            <a:r>
              <a:rPr sz="4400" b="1" spc="-5" dirty="0">
                <a:solidFill>
                  <a:srgbClr val="FFFFFF"/>
                </a:solidFill>
                <a:latin typeface="Calibri"/>
                <a:cs typeface="Calibri"/>
              </a:rPr>
              <a:t> </a:t>
            </a:r>
            <a:r>
              <a:rPr sz="4400" b="1" dirty="0">
                <a:solidFill>
                  <a:srgbClr val="FFFFFF"/>
                </a:solidFill>
                <a:latin typeface="Calibri"/>
                <a:cs typeface="Calibri"/>
              </a:rPr>
              <a:t>we</a:t>
            </a:r>
            <a:r>
              <a:rPr sz="4400" b="1" spc="-10" dirty="0">
                <a:solidFill>
                  <a:srgbClr val="FFFFFF"/>
                </a:solidFill>
                <a:latin typeface="Calibri"/>
                <a:cs typeface="Calibri"/>
              </a:rPr>
              <a:t> </a:t>
            </a:r>
            <a:r>
              <a:rPr sz="4400" b="1" dirty="0">
                <a:solidFill>
                  <a:srgbClr val="FFFFFF"/>
                </a:solidFill>
                <a:latin typeface="Calibri"/>
                <a:cs typeface="Calibri"/>
              </a:rPr>
              <a:t>pump</a:t>
            </a:r>
            <a:r>
              <a:rPr sz="4400" b="1" spc="-5" dirty="0">
                <a:solidFill>
                  <a:srgbClr val="FFFFFF"/>
                </a:solidFill>
                <a:latin typeface="Calibri"/>
                <a:cs typeface="Calibri"/>
              </a:rPr>
              <a:t> </a:t>
            </a:r>
            <a:r>
              <a:rPr sz="4400" b="1" dirty="0">
                <a:solidFill>
                  <a:srgbClr val="FFFFFF"/>
                </a:solidFill>
                <a:latin typeface="Calibri"/>
                <a:cs typeface="Calibri"/>
              </a:rPr>
              <a:t>it </a:t>
            </a:r>
            <a:r>
              <a:rPr sz="4400" b="1" spc="-25" dirty="0">
                <a:solidFill>
                  <a:srgbClr val="FFFFFF"/>
                </a:solidFill>
                <a:latin typeface="Calibri"/>
                <a:cs typeface="Calibri"/>
              </a:rPr>
              <a:t>up </a:t>
            </a:r>
            <a:r>
              <a:rPr sz="4400" b="1" dirty="0">
                <a:solidFill>
                  <a:srgbClr val="FFFFFF"/>
                </a:solidFill>
                <a:latin typeface="Calibri"/>
                <a:cs typeface="Calibri"/>
              </a:rPr>
              <a:t>and</a:t>
            </a:r>
            <a:r>
              <a:rPr sz="4400" b="1" spc="5" dirty="0">
                <a:solidFill>
                  <a:srgbClr val="FFFFFF"/>
                </a:solidFill>
                <a:latin typeface="Calibri"/>
                <a:cs typeface="Calibri"/>
              </a:rPr>
              <a:t> </a:t>
            </a:r>
            <a:r>
              <a:rPr sz="4400" b="1" spc="-20" dirty="0">
                <a:solidFill>
                  <a:srgbClr val="FFFFFF"/>
                </a:solidFill>
                <a:latin typeface="Calibri"/>
                <a:cs typeface="Calibri"/>
              </a:rPr>
              <a:t>why?</a:t>
            </a:r>
            <a:endParaRPr sz="4400">
              <a:latin typeface="Calibri"/>
              <a:cs typeface="Calibri"/>
            </a:endParaRPr>
          </a:p>
          <a:p>
            <a:pPr marL="271780" marR="5080" indent="-259715">
              <a:lnSpc>
                <a:spcPts val="2630"/>
              </a:lnSpc>
              <a:spcBef>
                <a:spcPts val="1065"/>
              </a:spcBef>
              <a:buFont typeface="Times New Roman"/>
              <a:buChar char="•"/>
              <a:tabLst>
                <a:tab pos="271780" algn="l"/>
              </a:tabLst>
            </a:pPr>
            <a:r>
              <a:rPr sz="2400" dirty="0">
                <a:solidFill>
                  <a:srgbClr val="FFFFFF"/>
                </a:solidFill>
                <a:latin typeface="Calibri"/>
                <a:cs typeface="Calibri"/>
              </a:rPr>
              <a:t>We</a:t>
            </a:r>
            <a:r>
              <a:rPr sz="2400" spc="-55" dirty="0">
                <a:solidFill>
                  <a:srgbClr val="FFFFFF"/>
                </a:solidFill>
                <a:latin typeface="Calibri"/>
                <a:cs typeface="Calibri"/>
              </a:rPr>
              <a:t> </a:t>
            </a:r>
            <a:r>
              <a:rPr sz="2400" dirty="0">
                <a:solidFill>
                  <a:srgbClr val="FFFFFF"/>
                </a:solidFill>
                <a:latin typeface="Calibri"/>
                <a:cs typeface="Calibri"/>
              </a:rPr>
              <a:t>use</a:t>
            </a:r>
            <a:r>
              <a:rPr sz="2400" spc="-50" dirty="0">
                <a:solidFill>
                  <a:srgbClr val="FFFFFF"/>
                </a:solidFill>
                <a:latin typeface="Calibri"/>
                <a:cs typeface="Calibri"/>
              </a:rPr>
              <a:t> </a:t>
            </a:r>
            <a:r>
              <a:rPr sz="2400" dirty="0">
                <a:solidFill>
                  <a:srgbClr val="FFFFFF"/>
                </a:solidFill>
                <a:latin typeface="Calibri"/>
                <a:cs typeface="Calibri"/>
              </a:rPr>
              <a:t>it</a:t>
            </a:r>
            <a:r>
              <a:rPr sz="2400" spc="-50" dirty="0">
                <a:solidFill>
                  <a:srgbClr val="FFFFFF"/>
                </a:solidFill>
                <a:latin typeface="Calibri"/>
                <a:cs typeface="Calibri"/>
              </a:rPr>
              <a:t> </a:t>
            </a:r>
            <a:r>
              <a:rPr sz="2400" dirty="0">
                <a:solidFill>
                  <a:srgbClr val="FFFFFF"/>
                </a:solidFill>
                <a:latin typeface="Calibri"/>
                <a:cs typeface="Calibri"/>
              </a:rPr>
              <a:t>for</a:t>
            </a:r>
            <a:r>
              <a:rPr sz="2400" spc="-50" dirty="0">
                <a:solidFill>
                  <a:srgbClr val="FFFFFF"/>
                </a:solidFill>
                <a:latin typeface="Calibri"/>
                <a:cs typeface="Calibri"/>
              </a:rPr>
              <a:t> </a:t>
            </a:r>
            <a:r>
              <a:rPr sz="2400" dirty="0">
                <a:solidFill>
                  <a:srgbClr val="FFFFFF"/>
                </a:solidFill>
                <a:latin typeface="Calibri"/>
                <a:cs typeface="Calibri"/>
              </a:rPr>
              <a:t>drinking</a:t>
            </a:r>
            <a:r>
              <a:rPr sz="2400" spc="-50" dirty="0">
                <a:solidFill>
                  <a:srgbClr val="FFFFFF"/>
                </a:solidFill>
                <a:latin typeface="Calibri"/>
                <a:cs typeface="Calibri"/>
              </a:rPr>
              <a:t> </a:t>
            </a:r>
            <a:r>
              <a:rPr sz="2400" spc="-40" dirty="0">
                <a:solidFill>
                  <a:srgbClr val="FFFFFF"/>
                </a:solidFill>
                <a:latin typeface="Calibri"/>
                <a:cs typeface="Calibri"/>
              </a:rPr>
              <a:t>water,</a:t>
            </a:r>
            <a:r>
              <a:rPr sz="2400" spc="-50" dirty="0">
                <a:solidFill>
                  <a:srgbClr val="FFFFFF"/>
                </a:solidFill>
                <a:latin typeface="Calibri"/>
                <a:cs typeface="Calibri"/>
              </a:rPr>
              <a:t> </a:t>
            </a:r>
            <a:r>
              <a:rPr sz="2400" dirty="0">
                <a:solidFill>
                  <a:srgbClr val="FFFFFF"/>
                </a:solidFill>
                <a:latin typeface="Calibri"/>
                <a:cs typeface="Calibri"/>
              </a:rPr>
              <a:t>agriculture,</a:t>
            </a:r>
            <a:r>
              <a:rPr sz="2400" spc="-60" dirty="0">
                <a:solidFill>
                  <a:srgbClr val="FFFFFF"/>
                </a:solidFill>
                <a:latin typeface="Calibri"/>
                <a:cs typeface="Calibri"/>
              </a:rPr>
              <a:t> </a:t>
            </a:r>
            <a:r>
              <a:rPr sz="2400" spc="-25" dirty="0">
                <a:solidFill>
                  <a:srgbClr val="FFFFFF"/>
                </a:solidFill>
                <a:latin typeface="Calibri"/>
                <a:cs typeface="Calibri"/>
              </a:rPr>
              <a:t>and </a:t>
            </a:r>
            <a:r>
              <a:rPr sz="2400" dirty="0">
                <a:solidFill>
                  <a:srgbClr val="FFFFFF"/>
                </a:solidFill>
                <a:latin typeface="Calibri"/>
                <a:cs typeface="Calibri"/>
              </a:rPr>
              <a:t>for</a:t>
            </a:r>
            <a:r>
              <a:rPr sz="2400" spc="-60" dirty="0">
                <a:solidFill>
                  <a:srgbClr val="FFFFFF"/>
                </a:solidFill>
                <a:latin typeface="Calibri"/>
                <a:cs typeface="Calibri"/>
              </a:rPr>
              <a:t> </a:t>
            </a:r>
            <a:r>
              <a:rPr sz="2400" spc="-10" dirty="0">
                <a:solidFill>
                  <a:srgbClr val="FFFFFF"/>
                </a:solidFill>
                <a:latin typeface="Calibri"/>
                <a:cs typeface="Calibri"/>
              </a:rPr>
              <a:t>pretty</a:t>
            </a:r>
            <a:r>
              <a:rPr sz="2400" spc="-55" dirty="0">
                <a:solidFill>
                  <a:srgbClr val="FFFFFF"/>
                </a:solidFill>
                <a:latin typeface="Calibri"/>
                <a:cs typeface="Calibri"/>
              </a:rPr>
              <a:t> </a:t>
            </a:r>
            <a:r>
              <a:rPr sz="2400" dirty="0">
                <a:solidFill>
                  <a:srgbClr val="FFFFFF"/>
                </a:solidFill>
                <a:latin typeface="Calibri"/>
                <a:cs typeface="Calibri"/>
              </a:rPr>
              <a:t>much</a:t>
            </a:r>
            <a:r>
              <a:rPr sz="2400" spc="-55" dirty="0">
                <a:solidFill>
                  <a:srgbClr val="FFFFFF"/>
                </a:solidFill>
                <a:latin typeface="Calibri"/>
                <a:cs typeface="Calibri"/>
              </a:rPr>
              <a:t> </a:t>
            </a:r>
            <a:r>
              <a:rPr sz="2400" dirty="0">
                <a:solidFill>
                  <a:srgbClr val="FFFFFF"/>
                </a:solidFill>
                <a:latin typeface="Calibri"/>
                <a:cs typeface="Calibri"/>
              </a:rPr>
              <a:t>everything</a:t>
            </a:r>
            <a:r>
              <a:rPr sz="2400" spc="-55" dirty="0">
                <a:solidFill>
                  <a:srgbClr val="FFFFFF"/>
                </a:solidFill>
                <a:latin typeface="Calibri"/>
                <a:cs typeface="Calibri"/>
              </a:rPr>
              <a:t> </a:t>
            </a:r>
            <a:r>
              <a:rPr sz="2400" spc="-10" dirty="0">
                <a:solidFill>
                  <a:srgbClr val="FFFFFF"/>
                </a:solidFill>
                <a:latin typeface="Calibri"/>
                <a:cs typeface="Calibri"/>
              </a:rPr>
              <a:t>else.</a:t>
            </a:r>
            <a:endParaRPr sz="2400">
              <a:latin typeface="Calibri"/>
              <a:cs typeface="Calibri"/>
            </a:endParaRPr>
          </a:p>
          <a:p>
            <a:pPr marL="271780" indent="-259079">
              <a:lnSpc>
                <a:spcPts val="2395"/>
              </a:lnSpc>
              <a:buFont typeface="Times New Roman"/>
              <a:buChar char="•"/>
              <a:tabLst>
                <a:tab pos="271780" algn="l"/>
              </a:tabLst>
            </a:pPr>
            <a:r>
              <a:rPr sz="2400" dirty="0">
                <a:solidFill>
                  <a:srgbClr val="FFFFFF"/>
                </a:solidFill>
                <a:latin typeface="Calibri"/>
                <a:cs typeface="Calibri"/>
              </a:rPr>
              <a:t>Do</a:t>
            </a:r>
            <a:r>
              <a:rPr sz="2400" spc="-50" dirty="0">
                <a:solidFill>
                  <a:srgbClr val="FFFFFF"/>
                </a:solidFill>
                <a:latin typeface="Calibri"/>
                <a:cs typeface="Calibri"/>
              </a:rPr>
              <a:t> </a:t>
            </a:r>
            <a:r>
              <a:rPr sz="2400" spc="-25" dirty="0">
                <a:solidFill>
                  <a:srgbClr val="FFFFFF"/>
                </a:solidFill>
                <a:latin typeface="Calibri"/>
                <a:cs typeface="Calibri"/>
              </a:rPr>
              <a:t>different</a:t>
            </a:r>
            <a:r>
              <a:rPr sz="2400" spc="-45" dirty="0">
                <a:solidFill>
                  <a:srgbClr val="FFFFFF"/>
                </a:solidFill>
                <a:latin typeface="Calibri"/>
                <a:cs typeface="Calibri"/>
              </a:rPr>
              <a:t> </a:t>
            </a:r>
            <a:r>
              <a:rPr sz="2400" dirty="0">
                <a:solidFill>
                  <a:srgbClr val="FFFFFF"/>
                </a:solidFill>
                <a:latin typeface="Calibri"/>
                <a:cs typeface="Calibri"/>
              </a:rPr>
              <a:t>places</a:t>
            </a:r>
            <a:r>
              <a:rPr sz="2400" spc="-50" dirty="0">
                <a:solidFill>
                  <a:srgbClr val="FFFFFF"/>
                </a:solidFill>
                <a:latin typeface="Calibri"/>
                <a:cs typeface="Calibri"/>
              </a:rPr>
              <a:t> </a:t>
            </a:r>
            <a:r>
              <a:rPr sz="2400" dirty="0">
                <a:solidFill>
                  <a:srgbClr val="FFFFFF"/>
                </a:solidFill>
                <a:latin typeface="Calibri"/>
                <a:cs typeface="Calibri"/>
              </a:rPr>
              <a:t>have</a:t>
            </a:r>
            <a:r>
              <a:rPr sz="2400" spc="-45" dirty="0">
                <a:solidFill>
                  <a:srgbClr val="FFFFFF"/>
                </a:solidFill>
                <a:latin typeface="Calibri"/>
                <a:cs typeface="Calibri"/>
              </a:rPr>
              <a:t> </a:t>
            </a:r>
            <a:r>
              <a:rPr sz="2400" spc="-25" dirty="0">
                <a:solidFill>
                  <a:srgbClr val="FFFFFF"/>
                </a:solidFill>
                <a:latin typeface="Calibri"/>
                <a:cs typeface="Calibri"/>
              </a:rPr>
              <a:t>different</a:t>
            </a:r>
            <a:r>
              <a:rPr sz="2400" spc="-50" dirty="0">
                <a:solidFill>
                  <a:srgbClr val="FFFFFF"/>
                </a:solidFill>
                <a:latin typeface="Calibri"/>
                <a:cs typeface="Calibri"/>
              </a:rPr>
              <a:t> </a:t>
            </a:r>
            <a:r>
              <a:rPr sz="2400" spc="-10" dirty="0">
                <a:solidFill>
                  <a:srgbClr val="FFFFFF"/>
                </a:solidFill>
                <a:latin typeface="Calibri"/>
                <a:cs typeface="Calibri"/>
              </a:rPr>
              <a:t>amounts</a:t>
            </a:r>
            <a:endParaRPr sz="2400">
              <a:latin typeface="Calibri"/>
              <a:cs typeface="Calibri"/>
            </a:endParaRPr>
          </a:p>
          <a:p>
            <a:pPr marL="271780">
              <a:lnSpc>
                <a:spcPts val="2590"/>
              </a:lnSpc>
            </a:pPr>
            <a:r>
              <a:rPr sz="2400" dirty="0">
                <a:solidFill>
                  <a:srgbClr val="FFFFFF"/>
                </a:solidFill>
                <a:latin typeface="Calibri"/>
                <a:cs typeface="Calibri"/>
              </a:rPr>
              <a:t>of</a:t>
            </a:r>
            <a:r>
              <a:rPr sz="2400" spc="-20" dirty="0">
                <a:solidFill>
                  <a:srgbClr val="FFFFFF"/>
                </a:solidFill>
                <a:latin typeface="Calibri"/>
                <a:cs typeface="Calibri"/>
              </a:rPr>
              <a:t> </a:t>
            </a:r>
            <a:r>
              <a:rPr sz="2400" spc="-10" dirty="0">
                <a:solidFill>
                  <a:srgbClr val="FFFFFF"/>
                </a:solidFill>
                <a:latin typeface="Calibri"/>
                <a:cs typeface="Calibri"/>
              </a:rPr>
              <a:t>groundwater?</a:t>
            </a:r>
            <a:r>
              <a:rPr sz="2400" spc="-15" dirty="0">
                <a:solidFill>
                  <a:srgbClr val="FFFFFF"/>
                </a:solidFill>
                <a:latin typeface="Calibri"/>
                <a:cs typeface="Calibri"/>
              </a:rPr>
              <a:t> </a:t>
            </a:r>
            <a:r>
              <a:rPr sz="2400" dirty="0">
                <a:solidFill>
                  <a:srgbClr val="FFFFFF"/>
                </a:solidFill>
                <a:latin typeface="Calibri"/>
                <a:cs typeface="Calibri"/>
              </a:rPr>
              <a:t>Do</a:t>
            </a:r>
            <a:r>
              <a:rPr sz="2400" spc="-15" dirty="0">
                <a:solidFill>
                  <a:srgbClr val="FFFFFF"/>
                </a:solidFill>
                <a:latin typeface="Calibri"/>
                <a:cs typeface="Calibri"/>
              </a:rPr>
              <a:t> </a:t>
            </a:r>
            <a:r>
              <a:rPr sz="2400" dirty="0">
                <a:solidFill>
                  <a:srgbClr val="FFFFFF"/>
                </a:solidFill>
                <a:latin typeface="Calibri"/>
                <a:cs typeface="Calibri"/>
              </a:rPr>
              <a:t>you</a:t>
            </a:r>
            <a:r>
              <a:rPr sz="2400" spc="-15" dirty="0">
                <a:solidFill>
                  <a:srgbClr val="FFFFFF"/>
                </a:solidFill>
                <a:latin typeface="Calibri"/>
                <a:cs typeface="Calibri"/>
              </a:rPr>
              <a:t> </a:t>
            </a:r>
            <a:r>
              <a:rPr sz="2400" dirty="0">
                <a:solidFill>
                  <a:srgbClr val="FFFFFF"/>
                </a:solidFill>
                <a:latin typeface="Calibri"/>
                <a:cs typeface="Calibri"/>
              </a:rPr>
              <a:t>think</a:t>
            </a:r>
            <a:r>
              <a:rPr sz="2400" spc="-15" dirty="0">
                <a:solidFill>
                  <a:srgbClr val="FFFFFF"/>
                </a:solidFill>
                <a:latin typeface="Calibri"/>
                <a:cs typeface="Calibri"/>
              </a:rPr>
              <a:t> </a:t>
            </a:r>
            <a:r>
              <a:rPr sz="2400" dirty="0">
                <a:solidFill>
                  <a:srgbClr val="FFFFFF"/>
                </a:solidFill>
                <a:latin typeface="Calibri"/>
                <a:cs typeface="Calibri"/>
              </a:rPr>
              <a:t>it</a:t>
            </a:r>
            <a:r>
              <a:rPr sz="2400" spc="-20" dirty="0">
                <a:solidFill>
                  <a:srgbClr val="FFFFFF"/>
                </a:solidFill>
                <a:latin typeface="Calibri"/>
                <a:cs typeface="Calibri"/>
              </a:rPr>
              <a:t> </a:t>
            </a:r>
            <a:r>
              <a:rPr sz="2400" dirty="0">
                <a:solidFill>
                  <a:srgbClr val="FFFFFF"/>
                </a:solidFill>
                <a:latin typeface="Calibri"/>
                <a:cs typeface="Calibri"/>
              </a:rPr>
              <a:t>is</a:t>
            </a:r>
            <a:r>
              <a:rPr sz="2400" spc="-15" dirty="0">
                <a:solidFill>
                  <a:srgbClr val="FFFFFF"/>
                </a:solidFill>
                <a:latin typeface="Calibri"/>
                <a:cs typeface="Calibri"/>
              </a:rPr>
              <a:t> </a:t>
            </a:r>
            <a:r>
              <a:rPr sz="2400" spc="-10" dirty="0">
                <a:solidFill>
                  <a:srgbClr val="FFFFFF"/>
                </a:solidFill>
                <a:latin typeface="Calibri"/>
                <a:cs typeface="Calibri"/>
              </a:rPr>
              <a:t>evenly</a:t>
            </a:r>
            <a:endParaRPr sz="2400">
              <a:latin typeface="Calibri"/>
              <a:cs typeface="Calibri"/>
            </a:endParaRPr>
          </a:p>
          <a:p>
            <a:pPr marL="271780">
              <a:lnSpc>
                <a:spcPts val="2735"/>
              </a:lnSpc>
            </a:pPr>
            <a:r>
              <a:rPr sz="2400" dirty="0">
                <a:solidFill>
                  <a:srgbClr val="FFFFFF"/>
                </a:solidFill>
                <a:latin typeface="Calibri"/>
                <a:cs typeface="Calibri"/>
              </a:rPr>
              <a:t>distributed</a:t>
            </a:r>
            <a:r>
              <a:rPr sz="2400" spc="-85" dirty="0">
                <a:solidFill>
                  <a:srgbClr val="FFFFFF"/>
                </a:solidFill>
                <a:latin typeface="Calibri"/>
                <a:cs typeface="Calibri"/>
              </a:rPr>
              <a:t> </a:t>
            </a:r>
            <a:r>
              <a:rPr sz="2400" dirty="0">
                <a:solidFill>
                  <a:srgbClr val="FFFFFF"/>
                </a:solidFill>
                <a:latin typeface="Calibri"/>
                <a:cs typeface="Calibri"/>
              </a:rPr>
              <a:t>under</a:t>
            </a:r>
            <a:r>
              <a:rPr sz="2400" spc="-75" dirty="0">
                <a:solidFill>
                  <a:srgbClr val="FFFFFF"/>
                </a:solidFill>
                <a:latin typeface="Calibri"/>
                <a:cs typeface="Calibri"/>
              </a:rPr>
              <a:t> </a:t>
            </a:r>
            <a:r>
              <a:rPr sz="2400" spc="-10" dirty="0">
                <a:solidFill>
                  <a:srgbClr val="FFFFFF"/>
                </a:solidFill>
                <a:latin typeface="Calibri"/>
                <a:cs typeface="Calibri"/>
              </a:rPr>
              <a:t>Arizona?</a:t>
            </a:r>
            <a:endParaRPr sz="2400">
              <a:latin typeface="Calibri"/>
              <a:cs typeface="Calibri"/>
            </a:endParaRPr>
          </a:p>
        </p:txBody>
      </p:sp>
      <p:pic>
        <p:nvPicPr>
          <p:cNvPr id="10" name="object 10"/>
          <p:cNvPicPr/>
          <p:nvPr/>
        </p:nvPicPr>
        <p:blipFill>
          <a:blip r:embed="rId5" cstate="print"/>
          <a:stretch>
            <a:fillRect/>
          </a:stretch>
        </p:blipFill>
        <p:spPr>
          <a:xfrm>
            <a:off x="7088746" y="1120013"/>
            <a:ext cx="4915090" cy="56123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7" name="object 7"/>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8" name="object 8"/>
          <p:cNvSpPr txBox="1"/>
          <p:nvPr/>
        </p:nvSpPr>
        <p:spPr>
          <a:xfrm>
            <a:off x="5848350" y="929335"/>
            <a:ext cx="5853430" cy="3018790"/>
          </a:xfrm>
          <a:prstGeom prst="rect">
            <a:avLst/>
          </a:prstGeom>
        </p:spPr>
        <p:txBody>
          <a:bodyPr vert="horz" wrap="square" lIns="0" tIns="12065" rIns="0" bIns="0" rtlCol="0">
            <a:spAutoFit/>
          </a:bodyPr>
          <a:lstStyle/>
          <a:p>
            <a:pPr marL="69215" marR="17145" indent="105410">
              <a:lnSpc>
                <a:spcPct val="100600"/>
              </a:lnSpc>
              <a:spcBef>
                <a:spcPts val="95"/>
              </a:spcBef>
            </a:pPr>
            <a:r>
              <a:rPr sz="5300" b="1" dirty="0">
                <a:solidFill>
                  <a:srgbClr val="002776"/>
                </a:solidFill>
                <a:latin typeface="Calibri"/>
                <a:cs typeface="Calibri"/>
              </a:rPr>
              <a:t>Deeper</a:t>
            </a:r>
            <a:r>
              <a:rPr sz="5300" b="1" spc="-90" dirty="0">
                <a:solidFill>
                  <a:srgbClr val="002776"/>
                </a:solidFill>
                <a:latin typeface="Calibri"/>
                <a:cs typeface="Calibri"/>
              </a:rPr>
              <a:t> </a:t>
            </a:r>
            <a:r>
              <a:rPr sz="5300" b="1" dirty="0">
                <a:solidFill>
                  <a:srgbClr val="002776"/>
                </a:solidFill>
                <a:latin typeface="Calibri"/>
                <a:cs typeface="Calibri"/>
              </a:rPr>
              <a:t>Dive:</a:t>
            </a:r>
            <a:r>
              <a:rPr sz="5300" b="1" spc="-85" dirty="0">
                <a:solidFill>
                  <a:srgbClr val="002776"/>
                </a:solidFill>
                <a:latin typeface="Calibri"/>
                <a:cs typeface="Calibri"/>
              </a:rPr>
              <a:t> </a:t>
            </a:r>
            <a:r>
              <a:rPr sz="5300" b="1" dirty="0">
                <a:solidFill>
                  <a:srgbClr val="002776"/>
                </a:solidFill>
                <a:latin typeface="Calibri"/>
                <a:cs typeface="Calibri"/>
              </a:rPr>
              <a:t>We</a:t>
            </a:r>
            <a:r>
              <a:rPr sz="5300" b="1" spc="-85" dirty="0">
                <a:solidFill>
                  <a:srgbClr val="002776"/>
                </a:solidFill>
                <a:latin typeface="Calibri"/>
                <a:cs typeface="Calibri"/>
              </a:rPr>
              <a:t> </a:t>
            </a:r>
            <a:r>
              <a:rPr sz="5300" b="1" spc="-25" dirty="0">
                <a:solidFill>
                  <a:srgbClr val="002776"/>
                </a:solidFill>
                <a:latin typeface="Calibri"/>
                <a:cs typeface="Calibri"/>
              </a:rPr>
              <a:t>all </a:t>
            </a:r>
            <a:r>
              <a:rPr sz="5300" b="1" dirty="0">
                <a:solidFill>
                  <a:srgbClr val="002776"/>
                </a:solidFill>
                <a:latin typeface="Calibri"/>
                <a:cs typeface="Calibri"/>
              </a:rPr>
              <a:t>need</a:t>
            </a:r>
            <a:r>
              <a:rPr sz="5300" b="1" spc="-10" dirty="0">
                <a:solidFill>
                  <a:srgbClr val="002776"/>
                </a:solidFill>
                <a:latin typeface="Calibri"/>
                <a:cs typeface="Calibri"/>
              </a:rPr>
              <a:t> </a:t>
            </a:r>
            <a:r>
              <a:rPr sz="5300" b="1" dirty="0">
                <a:solidFill>
                  <a:srgbClr val="002776"/>
                </a:solidFill>
                <a:latin typeface="Calibri"/>
                <a:cs typeface="Calibri"/>
              </a:rPr>
              <a:t>and use </a:t>
            </a:r>
            <a:r>
              <a:rPr sz="5300" b="1" spc="-10" dirty="0">
                <a:solidFill>
                  <a:srgbClr val="002776"/>
                </a:solidFill>
                <a:latin typeface="Calibri"/>
                <a:cs typeface="Calibri"/>
              </a:rPr>
              <a:t>water!</a:t>
            </a:r>
            <a:endParaRPr sz="5300">
              <a:latin typeface="Calibri"/>
              <a:cs typeface="Calibri"/>
            </a:endParaRPr>
          </a:p>
          <a:p>
            <a:pPr marL="304165" marR="5080" indent="-292100">
              <a:lnSpc>
                <a:spcPts val="3190"/>
              </a:lnSpc>
              <a:spcBef>
                <a:spcPts val="1300"/>
              </a:spcBef>
              <a:buFont typeface="Times New Roman"/>
              <a:buChar char="•"/>
              <a:tabLst>
                <a:tab pos="304165" algn="l"/>
              </a:tabLst>
            </a:pPr>
            <a:r>
              <a:rPr sz="2700" b="1" dirty="0">
                <a:solidFill>
                  <a:srgbClr val="002776"/>
                </a:solidFill>
                <a:latin typeface="Arial"/>
                <a:cs typeface="Arial"/>
              </a:rPr>
              <a:t>What</a:t>
            </a:r>
            <a:r>
              <a:rPr sz="2700" b="1" spc="-5" dirty="0">
                <a:solidFill>
                  <a:srgbClr val="002776"/>
                </a:solidFill>
                <a:latin typeface="Arial"/>
                <a:cs typeface="Arial"/>
              </a:rPr>
              <a:t> </a:t>
            </a:r>
            <a:r>
              <a:rPr sz="2700" b="1" dirty="0">
                <a:solidFill>
                  <a:srgbClr val="002776"/>
                </a:solidFill>
                <a:latin typeface="Arial"/>
                <a:cs typeface="Arial"/>
              </a:rPr>
              <a:t>if we just keep pumping </a:t>
            </a:r>
            <a:r>
              <a:rPr sz="2700" b="1" spc="-25" dirty="0">
                <a:solidFill>
                  <a:srgbClr val="002776"/>
                </a:solidFill>
                <a:latin typeface="Arial"/>
                <a:cs typeface="Arial"/>
              </a:rPr>
              <a:t>and </a:t>
            </a:r>
            <a:r>
              <a:rPr sz="2700" b="1" dirty="0">
                <a:solidFill>
                  <a:srgbClr val="002776"/>
                </a:solidFill>
                <a:latin typeface="Arial"/>
                <a:cs typeface="Arial"/>
              </a:rPr>
              <a:t>taking</a:t>
            </a:r>
            <a:r>
              <a:rPr sz="2700" b="1" spc="-15" dirty="0">
                <a:solidFill>
                  <a:srgbClr val="002776"/>
                </a:solidFill>
                <a:latin typeface="Arial"/>
                <a:cs typeface="Arial"/>
              </a:rPr>
              <a:t> </a:t>
            </a:r>
            <a:r>
              <a:rPr sz="2700" b="1" dirty="0">
                <a:solidFill>
                  <a:srgbClr val="002776"/>
                </a:solidFill>
                <a:latin typeface="Arial"/>
                <a:cs typeface="Arial"/>
              </a:rPr>
              <a:t>all</a:t>
            </a:r>
            <a:r>
              <a:rPr sz="2700" b="1" spc="-15" dirty="0">
                <a:solidFill>
                  <a:srgbClr val="002776"/>
                </a:solidFill>
                <a:latin typeface="Arial"/>
                <a:cs typeface="Arial"/>
              </a:rPr>
              <a:t> </a:t>
            </a:r>
            <a:r>
              <a:rPr sz="2700" b="1" dirty="0">
                <a:solidFill>
                  <a:srgbClr val="002776"/>
                </a:solidFill>
                <a:latin typeface="Arial"/>
                <a:cs typeface="Arial"/>
              </a:rPr>
              <a:t>the</a:t>
            </a:r>
            <a:r>
              <a:rPr sz="2700" b="1" spc="-15" dirty="0">
                <a:solidFill>
                  <a:srgbClr val="002776"/>
                </a:solidFill>
                <a:latin typeface="Arial"/>
                <a:cs typeface="Arial"/>
              </a:rPr>
              <a:t> </a:t>
            </a:r>
            <a:r>
              <a:rPr sz="2700" b="1" dirty="0">
                <a:solidFill>
                  <a:srgbClr val="002776"/>
                </a:solidFill>
                <a:latin typeface="Arial"/>
                <a:cs typeface="Arial"/>
              </a:rPr>
              <a:t>groundwater</a:t>
            </a:r>
            <a:r>
              <a:rPr sz="2700" b="1" spc="-10" dirty="0">
                <a:solidFill>
                  <a:srgbClr val="002776"/>
                </a:solidFill>
                <a:latin typeface="Arial"/>
                <a:cs typeface="Arial"/>
              </a:rPr>
              <a:t> </a:t>
            </a:r>
            <a:r>
              <a:rPr sz="2700" b="1" spc="-25" dirty="0">
                <a:solidFill>
                  <a:srgbClr val="002776"/>
                </a:solidFill>
                <a:latin typeface="Arial"/>
                <a:cs typeface="Arial"/>
              </a:rPr>
              <a:t>we </a:t>
            </a:r>
            <a:r>
              <a:rPr sz="2700" b="1" dirty="0">
                <a:solidFill>
                  <a:srgbClr val="002776"/>
                </a:solidFill>
                <a:latin typeface="Arial"/>
                <a:cs typeface="Arial"/>
              </a:rPr>
              <a:t>want?</a:t>
            </a:r>
            <a:r>
              <a:rPr sz="2700" b="1" spc="-5" dirty="0">
                <a:solidFill>
                  <a:srgbClr val="002776"/>
                </a:solidFill>
                <a:latin typeface="Arial"/>
                <a:cs typeface="Arial"/>
              </a:rPr>
              <a:t> </a:t>
            </a:r>
            <a:r>
              <a:rPr sz="2700" b="1" dirty="0">
                <a:solidFill>
                  <a:srgbClr val="002776"/>
                </a:solidFill>
                <a:latin typeface="Arial"/>
                <a:cs typeface="Arial"/>
              </a:rPr>
              <a:t>Can</a:t>
            </a:r>
            <a:r>
              <a:rPr sz="2700" b="1" spc="-5" dirty="0">
                <a:solidFill>
                  <a:srgbClr val="002776"/>
                </a:solidFill>
                <a:latin typeface="Arial"/>
                <a:cs typeface="Arial"/>
              </a:rPr>
              <a:t> </a:t>
            </a:r>
            <a:r>
              <a:rPr sz="2700" b="1" dirty="0">
                <a:solidFill>
                  <a:srgbClr val="002776"/>
                </a:solidFill>
                <a:latin typeface="Arial"/>
                <a:cs typeface="Arial"/>
              </a:rPr>
              <a:t>this lead</a:t>
            </a:r>
            <a:r>
              <a:rPr sz="2700" b="1" spc="-5" dirty="0">
                <a:solidFill>
                  <a:srgbClr val="002776"/>
                </a:solidFill>
                <a:latin typeface="Arial"/>
                <a:cs typeface="Arial"/>
              </a:rPr>
              <a:t> </a:t>
            </a:r>
            <a:r>
              <a:rPr sz="2700" b="1" dirty="0">
                <a:solidFill>
                  <a:srgbClr val="002776"/>
                </a:solidFill>
                <a:latin typeface="Arial"/>
                <a:cs typeface="Arial"/>
              </a:rPr>
              <a:t>to </a:t>
            </a:r>
            <a:r>
              <a:rPr sz="2700" b="1" spc="-10" dirty="0">
                <a:solidFill>
                  <a:srgbClr val="002776"/>
                </a:solidFill>
                <a:latin typeface="Arial"/>
                <a:cs typeface="Arial"/>
              </a:rPr>
              <a:t>problems?</a:t>
            </a:r>
            <a:endParaRPr sz="2700">
              <a:latin typeface="Arial"/>
              <a:cs typeface="Arial"/>
            </a:endParaRPr>
          </a:p>
        </p:txBody>
      </p:sp>
      <p:sp>
        <p:nvSpPr>
          <p:cNvPr id="9" name="object 9" descr="$PPTXTitle"/>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40" dirty="0">
                <a:latin typeface="Calibri"/>
                <a:cs typeface="Calibri"/>
              </a:rPr>
              <a:t>GROUNDWATER</a:t>
            </a:r>
            <a:r>
              <a:rPr spc="-55" dirty="0">
                <a:latin typeface="Calibri"/>
                <a:cs typeface="Calibri"/>
              </a:rPr>
              <a:t> </a:t>
            </a:r>
            <a:r>
              <a:rPr dirty="0">
                <a:latin typeface="Calibri"/>
                <a:cs typeface="Calibri"/>
              </a:rPr>
              <a:t>IN</a:t>
            </a:r>
            <a:r>
              <a:rPr spc="-55" dirty="0">
                <a:latin typeface="Calibri"/>
                <a:cs typeface="Calibri"/>
              </a:rPr>
              <a:t> </a:t>
            </a:r>
            <a:r>
              <a:rPr dirty="0">
                <a:latin typeface="Calibri"/>
                <a:cs typeface="Calibri"/>
              </a:rPr>
              <a:t>ARIZONA:</a:t>
            </a:r>
            <a:r>
              <a:rPr spc="-55" dirty="0">
                <a:latin typeface="Calibri"/>
                <a:cs typeface="Calibri"/>
              </a:rPr>
              <a:t> </a:t>
            </a:r>
            <a:r>
              <a:rPr dirty="0">
                <a:solidFill>
                  <a:srgbClr val="002776"/>
                </a:solidFill>
                <a:latin typeface="Calibri"/>
                <a:cs typeface="Calibri"/>
              </a:rPr>
              <a:t>LESSON</a:t>
            </a:r>
            <a:r>
              <a:rPr spc="-55" dirty="0">
                <a:solidFill>
                  <a:srgbClr val="002776"/>
                </a:solidFill>
                <a:latin typeface="Calibri"/>
                <a:cs typeface="Calibri"/>
              </a:rPr>
              <a:t> </a:t>
            </a:r>
            <a:r>
              <a:rPr spc="-50" dirty="0">
                <a:solidFill>
                  <a:srgbClr val="002776"/>
                </a:solidFill>
                <a:latin typeface="Calibri"/>
                <a:cs typeface="Calibri"/>
              </a:rPr>
              <a:t>5</a:t>
            </a:r>
          </a:p>
        </p:txBody>
      </p:sp>
      <p:grpSp>
        <p:nvGrpSpPr>
          <p:cNvPr id="10" name="object 10"/>
          <p:cNvGrpSpPr/>
          <p:nvPr/>
        </p:nvGrpSpPr>
        <p:grpSpPr>
          <a:xfrm>
            <a:off x="0" y="954900"/>
            <a:ext cx="11211560" cy="5903595"/>
            <a:chOff x="0" y="954900"/>
            <a:chExt cx="11211560" cy="5903595"/>
          </a:xfrm>
        </p:grpSpPr>
        <p:pic>
          <p:nvPicPr>
            <p:cNvPr id="11" name="object 11"/>
            <p:cNvPicPr/>
            <p:nvPr/>
          </p:nvPicPr>
          <p:blipFill>
            <a:blip r:embed="rId5" cstate="print"/>
            <a:stretch>
              <a:fillRect/>
            </a:stretch>
          </p:blipFill>
          <p:spPr>
            <a:xfrm>
              <a:off x="425297" y="954900"/>
              <a:ext cx="5206453" cy="5903099"/>
            </a:xfrm>
            <a:prstGeom prst="rect">
              <a:avLst/>
            </a:prstGeom>
          </p:spPr>
        </p:pic>
        <p:pic>
          <p:nvPicPr>
            <p:cNvPr id="12" name="object 12"/>
            <p:cNvPicPr/>
            <p:nvPr/>
          </p:nvPicPr>
          <p:blipFill>
            <a:blip r:embed="rId6" cstate="print"/>
            <a:stretch>
              <a:fillRect/>
            </a:stretch>
          </p:blipFill>
          <p:spPr>
            <a:xfrm>
              <a:off x="0" y="5951625"/>
              <a:ext cx="2473133" cy="642700"/>
            </a:xfrm>
            <a:prstGeom prst="rect">
              <a:avLst/>
            </a:prstGeom>
          </p:spPr>
        </p:pic>
        <p:pic>
          <p:nvPicPr>
            <p:cNvPr id="13" name="object 13"/>
            <p:cNvPicPr/>
            <p:nvPr/>
          </p:nvPicPr>
          <p:blipFill>
            <a:blip r:embed="rId7" cstate="print"/>
            <a:stretch>
              <a:fillRect/>
            </a:stretch>
          </p:blipFill>
          <p:spPr>
            <a:xfrm>
              <a:off x="7722730" y="4256062"/>
              <a:ext cx="3488391" cy="1608714"/>
            </a:xfrm>
            <a:prstGeom prst="rect">
              <a:avLst/>
            </a:prstGeom>
          </p:spPr>
        </p:pic>
        <p:pic>
          <p:nvPicPr>
            <p:cNvPr id="14" name="object 14"/>
            <p:cNvPicPr/>
            <p:nvPr/>
          </p:nvPicPr>
          <p:blipFill>
            <a:blip r:embed="rId8" cstate="print"/>
            <a:stretch>
              <a:fillRect/>
            </a:stretch>
          </p:blipFill>
          <p:spPr>
            <a:xfrm>
              <a:off x="5671298" y="4256011"/>
              <a:ext cx="2011760" cy="2071110"/>
            </a:xfrm>
            <a:prstGeom prst="rect">
              <a:avLst/>
            </a:prstGeom>
          </p:spPr>
        </p:pic>
        <p:pic>
          <p:nvPicPr>
            <p:cNvPr id="15" name="object 15"/>
            <p:cNvPicPr/>
            <p:nvPr/>
          </p:nvPicPr>
          <p:blipFill>
            <a:blip r:embed="rId9" cstate="print"/>
            <a:stretch>
              <a:fillRect/>
            </a:stretch>
          </p:blipFill>
          <p:spPr>
            <a:xfrm>
              <a:off x="8500492" y="5999454"/>
              <a:ext cx="1637901" cy="315174"/>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89"/>
          </a:xfrm>
          <a:prstGeom prst="rect">
            <a:avLst/>
          </a:prstGeom>
        </p:spPr>
      </p:pic>
      <p:grpSp>
        <p:nvGrpSpPr>
          <p:cNvPr id="4" name="object 4"/>
          <p:cNvGrpSpPr/>
          <p:nvPr/>
        </p:nvGrpSpPr>
        <p:grpSpPr>
          <a:xfrm>
            <a:off x="0" y="0"/>
            <a:ext cx="12192000" cy="6858000"/>
            <a:chOff x="0" y="0"/>
            <a:chExt cx="12192000" cy="6858000"/>
          </a:xfrm>
        </p:grpSpPr>
        <p:sp>
          <p:nvSpPr>
            <p:cNvPr id="5" name="object 5"/>
            <p:cNvSpPr/>
            <p:nvPr/>
          </p:nvSpPr>
          <p:spPr>
            <a:xfrm>
              <a:off x="0" y="482612"/>
              <a:ext cx="302895" cy="605790"/>
            </a:xfrm>
            <a:custGeom>
              <a:avLst/>
              <a:gdLst/>
              <a:ahLst/>
              <a:cxnLst/>
              <a:rect l="l" t="t" r="r" b="b"/>
              <a:pathLst>
                <a:path w="302895" h="605790">
                  <a:moveTo>
                    <a:pt x="302602" y="302641"/>
                  </a:moveTo>
                  <a:lnTo>
                    <a:pt x="298157" y="250952"/>
                  </a:lnTo>
                  <a:lnTo>
                    <a:pt x="282282" y="193675"/>
                  </a:lnTo>
                  <a:lnTo>
                    <a:pt x="255612" y="140716"/>
                  </a:lnTo>
                  <a:lnTo>
                    <a:pt x="219163" y="93967"/>
                  </a:lnTo>
                  <a:lnTo>
                    <a:pt x="174205" y="55245"/>
                  </a:lnTo>
                  <a:lnTo>
                    <a:pt x="122643" y="25908"/>
                  </a:lnTo>
                  <a:lnTo>
                    <a:pt x="66255" y="7366"/>
                  </a:lnTo>
                  <a:lnTo>
                    <a:pt x="7327" y="127"/>
                  </a:ln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close/>
                </a:path>
              </a:pathLst>
            </a:custGeom>
            <a:solidFill>
              <a:srgbClr val="AB0420"/>
            </a:solidFill>
          </p:spPr>
          <p:txBody>
            <a:bodyPr wrap="square" lIns="0" tIns="0" rIns="0" bIns="0" rtlCol="0"/>
            <a:lstStyle/>
            <a:p>
              <a:endParaRPr/>
            </a:p>
          </p:txBody>
        </p:sp>
        <p:pic>
          <p:nvPicPr>
            <p:cNvPr id="6" name="object 6"/>
            <p:cNvPicPr/>
            <p:nvPr/>
          </p:nvPicPr>
          <p:blipFill>
            <a:blip r:embed="rId4" cstate="print"/>
            <a:stretch>
              <a:fillRect/>
            </a:stretch>
          </p:blipFill>
          <p:spPr>
            <a:xfrm>
              <a:off x="0" y="0"/>
              <a:ext cx="12191999" cy="6858000"/>
            </a:xfrm>
            <a:prstGeom prst="rect">
              <a:avLst/>
            </a:prstGeom>
          </p:spPr>
        </p:pic>
      </p:grpSp>
      <p:sp>
        <p:nvSpPr>
          <p:cNvPr id="7" name="object 7" descr="$PPTXTitle"/>
          <p:cNvSpPr txBox="1">
            <a:spLocks noGrp="1"/>
          </p:cNvSpPr>
          <p:nvPr>
            <p:ph type="title"/>
          </p:nvPr>
        </p:nvSpPr>
        <p:spPr>
          <a:xfrm>
            <a:off x="922642" y="1091260"/>
            <a:ext cx="3053715" cy="1815464"/>
          </a:xfrm>
          <a:prstGeom prst="rect">
            <a:avLst/>
          </a:prstGeom>
        </p:spPr>
        <p:txBody>
          <a:bodyPr vert="horz" wrap="square" lIns="0" tIns="8255" rIns="0" bIns="0" rtlCol="0">
            <a:spAutoFit/>
          </a:bodyPr>
          <a:lstStyle/>
          <a:p>
            <a:pPr marL="12700" marR="5080">
              <a:lnSpc>
                <a:spcPct val="100600"/>
              </a:lnSpc>
              <a:spcBef>
                <a:spcPts val="65"/>
              </a:spcBef>
            </a:pPr>
            <a:r>
              <a:rPr sz="5850" dirty="0">
                <a:solidFill>
                  <a:srgbClr val="C00000"/>
                </a:solidFill>
                <a:latin typeface="Calibri"/>
                <a:cs typeface="Calibri"/>
              </a:rPr>
              <a:t>Decline</a:t>
            </a:r>
            <a:r>
              <a:rPr sz="5850" spc="-35" dirty="0">
                <a:solidFill>
                  <a:srgbClr val="C00000"/>
                </a:solidFill>
                <a:latin typeface="Calibri"/>
                <a:cs typeface="Calibri"/>
              </a:rPr>
              <a:t> </a:t>
            </a:r>
            <a:r>
              <a:rPr sz="5850" spc="-50" dirty="0">
                <a:solidFill>
                  <a:srgbClr val="C00000"/>
                </a:solidFill>
                <a:latin typeface="Calibri"/>
                <a:cs typeface="Calibri"/>
              </a:rPr>
              <a:t>&amp; </a:t>
            </a:r>
            <a:r>
              <a:rPr sz="5850" spc="-175" dirty="0">
                <a:solidFill>
                  <a:srgbClr val="C00000"/>
                </a:solidFill>
                <a:latin typeface="Calibri"/>
                <a:cs typeface="Calibri"/>
              </a:rPr>
              <a:t>Depletion</a:t>
            </a:r>
            <a:endParaRPr sz="585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AB0520"/>
          </a:solidFill>
        </p:spPr>
        <p:txBody>
          <a:bodyPr wrap="square" lIns="0" tIns="0" rIns="0" bIns="0" rtlCol="0"/>
          <a:lstStyle/>
          <a:p>
            <a:endParaRPr/>
          </a:p>
        </p:txBody>
      </p:sp>
      <p:grpSp>
        <p:nvGrpSpPr>
          <p:cNvPr id="3" name="object 3"/>
          <p:cNvGrpSpPr/>
          <p:nvPr/>
        </p:nvGrpSpPr>
        <p:grpSpPr>
          <a:xfrm>
            <a:off x="0" y="0"/>
            <a:ext cx="12192000" cy="6858000"/>
            <a:chOff x="0" y="0"/>
            <a:chExt cx="12192000" cy="6858000"/>
          </a:xfrm>
        </p:grpSpPr>
        <p:sp>
          <p:nvSpPr>
            <p:cNvPr id="4" name="object 4"/>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AB0520"/>
            </a:solidFill>
          </p:spPr>
          <p:txBody>
            <a:bodyPr wrap="square" lIns="0" tIns="0" rIns="0" bIns="0" rtlCol="0"/>
            <a:lstStyle/>
            <a:p>
              <a:endParaRPr/>
            </a:p>
          </p:txBody>
        </p:sp>
        <p:sp>
          <p:nvSpPr>
            <p:cNvPr id="5" name="object 5"/>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6" name="object 6"/>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8277974" y="5926099"/>
              <a:ext cx="714375" cy="666750"/>
            </a:xfrm>
            <a:prstGeom prst="rect">
              <a:avLst/>
            </a:prstGeom>
          </p:spPr>
        </p:pic>
        <p:pic>
          <p:nvPicPr>
            <p:cNvPr id="8" name="object 8"/>
            <p:cNvPicPr/>
            <p:nvPr/>
          </p:nvPicPr>
          <p:blipFill>
            <a:blip r:embed="rId4" cstate="print"/>
            <a:stretch>
              <a:fillRect/>
            </a:stretch>
          </p:blipFill>
          <p:spPr>
            <a:xfrm>
              <a:off x="4931524" y="2579014"/>
              <a:ext cx="7254608" cy="4278985"/>
            </a:xfrm>
            <a:prstGeom prst="rect">
              <a:avLst/>
            </a:prstGeom>
          </p:spPr>
        </p:pic>
        <p:pic>
          <p:nvPicPr>
            <p:cNvPr id="9" name="object 9"/>
            <p:cNvPicPr/>
            <p:nvPr/>
          </p:nvPicPr>
          <p:blipFill>
            <a:blip r:embed="rId5" cstate="print"/>
            <a:stretch>
              <a:fillRect/>
            </a:stretch>
          </p:blipFill>
          <p:spPr>
            <a:xfrm>
              <a:off x="0" y="0"/>
              <a:ext cx="4928857" cy="3695433"/>
            </a:xfrm>
            <a:prstGeom prst="rect">
              <a:avLst/>
            </a:prstGeom>
          </p:spPr>
        </p:pic>
        <p:pic>
          <p:nvPicPr>
            <p:cNvPr id="10" name="object 10"/>
            <p:cNvPicPr/>
            <p:nvPr/>
          </p:nvPicPr>
          <p:blipFill>
            <a:blip r:embed="rId6" cstate="print"/>
            <a:stretch>
              <a:fillRect/>
            </a:stretch>
          </p:blipFill>
          <p:spPr>
            <a:xfrm>
              <a:off x="0" y="3605542"/>
              <a:ext cx="7157021" cy="3252457"/>
            </a:xfrm>
            <a:prstGeom prst="rect">
              <a:avLst/>
            </a:prstGeom>
          </p:spPr>
        </p:pic>
      </p:grpSp>
      <p:sp>
        <p:nvSpPr>
          <p:cNvPr id="11" name="object 11" descr="$PPTXTitle"/>
          <p:cNvSpPr txBox="1">
            <a:spLocks noGrp="1"/>
          </p:cNvSpPr>
          <p:nvPr>
            <p:ph type="title"/>
          </p:nvPr>
        </p:nvSpPr>
        <p:spPr>
          <a:xfrm>
            <a:off x="5379749" y="111772"/>
            <a:ext cx="6104255" cy="2463800"/>
          </a:xfrm>
          <a:prstGeom prst="rect">
            <a:avLst/>
          </a:prstGeom>
        </p:spPr>
        <p:txBody>
          <a:bodyPr vert="horz" wrap="square" lIns="0" tIns="12065" rIns="0" bIns="0" rtlCol="0">
            <a:spAutoFit/>
          </a:bodyPr>
          <a:lstStyle/>
          <a:p>
            <a:pPr marL="12065" marR="5080" algn="ctr">
              <a:lnSpc>
                <a:spcPct val="100600"/>
              </a:lnSpc>
              <a:spcBef>
                <a:spcPts val="95"/>
              </a:spcBef>
            </a:pPr>
            <a:r>
              <a:rPr sz="5300" dirty="0">
                <a:solidFill>
                  <a:srgbClr val="FFFFFF"/>
                </a:solidFill>
                <a:latin typeface="Calibri"/>
                <a:cs typeface="Calibri"/>
              </a:rPr>
              <a:t>Sink</a:t>
            </a:r>
            <a:r>
              <a:rPr sz="5300" spc="-30" dirty="0">
                <a:solidFill>
                  <a:srgbClr val="FFFFFF"/>
                </a:solidFill>
                <a:latin typeface="Calibri"/>
                <a:cs typeface="Calibri"/>
              </a:rPr>
              <a:t> </a:t>
            </a:r>
            <a:r>
              <a:rPr sz="5300" dirty="0">
                <a:solidFill>
                  <a:srgbClr val="FFFFFF"/>
                </a:solidFill>
                <a:latin typeface="Calibri"/>
                <a:cs typeface="Calibri"/>
              </a:rPr>
              <a:t>Holes,</a:t>
            </a:r>
            <a:r>
              <a:rPr sz="5300" spc="-25" dirty="0">
                <a:solidFill>
                  <a:srgbClr val="FFFFFF"/>
                </a:solidFill>
                <a:latin typeface="Calibri"/>
                <a:cs typeface="Calibri"/>
              </a:rPr>
              <a:t> </a:t>
            </a:r>
            <a:r>
              <a:rPr sz="5300" dirty="0">
                <a:solidFill>
                  <a:srgbClr val="FFFFFF"/>
                </a:solidFill>
                <a:latin typeface="Calibri"/>
                <a:cs typeface="Calibri"/>
              </a:rPr>
              <a:t>Fissures</a:t>
            </a:r>
            <a:r>
              <a:rPr sz="5300" spc="-20" dirty="0">
                <a:solidFill>
                  <a:srgbClr val="FFFFFF"/>
                </a:solidFill>
                <a:latin typeface="Calibri"/>
                <a:cs typeface="Calibri"/>
              </a:rPr>
              <a:t> </a:t>
            </a:r>
            <a:r>
              <a:rPr sz="5300" spc="-50" dirty="0">
                <a:solidFill>
                  <a:srgbClr val="FFFFFF"/>
                </a:solidFill>
                <a:latin typeface="Calibri"/>
                <a:cs typeface="Calibri"/>
              </a:rPr>
              <a:t>&amp; </a:t>
            </a:r>
            <a:r>
              <a:rPr sz="5300" dirty="0">
                <a:solidFill>
                  <a:srgbClr val="FFFFFF"/>
                </a:solidFill>
                <a:latin typeface="Calibri"/>
                <a:cs typeface="Calibri"/>
              </a:rPr>
              <a:t>Land</a:t>
            </a:r>
            <a:r>
              <a:rPr sz="5300" spc="-10" dirty="0">
                <a:solidFill>
                  <a:srgbClr val="FFFFFF"/>
                </a:solidFill>
                <a:latin typeface="Calibri"/>
                <a:cs typeface="Calibri"/>
              </a:rPr>
              <a:t> </a:t>
            </a:r>
            <a:r>
              <a:rPr sz="5300" dirty="0">
                <a:solidFill>
                  <a:srgbClr val="FFFFFF"/>
                </a:solidFill>
                <a:latin typeface="Calibri"/>
                <a:cs typeface="Calibri"/>
              </a:rPr>
              <a:t>Subsidence,</a:t>
            </a:r>
            <a:r>
              <a:rPr sz="5300" spc="-10" dirty="0">
                <a:solidFill>
                  <a:srgbClr val="FFFFFF"/>
                </a:solidFill>
                <a:latin typeface="Calibri"/>
                <a:cs typeface="Calibri"/>
              </a:rPr>
              <a:t> </a:t>
            </a:r>
            <a:r>
              <a:rPr sz="5300" spc="-25" dirty="0">
                <a:solidFill>
                  <a:srgbClr val="FFFFFF"/>
                </a:solidFill>
                <a:latin typeface="Calibri"/>
                <a:cs typeface="Calibri"/>
              </a:rPr>
              <a:t>Oh My!</a:t>
            </a:r>
            <a:endParaRPr sz="53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3" cstate="print"/>
            <a:stretch>
              <a:fillRect/>
            </a:stretch>
          </p:blipFill>
          <p:spPr>
            <a:xfrm>
              <a:off x="0" y="0"/>
              <a:ext cx="12192000" cy="6858000"/>
            </a:xfrm>
            <a:prstGeom prst="rect">
              <a:avLst/>
            </a:prstGeom>
          </p:spPr>
        </p:pic>
        <p:pic>
          <p:nvPicPr>
            <p:cNvPr id="4" name="object 4"/>
            <p:cNvPicPr/>
            <p:nvPr/>
          </p:nvPicPr>
          <p:blipFill>
            <a:blip r:embed="rId4" cstate="print"/>
            <a:stretch>
              <a:fillRect/>
            </a:stretch>
          </p:blipFill>
          <p:spPr>
            <a:xfrm>
              <a:off x="10721073" y="5620969"/>
              <a:ext cx="864793" cy="811090"/>
            </a:xfrm>
            <a:prstGeom prst="rect">
              <a:avLst/>
            </a:prstGeom>
          </p:spPr>
        </p:pic>
        <p:sp>
          <p:nvSpPr>
            <p:cNvPr id="5" name="object 5"/>
            <p:cNvSpPr/>
            <p:nvPr/>
          </p:nvSpPr>
          <p:spPr>
            <a:xfrm>
              <a:off x="4573651" y="6557009"/>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sp>
          <p:nvSpPr>
            <p:cNvPr id="6" name="object 6"/>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7" name="object 7"/>
            <p:cNvSpPr/>
            <p:nvPr/>
          </p:nvSpPr>
          <p:spPr>
            <a:xfrm>
              <a:off x="576149" y="954913"/>
              <a:ext cx="10595610" cy="0"/>
            </a:xfrm>
            <a:custGeom>
              <a:avLst/>
              <a:gdLst/>
              <a:ahLst/>
              <a:cxnLst/>
              <a:rect l="l" t="t" r="r" b="b"/>
              <a:pathLst>
                <a:path w="10595610">
                  <a:moveTo>
                    <a:pt x="0" y="0"/>
                  </a:moveTo>
                  <a:lnTo>
                    <a:pt x="10595102" y="0"/>
                  </a:lnTo>
                </a:path>
              </a:pathLst>
            </a:custGeom>
            <a:ln w="38100">
              <a:solidFill>
                <a:srgbClr val="AB0520"/>
              </a:solidFill>
            </a:ln>
          </p:spPr>
          <p:txBody>
            <a:bodyPr wrap="square" lIns="0" tIns="0" rIns="0" bIns="0" rtlCol="0"/>
            <a:lstStyle/>
            <a:p>
              <a:endParaRPr/>
            </a:p>
          </p:txBody>
        </p:sp>
      </p:grpSp>
      <p:sp>
        <p:nvSpPr>
          <p:cNvPr id="8" name="object 8" descr="$PPTXTitle"/>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pPr>
            <a:r>
              <a:rPr spc="-40" dirty="0"/>
              <a:t>GROUNDWATER</a:t>
            </a:r>
            <a:r>
              <a:rPr spc="-55" dirty="0"/>
              <a:t> </a:t>
            </a:r>
            <a:r>
              <a:rPr dirty="0"/>
              <a:t>IN</a:t>
            </a:r>
            <a:r>
              <a:rPr spc="-55" dirty="0"/>
              <a:t> </a:t>
            </a:r>
            <a:r>
              <a:rPr dirty="0"/>
              <a:t>ARIZONA:</a:t>
            </a:r>
            <a:r>
              <a:rPr spc="-55" dirty="0"/>
              <a:t> </a:t>
            </a:r>
            <a:r>
              <a:rPr dirty="0">
                <a:solidFill>
                  <a:srgbClr val="002776"/>
                </a:solidFill>
              </a:rPr>
              <a:t>LESSON</a:t>
            </a:r>
            <a:r>
              <a:rPr spc="-55" dirty="0">
                <a:solidFill>
                  <a:srgbClr val="002776"/>
                </a:solidFill>
              </a:rPr>
              <a:t> </a:t>
            </a:r>
            <a:r>
              <a:rPr spc="-50" dirty="0">
                <a:solidFill>
                  <a:srgbClr val="002776"/>
                </a:solidFill>
              </a:rPr>
              <a:t>5</a:t>
            </a:r>
          </a:p>
        </p:txBody>
      </p:sp>
      <p:pic>
        <p:nvPicPr>
          <p:cNvPr id="9" name="object 9"/>
          <p:cNvPicPr/>
          <p:nvPr/>
        </p:nvPicPr>
        <p:blipFill>
          <a:blip r:embed="rId5" cstate="print"/>
          <a:stretch>
            <a:fillRect/>
          </a:stretch>
        </p:blipFill>
        <p:spPr>
          <a:xfrm>
            <a:off x="108305" y="837564"/>
            <a:ext cx="4938597" cy="6020435"/>
          </a:xfrm>
          <a:prstGeom prst="rect">
            <a:avLst/>
          </a:prstGeom>
        </p:spPr>
      </p:pic>
      <p:sp>
        <p:nvSpPr>
          <p:cNvPr id="10" name="object 10"/>
          <p:cNvSpPr txBox="1"/>
          <p:nvPr/>
        </p:nvSpPr>
        <p:spPr>
          <a:xfrm>
            <a:off x="5220127" y="1526235"/>
            <a:ext cx="6847205" cy="3778250"/>
          </a:xfrm>
          <a:prstGeom prst="rect">
            <a:avLst/>
          </a:prstGeom>
        </p:spPr>
        <p:txBody>
          <a:bodyPr vert="horz" wrap="square" lIns="0" tIns="43180" rIns="0" bIns="0" rtlCol="0">
            <a:spAutoFit/>
          </a:bodyPr>
          <a:lstStyle/>
          <a:p>
            <a:pPr marL="1240155" marR="5080" indent="-1228090">
              <a:lnSpc>
                <a:spcPts val="5710"/>
              </a:lnSpc>
              <a:spcBef>
                <a:spcPts val="340"/>
              </a:spcBef>
            </a:pPr>
            <a:r>
              <a:rPr sz="4800" b="1" dirty="0">
                <a:solidFill>
                  <a:srgbClr val="002776"/>
                </a:solidFill>
                <a:latin typeface="Calibri"/>
                <a:cs typeface="Calibri"/>
              </a:rPr>
              <a:t>1980</a:t>
            </a:r>
            <a:r>
              <a:rPr sz="4800" b="1" spc="-100" dirty="0">
                <a:solidFill>
                  <a:srgbClr val="002776"/>
                </a:solidFill>
                <a:latin typeface="Calibri"/>
                <a:cs typeface="Calibri"/>
              </a:rPr>
              <a:t> </a:t>
            </a:r>
            <a:r>
              <a:rPr sz="4800" b="1" dirty="0">
                <a:solidFill>
                  <a:srgbClr val="002776"/>
                </a:solidFill>
                <a:latin typeface="Calibri"/>
                <a:cs typeface="Calibri"/>
              </a:rPr>
              <a:t>Arizona</a:t>
            </a:r>
            <a:r>
              <a:rPr sz="4800" b="1" spc="-100" dirty="0">
                <a:solidFill>
                  <a:srgbClr val="002776"/>
                </a:solidFill>
                <a:latin typeface="Calibri"/>
                <a:cs typeface="Calibri"/>
              </a:rPr>
              <a:t> </a:t>
            </a:r>
            <a:r>
              <a:rPr sz="4800" b="1" spc="-10" dirty="0">
                <a:solidFill>
                  <a:srgbClr val="002776"/>
                </a:solidFill>
                <a:latin typeface="Calibri"/>
                <a:cs typeface="Calibri"/>
              </a:rPr>
              <a:t>Groundwater </a:t>
            </a:r>
            <a:r>
              <a:rPr sz="4800" b="1" dirty="0">
                <a:solidFill>
                  <a:srgbClr val="002776"/>
                </a:solidFill>
                <a:latin typeface="Calibri"/>
                <a:cs typeface="Calibri"/>
              </a:rPr>
              <a:t>Management</a:t>
            </a:r>
            <a:r>
              <a:rPr sz="4800" b="1" spc="-120" dirty="0">
                <a:solidFill>
                  <a:srgbClr val="002776"/>
                </a:solidFill>
                <a:latin typeface="Calibri"/>
                <a:cs typeface="Calibri"/>
              </a:rPr>
              <a:t> </a:t>
            </a:r>
            <a:r>
              <a:rPr sz="4800" b="1" spc="-25" dirty="0">
                <a:solidFill>
                  <a:srgbClr val="002776"/>
                </a:solidFill>
                <a:latin typeface="Calibri"/>
                <a:cs typeface="Calibri"/>
              </a:rPr>
              <a:t>Act</a:t>
            </a:r>
            <a:endParaRPr sz="4800">
              <a:latin typeface="Calibri"/>
              <a:cs typeface="Calibri"/>
            </a:endParaRPr>
          </a:p>
          <a:p>
            <a:pPr marL="749935" marR="1137920" indent="-292100">
              <a:lnSpc>
                <a:spcPts val="3190"/>
              </a:lnSpc>
              <a:spcBef>
                <a:spcPts val="1930"/>
              </a:spcBef>
              <a:buFont typeface="Times New Roman"/>
              <a:buChar char="•"/>
              <a:tabLst>
                <a:tab pos="749935" algn="l"/>
              </a:tabLst>
            </a:pPr>
            <a:r>
              <a:rPr sz="2700" b="1" dirty="0">
                <a:solidFill>
                  <a:srgbClr val="002776"/>
                </a:solidFill>
                <a:latin typeface="Arial"/>
                <a:cs typeface="Arial"/>
              </a:rPr>
              <a:t>Active</a:t>
            </a:r>
            <a:r>
              <a:rPr sz="2700" b="1" spc="-15" dirty="0">
                <a:solidFill>
                  <a:srgbClr val="002776"/>
                </a:solidFill>
                <a:latin typeface="Arial"/>
                <a:cs typeface="Arial"/>
              </a:rPr>
              <a:t> </a:t>
            </a:r>
            <a:r>
              <a:rPr sz="2700" b="1" dirty="0">
                <a:solidFill>
                  <a:srgbClr val="002776"/>
                </a:solidFill>
                <a:latin typeface="Arial"/>
                <a:cs typeface="Arial"/>
              </a:rPr>
              <a:t>Management</a:t>
            </a:r>
            <a:r>
              <a:rPr sz="2700" b="1" spc="-114" dirty="0">
                <a:solidFill>
                  <a:srgbClr val="002776"/>
                </a:solidFill>
                <a:latin typeface="Arial"/>
                <a:cs typeface="Arial"/>
              </a:rPr>
              <a:t> </a:t>
            </a:r>
            <a:r>
              <a:rPr sz="2700" b="1" dirty="0">
                <a:solidFill>
                  <a:srgbClr val="002776"/>
                </a:solidFill>
                <a:latin typeface="Arial"/>
                <a:cs typeface="Arial"/>
              </a:rPr>
              <a:t>Area</a:t>
            </a:r>
            <a:r>
              <a:rPr sz="2700" b="1" spc="-10" dirty="0">
                <a:solidFill>
                  <a:srgbClr val="002776"/>
                </a:solidFill>
                <a:latin typeface="Arial"/>
                <a:cs typeface="Arial"/>
              </a:rPr>
              <a:t> </a:t>
            </a:r>
            <a:r>
              <a:rPr sz="2700" b="1" spc="-25" dirty="0">
                <a:solidFill>
                  <a:srgbClr val="002776"/>
                </a:solidFill>
                <a:latin typeface="Arial"/>
                <a:cs typeface="Arial"/>
              </a:rPr>
              <a:t>and </a:t>
            </a:r>
            <a:r>
              <a:rPr sz="2700" b="1" dirty="0">
                <a:solidFill>
                  <a:srgbClr val="002776"/>
                </a:solidFill>
                <a:latin typeface="Arial"/>
                <a:cs typeface="Arial"/>
              </a:rPr>
              <a:t>Irrigation</a:t>
            </a:r>
            <a:r>
              <a:rPr sz="2700" b="1" spc="15" dirty="0">
                <a:solidFill>
                  <a:srgbClr val="002776"/>
                </a:solidFill>
                <a:latin typeface="Arial"/>
                <a:cs typeface="Arial"/>
              </a:rPr>
              <a:t> </a:t>
            </a:r>
            <a:r>
              <a:rPr sz="2700" b="1" spc="-10" dirty="0">
                <a:solidFill>
                  <a:srgbClr val="002776"/>
                </a:solidFill>
                <a:latin typeface="Arial"/>
                <a:cs typeface="Arial"/>
              </a:rPr>
              <a:t>Non-</a:t>
            </a:r>
            <a:r>
              <a:rPr sz="2700" b="1" dirty="0">
                <a:solidFill>
                  <a:srgbClr val="002776"/>
                </a:solidFill>
                <a:latin typeface="Arial"/>
                <a:cs typeface="Arial"/>
              </a:rPr>
              <a:t>Expansion</a:t>
            </a:r>
            <a:r>
              <a:rPr sz="2700" b="1" spc="-80" dirty="0">
                <a:solidFill>
                  <a:srgbClr val="002776"/>
                </a:solidFill>
                <a:latin typeface="Arial"/>
                <a:cs typeface="Arial"/>
              </a:rPr>
              <a:t> </a:t>
            </a:r>
            <a:r>
              <a:rPr sz="2700" b="1" spc="-20" dirty="0">
                <a:solidFill>
                  <a:srgbClr val="002776"/>
                </a:solidFill>
                <a:latin typeface="Arial"/>
                <a:cs typeface="Arial"/>
              </a:rPr>
              <a:t>Area </a:t>
            </a:r>
            <a:r>
              <a:rPr sz="2700" b="1" spc="-10" dirty="0">
                <a:solidFill>
                  <a:srgbClr val="002776"/>
                </a:solidFill>
                <a:latin typeface="Arial"/>
                <a:cs typeface="Arial"/>
              </a:rPr>
              <a:t>designations</a:t>
            </a:r>
            <a:endParaRPr sz="2700">
              <a:latin typeface="Arial"/>
              <a:cs typeface="Arial"/>
            </a:endParaRPr>
          </a:p>
          <a:p>
            <a:pPr marL="749935" indent="-291465">
              <a:lnSpc>
                <a:spcPts val="3145"/>
              </a:lnSpc>
              <a:buFont typeface="Times New Roman"/>
              <a:buChar char="•"/>
              <a:tabLst>
                <a:tab pos="749935" algn="l"/>
              </a:tabLst>
            </a:pPr>
            <a:r>
              <a:rPr sz="2700" b="1" dirty="0">
                <a:solidFill>
                  <a:srgbClr val="002776"/>
                </a:solidFill>
                <a:latin typeface="Arial"/>
                <a:cs typeface="Arial"/>
              </a:rPr>
              <a:t>Groundwater</a:t>
            </a:r>
            <a:r>
              <a:rPr sz="2700" b="1" spc="-30" dirty="0">
                <a:solidFill>
                  <a:srgbClr val="002776"/>
                </a:solidFill>
                <a:latin typeface="Arial"/>
                <a:cs typeface="Arial"/>
              </a:rPr>
              <a:t> </a:t>
            </a:r>
            <a:r>
              <a:rPr sz="2700" b="1" dirty="0">
                <a:solidFill>
                  <a:srgbClr val="002776"/>
                </a:solidFill>
                <a:latin typeface="Arial"/>
                <a:cs typeface="Arial"/>
              </a:rPr>
              <a:t>pumping</a:t>
            </a:r>
            <a:r>
              <a:rPr sz="2700" b="1" spc="-25" dirty="0">
                <a:solidFill>
                  <a:srgbClr val="002776"/>
                </a:solidFill>
                <a:latin typeface="Arial"/>
                <a:cs typeface="Arial"/>
              </a:rPr>
              <a:t> </a:t>
            </a:r>
            <a:r>
              <a:rPr sz="2700" b="1" spc="-10" dirty="0">
                <a:solidFill>
                  <a:srgbClr val="002776"/>
                </a:solidFill>
                <a:latin typeface="Arial"/>
                <a:cs typeface="Arial"/>
              </a:rPr>
              <a:t>limitations</a:t>
            </a:r>
            <a:endParaRPr sz="2700">
              <a:latin typeface="Arial"/>
              <a:cs typeface="Arial"/>
            </a:endParaRPr>
          </a:p>
          <a:p>
            <a:pPr marL="749935" indent="-291465">
              <a:lnSpc>
                <a:spcPct val="100000"/>
              </a:lnSpc>
              <a:spcBef>
                <a:spcPts val="5"/>
              </a:spcBef>
              <a:buFont typeface="Times New Roman"/>
              <a:buChar char="•"/>
              <a:tabLst>
                <a:tab pos="749935" algn="l"/>
              </a:tabLst>
            </a:pPr>
            <a:r>
              <a:rPr sz="2700" b="1" spc="-10" dirty="0">
                <a:solidFill>
                  <a:srgbClr val="002776"/>
                </a:solidFill>
                <a:latin typeface="Arial"/>
                <a:cs typeface="Arial"/>
              </a:rPr>
              <a:t>Recharge</a:t>
            </a:r>
            <a:endParaRPr sz="27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32653" y="1288110"/>
            <a:ext cx="7086600" cy="918210"/>
          </a:xfrm>
          <a:prstGeom prst="rect">
            <a:avLst/>
          </a:prstGeom>
        </p:spPr>
        <p:txBody>
          <a:bodyPr vert="horz" wrap="square" lIns="0" tIns="13335" rIns="0" bIns="0" rtlCol="0">
            <a:spAutoFit/>
          </a:bodyPr>
          <a:lstStyle/>
          <a:p>
            <a:pPr marL="12700">
              <a:lnSpc>
                <a:spcPct val="100000"/>
              </a:lnSpc>
              <a:spcBef>
                <a:spcPts val="105"/>
              </a:spcBef>
            </a:pPr>
            <a:r>
              <a:rPr sz="5850" b="1" dirty="0">
                <a:solidFill>
                  <a:srgbClr val="002776"/>
                </a:solidFill>
                <a:latin typeface="Calibri"/>
                <a:cs typeface="Calibri"/>
              </a:rPr>
              <a:t>Recharging</a:t>
            </a:r>
            <a:r>
              <a:rPr sz="5850" b="1" spc="-100" dirty="0">
                <a:solidFill>
                  <a:srgbClr val="002776"/>
                </a:solidFill>
                <a:latin typeface="Calibri"/>
                <a:cs typeface="Calibri"/>
              </a:rPr>
              <a:t> </a:t>
            </a:r>
            <a:r>
              <a:rPr sz="5850" b="1" dirty="0">
                <a:solidFill>
                  <a:srgbClr val="002776"/>
                </a:solidFill>
                <a:latin typeface="Calibri"/>
                <a:cs typeface="Calibri"/>
              </a:rPr>
              <a:t>the</a:t>
            </a:r>
            <a:r>
              <a:rPr sz="5850" b="1" spc="-100" dirty="0">
                <a:solidFill>
                  <a:srgbClr val="002776"/>
                </a:solidFill>
                <a:latin typeface="Calibri"/>
                <a:cs typeface="Calibri"/>
              </a:rPr>
              <a:t> </a:t>
            </a:r>
            <a:r>
              <a:rPr sz="5850" b="1" spc="-10" dirty="0">
                <a:solidFill>
                  <a:srgbClr val="002776"/>
                </a:solidFill>
                <a:latin typeface="Calibri"/>
                <a:cs typeface="Calibri"/>
              </a:rPr>
              <a:t>Aquifer</a:t>
            </a:r>
            <a:endParaRPr sz="5850">
              <a:latin typeface="Calibri"/>
              <a:cs typeface="Calibri"/>
            </a:endParaRPr>
          </a:p>
        </p:txBody>
      </p:sp>
      <p:sp>
        <p:nvSpPr>
          <p:cNvPr id="3" name="object 3" descr="$PPTXTitle"/>
          <p:cNvSpPr txBox="1">
            <a:spLocks noGrp="1"/>
          </p:cNvSpPr>
          <p:nvPr>
            <p:ph type="ctrTitle"/>
          </p:nvPr>
        </p:nvSpPr>
        <p:spPr>
          <a:prstGeom prst="rect">
            <a:avLst/>
          </a:prstGeom>
        </p:spPr>
        <p:txBody>
          <a:bodyPr vert="horz" wrap="square" lIns="0" tIns="16510" rIns="0" bIns="0" rtlCol="0">
            <a:spAutoFit/>
          </a:bodyPr>
          <a:lstStyle/>
          <a:p>
            <a:pPr marL="12700">
              <a:lnSpc>
                <a:spcPct val="100000"/>
              </a:lnSpc>
              <a:spcBef>
                <a:spcPts val="130"/>
              </a:spcBef>
            </a:pPr>
            <a:r>
              <a:rPr spc="-40" dirty="0">
                <a:latin typeface="Calibri"/>
                <a:cs typeface="Calibri"/>
              </a:rPr>
              <a:t>GROUNDWATER</a:t>
            </a:r>
            <a:r>
              <a:rPr spc="-55" dirty="0">
                <a:latin typeface="Calibri"/>
                <a:cs typeface="Calibri"/>
              </a:rPr>
              <a:t> </a:t>
            </a:r>
            <a:r>
              <a:rPr dirty="0">
                <a:latin typeface="Calibri"/>
                <a:cs typeface="Calibri"/>
              </a:rPr>
              <a:t>IN</a:t>
            </a:r>
            <a:r>
              <a:rPr spc="-55" dirty="0">
                <a:latin typeface="Calibri"/>
                <a:cs typeface="Calibri"/>
              </a:rPr>
              <a:t> </a:t>
            </a:r>
            <a:r>
              <a:rPr dirty="0">
                <a:latin typeface="Calibri"/>
                <a:cs typeface="Calibri"/>
              </a:rPr>
              <a:t>ARIZONA:</a:t>
            </a:r>
            <a:r>
              <a:rPr spc="-55" dirty="0">
                <a:latin typeface="Calibri"/>
                <a:cs typeface="Calibri"/>
              </a:rPr>
              <a:t> </a:t>
            </a:r>
            <a:r>
              <a:rPr dirty="0">
                <a:solidFill>
                  <a:srgbClr val="002776"/>
                </a:solidFill>
                <a:latin typeface="Calibri"/>
                <a:cs typeface="Calibri"/>
              </a:rPr>
              <a:t>LESSON</a:t>
            </a:r>
            <a:r>
              <a:rPr spc="-55" dirty="0">
                <a:solidFill>
                  <a:srgbClr val="002776"/>
                </a:solidFill>
                <a:latin typeface="Calibri"/>
                <a:cs typeface="Calibri"/>
              </a:rPr>
              <a:t> </a:t>
            </a:r>
            <a:r>
              <a:rPr spc="-50" dirty="0">
                <a:solidFill>
                  <a:srgbClr val="002776"/>
                </a:solidFill>
                <a:latin typeface="Calibri"/>
                <a:cs typeface="Calibri"/>
              </a:rPr>
              <a:t>5</a:t>
            </a:r>
          </a:p>
        </p:txBody>
      </p:sp>
      <p:pic>
        <p:nvPicPr>
          <p:cNvPr id="4" name="object 4"/>
          <p:cNvPicPr/>
          <p:nvPr/>
        </p:nvPicPr>
        <p:blipFill>
          <a:blip r:embed="rId3" cstate="print"/>
          <a:stretch>
            <a:fillRect/>
          </a:stretch>
        </p:blipFill>
        <p:spPr>
          <a:xfrm>
            <a:off x="0" y="2641295"/>
            <a:ext cx="5590273" cy="380635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336699"/>
          </a:solidFill>
        </p:spPr>
        <p:txBody>
          <a:bodyPr wrap="square" lIns="0" tIns="0" rIns="0" bIns="0" rtlCol="0"/>
          <a:lstStyle/>
          <a:p>
            <a:endParaRPr/>
          </a:p>
        </p:txBody>
      </p:sp>
      <p:grpSp>
        <p:nvGrpSpPr>
          <p:cNvPr id="3" name="object 3"/>
          <p:cNvGrpSpPr/>
          <p:nvPr/>
        </p:nvGrpSpPr>
        <p:grpSpPr>
          <a:xfrm>
            <a:off x="0" y="0"/>
            <a:ext cx="12192000" cy="6859270"/>
            <a:chOff x="0" y="0"/>
            <a:chExt cx="12192000" cy="6859270"/>
          </a:xfrm>
        </p:grpSpPr>
        <p:sp>
          <p:nvSpPr>
            <p:cNvPr id="4" name="object 4"/>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336699"/>
            </a:solidFill>
          </p:spPr>
          <p:txBody>
            <a:bodyPr wrap="square" lIns="0" tIns="0" rIns="0" bIns="0" rtlCol="0"/>
            <a:lstStyle/>
            <a:p>
              <a:endParaRPr/>
            </a:p>
          </p:txBody>
        </p:sp>
        <p:sp>
          <p:nvSpPr>
            <p:cNvPr id="5" name="object 5"/>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6" name="object 6"/>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7" name="object 7"/>
            <p:cNvPicPr/>
            <p:nvPr/>
          </p:nvPicPr>
          <p:blipFill>
            <a:blip r:embed="rId3" cstate="print"/>
            <a:stretch>
              <a:fillRect/>
            </a:stretch>
          </p:blipFill>
          <p:spPr>
            <a:xfrm>
              <a:off x="8277974" y="5926099"/>
              <a:ext cx="714375" cy="666750"/>
            </a:xfrm>
            <a:prstGeom prst="rect">
              <a:avLst/>
            </a:prstGeom>
          </p:spPr>
        </p:pic>
        <p:sp>
          <p:nvSpPr>
            <p:cNvPr id="8" name="object 8"/>
            <p:cNvSpPr/>
            <p:nvPr/>
          </p:nvSpPr>
          <p:spPr>
            <a:xfrm>
              <a:off x="2600325" y="3324225"/>
              <a:ext cx="3600450" cy="3533775"/>
            </a:xfrm>
            <a:custGeom>
              <a:avLst/>
              <a:gdLst/>
              <a:ahLst/>
              <a:cxnLst/>
              <a:rect l="l" t="t" r="r" b="b"/>
              <a:pathLst>
                <a:path w="3600450" h="3533775">
                  <a:moveTo>
                    <a:pt x="3600450" y="3533775"/>
                  </a:moveTo>
                  <a:lnTo>
                    <a:pt x="3600450" y="0"/>
                  </a:lnTo>
                  <a:lnTo>
                    <a:pt x="0" y="0"/>
                  </a:lnTo>
                  <a:lnTo>
                    <a:pt x="0" y="3533775"/>
                  </a:lnTo>
                </a:path>
              </a:pathLst>
            </a:custGeom>
            <a:ln w="3175">
              <a:solidFill>
                <a:srgbClr val="000000"/>
              </a:solidFill>
            </a:ln>
          </p:spPr>
          <p:txBody>
            <a:bodyPr wrap="square" lIns="0" tIns="0" rIns="0" bIns="0" rtlCol="0"/>
            <a:lstStyle/>
            <a:p>
              <a:endParaRPr/>
            </a:p>
          </p:txBody>
        </p:sp>
        <p:pic>
          <p:nvPicPr>
            <p:cNvPr id="9" name="object 9"/>
            <p:cNvPicPr/>
            <p:nvPr/>
          </p:nvPicPr>
          <p:blipFill>
            <a:blip r:embed="rId4" cstate="print"/>
            <a:stretch>
              <a:fillRect/>
            </a:stretch>
          </p:blipFill>
          <p:spPr>
            <a:xfrm>
              <a:off x="4987023" y="13614"/>
              <a:ext cx="5572125" cy="6684009"/>
            </a:xfrm>
            <a:prstGeom prst="rect">
              <a:avLst/>
            </a:prstGeom>
          </p:spPr>
        </p:pic>
        <p:pic>
          <p:nvPicPr>
            <p:cNvPr id="10" name="object 10"/>
            <p:cNvPicPr/>
            <p:nvPr/>
          </p:nvPicPr>
          <p:blipFill>
            <a:blip r:embed="rId5" cstate="print"/>
            <a:stretch>
              <a:fillRect/>
            </a:stretch>
          </p:blipFill>
          <p:spPr>
            <a:xfrm>
              <a:off x="15849" y="0"/>
              <a:ext cx="4761598" cy="5198224"/>
            </a:xfrm>
            <a:prstGeom prst="rect">
              <a:avLst/>
            </a:prstGeom>
          </p:spPr>
        </p:pic>
        <p:sp>
          <p:nvSpPr>
            <p:cNvPr id="11" name="object 11"/>
            <p:cNvSpPr/>
            <p:nvPr/>
          </p:nvSpPr>
          <p:spPr>
            <a:xfrm>
              <a:off x="798448" y="5275960"/>
              <a:ext cx="3139440" cy="1421765"/>
            </a:xfrm>
            <a:custGeom>
              <a:avLst/>
              <a:gdLst/>
              <a:ahLst/>
              <a:cxnLst/>
              <a:rect l="l" t="t" r="r" b="b"/>
              <a:pathLst>
                <a:path w="3139440" h="1421765">
                  <a:moveTo>
                    <a:pt x="3139186" y="0"/>
                  </a:moveTo>
                  <a:lnTo>
                    <a:pt x="0" y="0"/>
                  </a:lnTo>
                  <a:lnTo>
                    <a:pt x="0" y="1421764"/>
                  </a:lnTo>
                  <a:lnTo>
                    <a:pt x="3139186" y="1421764"/>
                  </a:lnTo>
                  <a:lnTo>
                    <a:pt x="3139186" y="0"/>
                  </a:lnTo>
                  <a:close/>
                </a:path>
              </a:pathLst>
            </a:custGeom>
            <a:solidFill>
              <a:srgbClr val="FFFFFF"/>
            </a:solidFill>
          </p:spPr>
          <p:txBody>
            <a:bodyPr wrap="square" lIns="0" tIns="0" rIns="0" bIns="0" rtlCol="0"/>
            <a:lstStyle/>
            <a:p>
              <a:endParaRPr/>
            </a:p>
          </p:txBody>
        </p:sp>
        <p:sp>
          <p:nvSpPr>
            <p:cNvPr id="12" name="object 12"/>
            <p:cNvSpPr/>
            <p:nvPr/>
          </p:nvSpPr>
          <p:spPr>
            <a:xfrm>
              <a:off x="798448" y="5275960"/>
              <a:ext cx="3139440" cy="1421765"/>
            </a:xfrm>
            <a:custGeom>
              <a:avLst/>
              <a:gdLst/>
              <a:ahLst/>
              <a:cxnLst/>
              <a:rect l="l" t="t" r="r" b="b"/>
              <a:pathLst>
                <a:path w="3139440" h="1421765">
                  <a:moveTo>
                    <a:pt x="0" y="1421764"/>
                  </a:moveTo>
                  <a:lnTo>
                    <a:pt x="3139186" y="1421764"/>
                  </a:lnTo>
                  <a:lnTo>
                    <a:pt x="3139186" y="0"/>
                  </a:lnTo>
                  <a:lnTo>
                    <a:pt x="0" y="0"/>
                  </a:lnTo>
                  <a:lnTo>
                    <a:pt x="0" y="1421764"/>
                  </a:lnTo>
                  <a:close/>
                </a:path>
              </a:pathLst>
            </a:custGeom>
            <a:ln w="19050">
              <a:solidFill>
                <a:srgbClr val="042433"/>
              </a:solidFill>
            </a:ln>
          </p:spPr>
          <p:txBody>
            <a:bodyPr wrap="square" lIns="0" tIns="0" rIns="0" bIns="0" rtlCol="0"/>
            <a:lstStyle/>
            <a:p>
              <a:endParaRPr/>
            </a:p>
          </p:txBody>
        </p:sp>
        <p:pic>
          <p:nvPicPr>
            <p:cNvPr id="13" name="object 13"/>
            <p:cNvPicPr/>
            <p:nvPr/>
          </p:nvPicPr>
          <p:blipFill>
            <a:blip r:embed="rId6" cstate="print"/>
            <a:stretch>
              <a:fillRect/>
            </a:stretch>
          </p:blipFill>
          <p:spPr>
            <a:xfrm>
              <a:off x="838098" y="5295430"/>
              <a:ext cx="3396359" cy="1511706"/>
            </a:xfrm>
            <a:prstGeom prst="rect">
              <a:avLst/>
            </a:prstGeom>
          </p:spPr>
        </p:pic>
        <p:pic>
          <p:nvPicPr>
            <p:cNvPr id="14" name="object 14"/>
            <p:cNvPicPr/>
            <p:nvPr/>
          </p:nvPicPr>
          <p:blipFill>
            <a:blip r:embed="rId7" cstate="print"/>
            <a:stretch>
              <a:fillRect/>
            </a:stretch>
          </p:blipFill>
          <p:spPr>
            <a:xfrm>
              <a:off x="7278751" y="957491"/>
              <a:ext cx="2530972" cy="706214"/>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C234B"/>
          </a:solidFill>
        </p:spPr>
        <p:txBody>
          <a:bodyPr wrap="square" lIns="0" tIns="0" rIns="0" bIns="0" rtlCol="0"/>
          <a:lstStyle/>
          <a:p>
            <a:endParaRPr/>
          </a:p>
        </p:txBody>
      </p:sp>
      <p:pic>
        <p:nvPicPr>
          <p:cNvPr id="3" name="object 3"/>
          <p:cNvPicPr/>
          <p:nvPr/>
        </p:nvPicPr>
        <p:blipFill>
          <a:blip r:embed="rId3" cstate="print"/>
          <a:stretch>
            <a:fillRect/>
          </a:stretch>
        </p:blipFill>
        <p:spPr>
          <a:xfrm>
            <a:off x="10721073" y="5620969"/>
            <a:ext cx="864793" cy="811090"/>
          </a:xfrm>
          <a:prstGeom prst="rect">
            <a:avLst/>
          </a:prstGeom>
        </p:spPr>
      </p:pic>
      <p:grpSp>
        <p:nvGrpSpPr>
          <p:cNvPr id="4" name="object 4"/>
          <p:cNvGrpSpPr/>
          <p:nvPr/>
        </p:nvGrpSpPr>
        <p:grpSpPr>
          <a:xfrm>
            <a:off x="304838" y="4322445"/>
            <a:ext cx="7345680" cy="2535555"/>
            <a:chOff x="304838" y="4322445"/>
            <a:chExt cx="7345680" cy="2535555"/>
          </a:xfrm>
        </p:grpSpPr>
        <p:sp>
          <p:nvSpPr>
            <p:cNvPr id="5" name="object 5"/>
            <p:cNvSpPr/>
            <p:nvPr/>
          </p:nvSpPr>
          <p:spPr>
            <a:xfrm>
              <a:off x="4573651" y="6557010"/>
              <a:ext cx="3076575" cy="300990"/>
            </a:xfrm>
            <a:custGeom>
              <a:avLst/>
              <a:gdLst/>
              <a:ahLst/>
              <a:cxnLst/>
              <a:rect l="l" t="t" r="r" b="b"/>
              <a:pathLst>
                <a:path w="3076575" h="300990">
                  <a:moveTo>
                    <a:pt x="3076575" y="0"/>
                  </a:moveTo>
                  <a:lnTo>
                    <a:pt x="0" y="0"/>
                  </a:lnTo>
                  <a:lnTo>
                    <a:pt x="0" y="300990"/>
                  </a:lnTo>
                  <a:lnTo>
                    <a:pt x="3076575" y="300990"/>
                  </a:lnTo>
                  <a:lnTo>
                    <a:pt x="3076575" y="0"/>
                  </a:lnTo>
                  <a:close/>
                </a:path>
              </a:pathLst>
            </a:custGeom>
            <a:solidFill>
              <a:srgbClr val="AB0520"/>
            </a:solidFill>
          </p:spPr>
          <p:txBody>
            <a:bodyPr wrap="square" lIns="0" tIns="0" rIns="0" bIns="0" rtlCol="0"/>
            <a:lstStyle/>
            <a:p>
              <a:endParaRPr/>
            </a:p>
          </p:txBody>
        </p:sp>
        <p:pic>
          <p:nvPicPr>
            <p:cNvPr id="6" name="object 6"/>
            <p:cNvPicPr/>
            <p:nvPr/>
          </p:nvPicPr>
          <p:blipFill>
            <a:blip r:embed="rId4" cstate="print"/>
            <a:stretch>
              <a:fillRect/>
            </a:stretch>
          </p:blipFill>
          <p:spPr>
            <a:xfrm>
              <a:off x="304838" y="4322445"/>
              <a:ext cx="6095923" cy="2374861"/>
            </a:xfrm>
            <a:prstGeom prst="rect">
              <a:avLst/>
            </a:prstGeom>
          </p:spPr>
        </p:pic>
      </p:grpSp>
      <p:sp>
        <p:nvSpPr>
          <p:cNvPr id="7" name="object 7"/>
          <p:cNvSpPr txBox="1"/>
          <p:nvPr/>
        </p:nvSpPr>
        <p:spPr>
          <a:xfrm>
            <a:off x="7189457" y="1872945"/>
            <a:ext cx="3772535" cy="1533525"/>
          </a:xfrm>
          <a:prstGeom prst="rect">
            <a:avLst/>
          </a:prstGeom>
        </p:spPr>
        <p:txBody>
          <a:bodyPr vert="horz" wrap="square" lIns="0" tIns="59055" rIns="0" bIns="0" rtlCol="0">
            <a:spAutoFit/>
          </a:bodyPr>
          <a:lstStyle/>
          <a:p>
            <a:pPr marL="12700" marR="5080">
              <a:lnSpc>
                <a:spcPct val="88800"/>
              </a:lnSpc>
              <a:spcBef>
                <a:spcPts val="465"/>
              </a:spcBef>
            </a:pPr>
            <a:r>
              <a:rPr sz="2700" b="1" spc="-20" dirty="0">
                <a:solidFill>
                  <a:srgbClr val="FFFFFF"/>
                </a:solidFill>
                <a:latin typeface="Calibri"/>
                <a:cs typeface="Calibri"/>
              </a:rPr>
              <a:t>Watch</a:t>
            </a:r>
            <a:r>
              <a:rPr sz="2700" b="1" spc="-30" dirty="0">
                <a:solidFill>
                  <a:srgbClr val="FFFFFF"/>
                </a:solidFill>
                <a:latin typeface="Calibri"/>
                <a:cs typeface="Calibri"/>
              </a:rPr>
              <a:t> </a:t>
            </a:r>
            <a:r>
              <a:rPr sz="2700" b="1" dirty="0">
                <a:solidFill>
                  <a:srgbClr val="FFFFFF"/>
                </a:solidFill>
                <a:latin typeface="Calibri"/>
                <a:cs typeface="Calibri"/>
              </a:rPr>
              <a:t>Episode</a:t>
            </a:r>
            <a:r>
              <a:rPr sz="2700" b="1" spc="-35" dirty="0">
                <a:solidFill>
                  <a:srgbClr val="FFFFFF"/>
                </a:solidFill>
                <a:latin typeface="Calibri"/>
                <a:cs typeface="Calibri"/>
              </a:rPr>
              <a:t> </a:t>
            </a:r>
            <a:r>
              <a:rPr sz="2700" b="1" dirty="0">
                <a:solidFill>
                  <a:srgbClr val="FFFFFF"/>
                </a:solidFill>
                <a:latin typeface="Calibri"/>
                <a:cs typeface="Calibri"/>
              </a:rPr>
              <a:t>1</a:t>
            </a:r>
            <a:r>
              <a:rPr sz="2700" b="1" spc="-30" dirty="0">
                <a:solidFill>
                  <a:srgbClr val="FFFFFF"/>
                </a:solidFill>
                <a:latin typeface="Calibri"/>
                <a:cs typeface="Calibri"/>
              </a:rPr>
              <a:t> </a:t>
            </a:r>
            <a:r>
              <a:rPr sz="2700" b="1" dirty="0">
                <a:solidFill>
                  <a:srgbClr val="FFFFFF"/>
                </a:solidFill>
                <a:latin typeface="Calibri"/>
                <a:cs typeface="Calibri"/>
              </a:rPr>
              <a:t>&amp;</a:t>
            </a:r>
            <a:r>
              <a:rPr sz="2700" b="1" spc="-25" dirty="0">
                <a:solidFill>
                  <a:srgbClr val="FFFFFF"/>
                </a:solidFill>
                <a:latin typeface="Calibri"/>
                <a:cs typeface="Calibri"/>
              </a:rPr>
              <a:t> </a:t>
            </a:r>
            <a:r>
              <a:rPr sz="2700" b="1" dirty="0">
                <a:solidFill>
                  <a:srgbClr val="FFFFFF"/>
                </a:solidFill>
                <a:latin typeface="Calibri"/>
                <a:cs typeface="Calibri"/>
              </a:rPr>
              <a:t>2</a:t>
            </a:r>
            <a:r>
              <a:rPr sz="2700" b="1" spc="-30" dirty="0">
                <a:solidFill>
                  <a:srgbClr val="FFFFFF"/>
                </a:solidFill>
                <a:latin typeface="Calibri"/>
                <a:cs typeface="Calibri"/>
              </a:rPr>
              <a:t> </a:t>
            </a:r>
            <a:r>
              <a:rPr sz="2700" b="1" spc="-25" dirty="0">
                <a:solidFill>
                  <a:srgbClr val="FFFFFF"/>
                </a:solidFill>
                <a:latin typeface="Calibri"/>
                <a:cs typeface="Calibri"/>
              </a:rPr>
              <a:t>of </a:t>
            </a:r>
            <a:r>
              <a:rPr sz="2700" b="1" dirty="0">
                <a:solidFill>
                  <a:srgbClr val="FFFFFF"/>
                </a:solidFill>
                <a:latin typeface="Calibri"/>
                <a:cs typeface="Calibri"/>
              </a:rPr>
              <a:t>Arizona</a:t>
            </a:r>
            <a:r>
              <a:rPr sz="2700" b="1" spc="-65" dirty="0">
                <a:solidFill>
                  <a:srgbClr val="FFFFFF"/>
                </a:solidFill>
                <a:latin typeface="Calibri"/>
                <a:cs typeface="Calibri"/>
              </a:rPr>
              <a:t> </a:t>
            </a:r>
            <a:r>
              <a:rPr sz="2700" b="1" spc="-10" dirty="0">
                <a:solidFill>
                  <a:srgbClr val="FFFFFF"/>
                </a:solidFill>
                <a:latin typeface="Calibri"/>
                <a:cs typeface="Calibri"/>
              </a:rPr>
              <a:t>Groundwater </a:t>
            </a:r>
            <a:r>
              <a:rPr sz="2700" b="1" dirty="0">
                <a:solidFill>
                  <a:srgbClr val="FFFFFF"/>
                </a:solidFill>
                <a:latin typeface="Calibri"/>
                <a:cs typeface="Calibri"/>
              </a:rPr>
              <a:t>Videos</a:t>
            </a:r>
            <a:r>
              <a:rPr sz="2700" b="1" spc="-15" dirty="0">
                <a:solidFill>
                  <a:srgbClr val="FFFFFF"/>
                </a:solidFill>
                <a:latin typeface="Calibri"/>
                <a:cs typeface="Calibri"/>
              </a:rPr>
              <a:t> </a:t>
            </a:r>
            <a:r>
              <a:rPr sz="2700" b="1" dirty="0">
                <a:solidFill>
                  <a:srgbClr val="FFFFFF"/>
                </a:solidFill>
                <a:latin typeface="Calibri"/>
                <a:cs typeface="Calibri"/>
              </a:rPr>
              <a:t>–</a:t>
            </a:r>
            <a:r>
              <a:rPr sz="2700" b="1" spc="-10" dirty="0">
                <a:solidFill>
                  <a:srgbClr val="FFFFFF"/>
                </a:solidFill>
                <a:latin typeface="Calibri"/>
                <a:cs typeface="Calibri"/>
              </a:rPr>
              <a:t> </a:t>
            </a:r>
            <a:r>
              <a:rPr sz="2700" b="1" dirty="0">
                <a:solidFill>
                  <a:srgbClr val="FFFFFF"/>
                </a:solidFill>
                <a:latin typeface="Calibri"/>
                <a:cs typeface="Calibri"/>
              </a:rPr>
              <a:t>an</a:t>
            </a:r>
            <a:r>
              <a:rPr sz="2700" b="1" spc="-10" dirty="0">
                <a:solidFill>
                  <a:srgbClr val="FFFFFF"/>
                </a:solidFill>
                <a:latin typeface="Calibri"/>
                <a:cs typeface="Calibri"/>
              </a:rPr>
              <a:t> </a:t>
            </a:r>
            <a:r>
              <a:rPr sz="2700" b="1" dirty="0">
                <a:solidFill>
                  <a:srgbClr val="FFFFFF"/>
                </a:solidFill>
                <a:latin typeface="Calibri"/>
                <a:cs typeface="Calibri"/>
              </a:rPr>
              <a:t>APW</a:t>
            </a:r>
            <a:r>
              <a:rPr sz="2700" b="1" spc="-15" dirty="0">
                <a:solidFill>
                  <a:srgbClr val="FFFFFF"/>
                </a:solidFill>
                <a:latin typeface="Calibri"/>
                <a:cs typeface="Calibri"/>
              </a:rPr>
              <a:t> </a:t>
            </a:r>
            <a:r>
              <a:rPr sz="2700" b="1" dirty="0">
                <a:solidFill>
                  <a:srgbClr val="FFFFFF"/>
                </a:solidFill>
                <a:latin typeface="Calibri"/>
                <a:cs typeface="Calibri"/>
              </a:rPr>
              <a:t>&amp;</a:t>
            </a:r>
            <a:r>
              <a:rPr sz="2700" b="1" spc="-10" dirty="0">
                <a:solidFill>
                  <a:srgbClr val="FFFFFF"/>
                </a:solidFill>
                <a:latin typeface="Calibri"/>
                <a:cs typeface="Calibri"/>
              </a:rPr>
              <a:t> </a:t>
            </a:r>
            <a:r>
              <a:rPr sz="2700" b="1" spc="-20" dirty="0">
                <a:solidFill>
                  <a:srgbClr val="FFFFFF"/>
                </a:solidFill>
                <a:latin typeface="Calibri"/>
                <a:cs typeface="Calibri"/>
              </a:rPr>
              <a:t>ADWR </a:t>
            </a:r>
            <a:r>
              <a:rPr sz="2700" b="1" dirty="0">
                <a:solidFill>
                  <a:srgbClr val="FFFFFF"/>
                </a:solidFill>
                <a:latin typeface="Calibri"/>
                <a:cs typeface="Calibri"/>
              </a:rPr>
              <a:t>joint</a:t>
            </a:r>
            <a:r>
              <a:rPr sz="2700" b="1" spc="-30" dirty="0">
                <a:solidFill>
                  <a:srgbClr val="FFFFFF"/>
                </a:solidFill>
                <a:latin typeface="Calibri"/>
                <a:cs typeface="Calibri"/>
              </a:rPr>
              <a:t> </a:t>
            </a:r>
            <a:r>
              <a:rPr sz="2700" b="1" spc="-10" dirty="0">
                <a:solidFill>
                  <a:srgbClr val="FFFFFF"/>
                </a:solidFill>
                <a:latin typeface="Calibri"/>
                <a:cs typeface="Calibri"/>
              </a:rPr>
              <a:t>project.</a:t>
            </a:r>
            <a:endParaRPr sz="2700">
              <a:latin typeface="Calibri"/>
              <a:cs typeface="Calibri"/>
            </a:endParaRPr>
          </a:p>
        </p:txBody>
      </p:sp>
      <p:sp>
        <p:nvSpPr>
          <p:cNvPr id="8" name="object 8"/>
          <p:cNvSpPr txBox="1"/>
          <p:nvPr/>
        </p:nvSpPr>
        <p:spPr>
          <a:xfrm>
            <a:off x="6732016" y="1910575"/>
            <a:ext cx="197485" cy="437515"/>
          </a:xfrm>
          <a:prstGeom prst="rect">
            <a:avLst/>
          </a:prstGeom>
        </p:spPr>
        <p:txBody>
          <a:bodyPr vert="horz" wrap="square" lIns="0" tIns="12700" rIns="0" bIns="0" rtlCol="0">
            <a:spAutoFit/>
          </a:bodyPr>
          <a:lstStyle/>
          <a:p>
            <a:pPr marL="12700">
              <a:lnSpc>
                <a:spcPct val="100000"/>
              </a:lnSpc>
              <a:spcBef>
                <a:spcPts val="100"/>
              </a:spcBef>
            </a:pPr>
            <a:r>
              <a:rPr sz="2700" spc="-875" dirty="0">
                <a:solidFill>
                  <a:srgbClr val="FFFFFF"/>
                </a:solidFill>
                <a:latin typeface="FreeSans"/>
                <a:cs typeface="FreeSans"/>
              </a:rPr>
              <a:t>▯</a:t>
            </a:r>
            <a:endParaRPr sz="2700">
              <a:latin typeface="FreeSans"/>
              <a:cs typeface="FreeSans"/>
            </a:endParaRPr>
          </a:p>
        </p:txBody>
      </p:sp>
      <p:sp>
        <p:nvSpPr>
          <p:cNvPr id="9" name="object 9"/>
          <p:cNvSpPr txBox="1"/>
          <p:nvPr/>
        </p:nvSpPr>
        <p:spPr>
          <a:xfrm>
            <a:off x="6732016" y="3741916"/>
            <a:ext cx="197485" cy="437515"/>
          </a:xfrm>
          <a:prstGeom prst="rect">
            <a:avLst/>
          </a:prstGeom>
        </p:spPr>
        <p:txBody>
          <a:bodyPr vert="horz" wrap="square" lIns="0" tIns="12700" rIns="0" bIns="0" rtlCol="0">
            <a:spAutoFit/>
          </a:bodyPr>
          <a:lstStyle/>
          <a:p>
            <a:pPr marL="12700">
              <a:lnSpc>
                <a:spcPct val="100000"/>
              </a:lnSpc>
              <a:spcBef>
                <a:spcPts val="100"/>
              </a:spcBef>
            </a:pPr>
            <a:r>
              <a:rPr sz="2700" spc="-875" dirty="0">
                <a:solidFill>
                  <a:srgbClr val="FFFFFF"/>
                </a:solidFill>
                <a:latin typeface="FreeSans"/>
                <a:cs typeface="FreeSans"/>
              </a:rPr>
              <a:t>▯</a:t>
            </a:r>
            <a:endParaRPr sz="2700">
              <a:latin typeface="FreeSans"/>
              <a:cs typeface="FreeSans"/>
            </a:endParaRPr>
          </a:p>
        </p:txBody>
      </p:sp>
      <p:sp>
        <p:nvSpPr>
          <p:cNvPr id="10" name="object 10"/>
          <p:cNvSpPr txBox="1"/>
          <p:nvPr/>
        </p:nvSpPr>
        <p:spPr>
          <a:xfrm>
            <a:off x="7189457" y="3704850"/>
            <a:ext cx="3798570" cy="1534160"/>
          </a:xfrm>
          <a:prstGeom prst="rect">
            <a:avLst/>
          </a:prstGeom>
        </p:spPr>
        <p:txBody>
          <a:bodyPr vert="horz" wrap="square" lIns="0" tIns="59055" rIns="0" bIns="0" rtlCol="0">
            <a:spAutoFit/>
          </a:bodyPr>
          <a:lstStyle/>
          <a:p>
            <a:pPr marL="12700" marR="5080">
              <a:lnSpc>
                <a:spcPct val="88800"/>
              </a:lnSpc>
              <a:spcBef>
                <a:spcPts val="465"/>
              </a:spcBef>
            </a:pPr>
            <a:r>
              <a:rPr sz="2700" b="1" dirty="0">
                <a:solidFill>
                  <a:srgbClr val="FFFFFF"/>
                </a:solidFill>
                <a:latin typeface="Calibri"/>
                <a:cs typeface="Calibri"/>
              </a:rPr>
              <a:t>Have</a:t>
            </a:r>
            <a:r>
              <a:rPr sz="2700" b="1" spc="-90" dirty="0">
                <a:solidFill>
                  <a:srgbClr val="FFFFFF"/>
                </a:solidFill>
                <a:latin typeface="Calibri"/>
                <a:cs typeface="Calibri"/>
              </a:rPr>
              <a:t> </a:t>
            </a:r>
            <a:r>
              <a:rPr sz="2700" b="1" dirty="0">
                <a:solidFill>
                  <a:srgbClr val="FFFFFF"/>
                </a:solidFill>
                <a:latin typeface="Calibri"/>
                <a:cs typeface="Calibri"/>
              </a:rPr>
              <a:t>your</a:t>
            </a:r>
            <a:r>
              <a:rPr sz="2700" b="1" spc="-90" dirty="0">
                <a:solidFill>
                  <a:srgbClr val="FFFFFF"/>
                </a:solidFill>
                <a:latin typeface="Calibri"/>
                <a:cs typeface="Calibri"/>
              </a:rPr>
              <a:t> </a:t>
            </a:r>
            <a:r>
              <a:rPr sz="2700" b="1" dirty="0">
                <a:solidFill>
                  <a:srgbClr val="FFFFFF"/>
                </a:solidFill>
                <a:latin typeface="Calibri"/>
                <a:cs typeface="Calibri"/>
              </a:rPr>
              <a:t>students</a:t>
            </a:r>
            <a:r>
              <a:rPr sz="2700" b="1" spc="-90" dirty="0">
                <a:solidFill>
                  <a:srgbClr val="FFFFFF"/>
                </a:solidFill>
                <a:latin typeface="Calibri"/>
                <a:cs typeface="Calibri"/>
              </a:rPr>
              <a:t> </a:t>
            </a:r>
            <a:r>
              <a:rPr sz="2700" b="1" spc="-20" dirty="0">
                <a:solidFill>
                  <a:srgbClr val="FFFFFF"/>
                </a:solidFill>
                <a:latin typeface="Calibri"/>
                <a:cs typeface="Calibri"/>
              </a:rPr>
              <a:t>work </a:t>
            </a:r>
            <a:r>
              <a:rPr sz="2700" b="1" dirty="0">
                <a:solidFill>
                  <a:srgbClr val="FFFFFF"/>
                </a:solidFill>
                <a:latin typeface="Calibri"/>
                <a:cs typeface="Calibri"/>
              </a:rPr>
              <a:t>together</a:t>
            </a:r>
            <a:r>
              <a:rPr sz="2700" b="1" spc="-60" dirty="0">
                <a:solidFill>
                  <a:srgbClr val="FFFFFF"/>
                </a:solidFill>
                <a:latin typeface="Calibri"/>
                <a:cs typeface="Calibri"/>
              </a:rPr>
              <a:t> </a:t>
            </a:r>
            <a:r>
              <a:rPr sz="2700" b="1" dirty="0">
                <a:solidFill>
                  <a:srgbClr val="FFFFFF"/>
                </a:solidFill>
                <a:latin typeface="Calibri"/>
                <a:cs typeface="Calibri"/>
              </a:rPr>
              <a:t>in</a:t>
            </a:r>
            <a:r>
              <a:rPr sz="2700" b="1" spc="-50" dirty="0">
                <a:solidFill>
                  <a:srgbClr val="FFFFFF"/>
                </a:solidFill>
                <a:latin typeface="Calibri"/>
                <a:cs typeface="Calibri"/>
              </a:rPr>
              <a:t> </a:t>
            </a:r>
            <a:r>
              <a:rPr sz="2700" b="1" dirty="0">
                <a:solidFill>
                  <a:srgbClr val="FFFFFF"/>
                </a:solidFill>
                <a:latin typeface="Calibri"/>
                <a:cs typeface="Calibri"/>
              </a:rPr>
              <a:t>groups</a:t>
            </a:r>
            <a:r>
              <a:rPr sz="2700" b="1" spc="-55" dirty="0">
                <a:solidFill>
                  <a:srgbClr val="FFFFFF"/>
                </a:solidFill>
                <a:latin typeface="Calibri"/>
                <a:cs typeface="Calibri"/>
              </a:rPr>
              <a:t> </a:t>
            </a:r>
            <a:r>
              <a:rPr sz="2700" b="1" dirty="0">
                <a:solidFill>
                  <a:srgbClr val="FFFFFF"/>
                </a:solidFill>
                <a:latin typeface="Calibri"/>
                <a:cs typeface="Calibri"/>
              </a:rPr>
              <a:t>to</a:t>
            </a:r>
            <a:r>
              <a:rPr sz="2700" b="1" spc="-50" dirty="0">
                <a:solidFill>
                  <a:srgbClr val="FFFFFF"/>
                </a:solidFill>
                <a:latin typeface="Calibri"/>
                <a:cs typeface="Calibri"/>
              </a:rPr>
              <a:t> </a:t>
            </a:r>
            <a:r>
              <a:rPr sz="2700" b="1" spc="-10" dirty="0">
                <a:solidFill>
                  <a:srgbClr val="FFFFFF"/>
                </a:solidFill>
                <a:latin typeface="Calibri"/>
                <a:cs typeface="Calibri"/>
              </a:rPr>
              <a:t>label </a:t>
            </a:r>
            <a:r>
              <a:rPr sz="2700" b="1" dirty="0">
                <a:solidFill>
                  <a:srgbClr val="FFFFFF"/>
                </a:solidFill>
                <a:latin typeface="Calibri"/>
                <a:cs typeface="Calibri"/>
              </a:rPr>
              <a:t>and</a:t>
            </a:r>
            <a:r>
              <a:rPr sz="2700" b="1" spc="-30" dirty="0">
                <a:solidFill>
                  <a:srgbClr val="FFFFFF"/>
                </a:solidFill>
                <a:latin typeface="Calibri"/>
                <a:cs typeface="Calibri"/>
              </a:rPr>
              <a:t> </a:t>
            </a:r>
            <a:r>
              <a:rPr sz="2700" b="1" dirty="0">
                <a:solidFill>
                  <a:srgbClr val="FFFFFF"/>
                </a:solidFill>
                <a:latin typeface="Calibri"/>
                <a:cs typeface="Calibri"/>
              </a:rPr>
              <a:t>discuss</a:t>
            </a:r>
            <a:r>
              <a:rPr sz="2700" b="1" spc="-20" dirty="0">
                <a:solidFill>
                  <a:srgbClr val="FFFFFF"/>
                </a:solidFill>
                <a:latin typeface="Calibri"/>
                <a:cs typeface="Calibri"/>
              </a:rPr>
              <a:t> </a:t>
            </a:r>
            <a:r>
              <a:rPr sz="2700" b="1" spc="-25" dirty="0">
                <a:solidFill>
                  <a:srgbClr val="FFFFFF"/>
                </a:solidFill>
                <a:latin typeface="Calibri"/>
                <a:cs typeface="Calibri"/>
              </a:rPr>
              <a:t>the </a:t>
            </a:r>
            <a:r>
              <a:rPr sz="2700" b="1" spc="-10" dirty="0">
                <a:solidFill>
                  <a:srgbClr val="FFFFFF"/>
                </a:solidFill>
                <a:latin typeface="Calibri"/>
                <a:cs typeface="Calibri"/>
              </a:rPr>
              <a:t>groundwater</a:t>
            </a:r>
            <a:r>
              <a:rPr sz="2700" b="1" spc="-80" dirty="0">
                <a:solidFill>
                  <a:srgbClr val="FFFFFF"/>
                </a:solidFill>
                <a:latin typeface="Calibri"/>
                <a:cs typeface="Calibri"/>
              </a:rPr>
              <a:t> </a:t>
            </a:r>
            <a:r>
              <a:rPr sz="2700" b="1" spc="-10" dirty="0">
                <a:solidFill>
                  <a:srgbClr val="FFFFFF"/>
                </a:solidFill>
                <a:latin typeface="Calibri"/>
                <a:cs typeface="Calibri"/>
              </a:rPr>
              <a:t>worksheet.</a:t>
            </a:r>
            <a:endParaRPr sz="2700">
              <a:latin typeface="Calibri"/>
              <a:cs typeface="Calibri"/>
            </a:endParaRPr>
          </a:p>
        </p:txBody>
      </p:sp>
      <p:sp>
        <p:nvSpPr>
          <p:cNvPr id="11" name="object 11"/>
          <p:cNvSpPr/>
          <p:nvPr/>
        </p:nvSpPr>
        <p:spPr>
          <a:xfrm>
            <a:off x="0" y="482601"/>
            <a:ext cx="302895" cy="605790"/>
          </a:xfrm>
          <a:custGeom>
            <a:avLst/>
            <a:gdLst/>
            <a:ahLst/>
            <a:cxnLst/>
            <a:rect l="l" t="t" r="r" b="b"/>
            <a:pathLst>
              <a:path w="302895" h="605790">
                <a:moveTo>
                  <a:pt x="7327" y="127"/>
                </a:moveTo>
                <a:lnTo>
                  <a:pt x="0" y="0"/>
                </a:lnTo>
                <a:lnTo>
                  <a:pt x="0" y="605282"/>
                </a:lnTo>
                <a:lnTo>
                  <a:pt x="51650" y="600837"/>
                </a:lnTo>
                <a:lnTo>
                  <a:pt x="108927" y="584962"/>
                </a:lnTo>
                <a:lnTo>
                  <a:pt x="161886" y="558292"/>
                </a:lnTo>
                <a:lnTo>
                  <a:pt x="208622" y="521843"/>
                </a:lnTo>
                <a:lnTo>
                  <a:pt x="247357" y="476872"/>
                </a:lnTo>
                <a:lnTo>
                  <a:pt x="276694" y="425323"/>
                </a:lnTo>
                <a:lnTo>
                  <a:pt x="295236" y="368935"/>
                </a:lnTo>
                <a:lnTo>
                  <a:pt x="302475" y="310134"/>
                </a:lnTo>
                <a:lnTo>
                  <a:pt x="302602" y="302641"/>
                </a:lnTo>
                <a:lnTo>
                  <a:pt x="301713" y="280416"/>
                </a:lnTo>
                <a:lnTo>
                  <a:pt x="291680" y="221869"/>
                </a:lnTo>
                <a:lnTo>
                  <a:pt x="270344" y="166624"/>
                </a:lnTo>
                <a:lnTo>
                  <a:pt x="238594" y="116459"/>
                </a:lnTo>
                <a:lnTo>
                  <a:pt x="197573" y="73533"/>
                </a:lnTo>
                <a:lnTo>
                  <a:pt x="149186" y="39370"/>
                </a:lnTo>
                <a:lnTo>
                  <a:pt x="94830" y="15240"/>
                </a:lnTo>
                <a:lnTo>
                  <a:pt x="37045" y="2286"/>
                </a:lnTo>
                <a:lnTo>
                  <a:pt x="7327" y="127"/>
                </a:lnTo>
                <a:close/>
              </a:path>
            </a:pathLst>
          </a:custGeom>
          <a:solidFill>
            <a:srgbClr val="AB0420"/>
          </a:solidFill>
        </p:spPr>
        <p:txBody>
          <a:bodyPr wrap="square" lIns="0" tIns="0" rIns="0" bIns="0" rtlCol="0"/>
          <a:lstStyle/>
          <a:p>
            <a:endParaRPr/>
          </a:p>
        </p:txBody>
      </p:sp>
      <p:sp>
        <p:nvSpPr>
          <p:cNvPr id="12" name="object 12"/>
          <p:cNvSpPr txBox="1"/>
          <p:nvPr/>
        </p:nvSpPr>
        <p:spPr>
          <a:xfrm>
            <a:off x="7420029" y="1065860"/>
            <a:ext cx="3191510" cy="758190"/>
          </a:xfrm>
          <a:prstGeom prst="rect">
            <a:avLst/>
          </a:prstGeom>
        </p:spPr>
        <p:txBody>
          <a:bodyPr vert="horz" wrap="square" lIns="0" tIns="13335" rIns="0" bIns="0" rtlCol="0">
            <a:spAutoFit/>
          </a:bodyPr>
          <a:lstStyle/>
          <a:p>
            <a:pPr marL="12700">
              <a:lnSpc>
                <a:spcPct val="100000"/>
              </a:lnSpc>
              <a:spcBef>
                <a:spcPts val="105"/>
              </a:spcBef>
            </a:pPr>
            <a:r>
              <a:rPr sz="4800" b="1" dirty="0">
                <a:solidFill>
                  <a:srgbClr val="FFFFFF"/>
                </a:solidFill>
                <a:latin typeface="Calibri"/>
                <a:cs typeface="Calibri"/>
              </a:rPr>
              <a:t>The</a:t>
            </a:r>
            <a:r>
              <a:rPr sz="4800" b="1" spc="-15" dirty="0">
                <a:solidFill>
                  <a:srgbClr val="FFFFFF"/>
                </a:solidFill>
                <a:latin typeface="Calibri"/>
                <a:cs typeface="Calibri"/>
              </a:rPr>
              <a:t> </a:t>
            </a:r>
            <a:r>
              <a:rPr sz="4800" b="1" spc="-10" dirty="0">
                <a:solidFill>
                  <a:srgbClr val="FFFFFF"/>
                </a:solidFill>
                <a:latin typeface="Calibri"/>
                <a:cs typeface="Calibri"/>
              </a:rPr>
              <a:t>Activity:</a:t>
            </a:r>
            <a:endParaRPr sz="4800">
              <a:latin typeface="Calibri"/>
              <a:cs typeface="Calibri"/>
            </a:endParaRPr>
          </a:p>
        </p:txBody>
      </p:sp>
      <p:sp>
        <p:nvSpPr>
          <p:cNvPr id="13" name="object 13" descr="$PPTXTitle"/>
          <p:cNvSpPr txBox="1">
            <a:spLocks noGrp="1"/>
          </p:cNvSpPr>
          <p:nvPr>
            <p:ph type="title"/>
          </p:nvPr>
        </p:nvSpPr>
        <p:spPr>
          <a:xfrm>
            <a:off x="573392" y="273697"/>
            <a:ext cx="10610850" cy="632460"/>
          </a:xfrm>
          <a:prstGeom prst="rect">
            <a:avLst/>
          </a:prstGeom>
        </p:spPr>
        <p:txBody>
          <a:bodyPr vert="horz" wrap="square" lIns="0" tIns="16510" rIns="0" bIns="0" rtlCol="0">
            <a:spAutoFit/>
          </a:bodyPr>
          <a:lstStyle/>
          <a:p>
            <a:pPr marL="12700">
              <a:lnSpc>
                <a:spcPct val="100000"/>
              </a:lnSpc>
              <a:spcBef>
                <a:spcPts val="130"/>
              </a:spcBef>
              <a:tabLst>
                <a:tab pos="10597515" algn="l"/>
              </a:tabLst>
            </a:pPr>
            <a:r>
              <a:rPr u="heavy" spc="-40" dirty="0">
                <a:uFill>
                  <a:solidFill>
                    <a:srgbClr val="AB0520"/>
                  </a:solidFill>
                </a:uFill>
                <a:latin typeface="Calibri"/>
                <a:cs typeface="Calibri"/>
              </a:rPr>
              <a:t>GROUNDWATER</a:t>
            </a:r>
            <a:r>
              <a:rPr u="heavy" spc="-50" dirty="0">
                <a:uFill>
                  <a:solidFill>
                    <a:srgbClr val="AB0520"/>
                  </a:solidFill>
                </a:uFill>
                <a:latin typeface="Calibri"/>
                <a:cs typeface="Calibri"/>
              </a:rPr>
              <a:t> </a:t>
            </a:r>
            <a:r>
              <a:rPr u="heavy" dirty="0">
                <a:uFill>
                  <a:solidFill>
                    <a:srgbClr val="AB0520"/>
                  </a:solidFill>
                </a:uFill>
                <a:latin typeface="Calibri"/>
                <a:cs typeface="Calibri"/>
              </a:rPr>
              <a:t>IN</a:t>
            </a:r>
            <a:r>
              <a:rPr u="heavy" spc="-50" dirty="0">
                <a:uFill>
                  <a:solidFill>
                    <a:srgbClr val="AB0520"/>
                  </a:solidFill>
                </a:uFill>
                <a:latin typeface="Calibri"/>
                <a:cs typeface="Calibri"/>
              </a:rPr>
              <a:t> </a:t>
            </a:r>
            <a:r>
              <a:rPr u="heavy" dirty="0">
                <a:uFill>
                  <a:solidFill>
                    <a:srgbClr val="AB0520"/>
                  </a:solidFill>
                </a:uFill>
                <a:latin typeface="Calibri"/>
                <a:cs typeface="Calibri"/>
              </a:rPr>
              <a:t>ARIZONA:</a:t>
            </a:r>
            <a:r>
              <a:rPr u="heavy" spc="-45" dirty="0">
                <a:uFill>
                  <a:solidFill>
                    <a:srgbClr val="AB0520"/>
                  </a:solidFill>
                </a:uFill>
                <a:latin typeface="Calibri"/>
                <a:cs typeface="Calibri"/>
              </a:rPr>
              <a:t> </a:t>
            </a:r>
            <a:r>
              <a:rPr u="heavy" dirty="0">
                <a:solidFill>
                  <a:srgbClr val="FFFFFF"/>
                </a:solidFill>
                <a:uFill>
                  <a:solidFill>
                    <a:srgbClr val="AB0520"/>
                  </a:solidFill>
                </a:uFill>
                <a:latin typeface="Calibri"/>
                <a:cs typeface="Calibri"/>
              </a:rPr>
              <a:t>LESSON</a:t>
            </a:r>
            <a:r>
              <a:rPr u="heavy" spc="-50" dirty="0">
                <a:solidFill>
                  <a:srgbClr val="FFFFFF"/>
                </a:solidFill>
                <a:uFill>
                  <a:solidFill>
                    <a:srgbClr val="AB0520"/>
                  </a:solidFill>
                </a:uFill>
                <a:latin typeface="Calibri"/>
                <a:cs typeface="Calibri"/>
              </a:rPr>
              <a:t> 5</a:t>
            </a:r>
            <a:r>
              <a:rPr u="heavy" dirty="0">
                <a:solidFill>
                  <a:srgbClr val="FFFFFF"/>
                </a:solidFill>
                <a:uFill>
                  <a:solidFill>
                    <a:srgbClr val="AB0520"/>
                  </a:solidFill>
                </a:uFill>
                <a:latin typeface="Calibri"/>
                <a:cs typeface="Calibri"/>
              </a:rPr>
              <a:t>	</a:t>
            </a:r>
          </a:p>
        </p:txBody>
      </p:sp>
      <p:pic>
        <p:nvPicPr>
          <p:cNvPr id="14" name="object 14">
            <a:hlinkClick r:id="rId5"/>
          </p:cNvPr>
          <p:cNvPicPr/>
          <p:nvPr/>
        </p:nvPicPr>
        <p:blipFill>
          <a:blip r:embed="rId6" cstate="print"/>
          <a:stretch>
            <a:fillRect/>
          </a:stretch>
        </p:blipFill>
        <p:spPr>
          <a:xfrm>
            <a:off x="1195565" y="1070343"/>
            <a:ext cx="4318012" cy="313649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466585"/>
            <a:ext cx="4864100" cy="391795"/>
          </a:xfrm>
          <a:custGeom>
            <a:avLst/>
            <a:gdLst/>
            <a:ahLst/>
            <a:cxnLst/>
            <a:rect l="l" t="t" r="r" b="b"/>
            <a:pathLst>
              <a:path w="4864100" h="391795">
                <a:moveTo>
                  <a:pt x="0" y="391413"/>
                </a:moveTo>
                <a:lnTo>
                  <a:pt x="4864100" y="391413"/>
                </a:lnTo>
                <a:lnTo>
                  <a:pt x="4864100" y="0"/>
                </a:lnTo>
                <a:lnTo>
                  <a:pt x="0" y="0"/>
                </a:lnTo>
                <a:lnTo>
                  <a:pt x="0" y="391413"/>
                </a:lnTo>
                <a:close/>
              </a:path>
            </a:pathLst>
          </a:custGeom>
          <a:solidFill>
            <a:srgbClr val="AB0520"/>
          </a:solidFill>
        </p:spPr>
        <p:txBody>
          <a:bodyPr wrap="square" lIns="0" tIns="0" rIns="0" bIns="0" rtlCol="0"/>
          <a:lstStyle/>
          <a:p>
            <a:endParaRPr/>
          </a:p>
        </p:txBody>
      </p:sp>
      <p:grpSp>
        <p:nvGrpSpPr>
          <p:cNvPr id="3" name="object 3"/>
          <p:cNvGrpSpPr/>
          <p:nvPr/>
        </p:nvGrpSpPr>
        <p:grpSpPr>
          <a:xfrm>
            <a:off x="0" y="0"/>
            <a:ext cx="12192000" cy="6858000"/>
            <a:chOff x="0" y="0"/>
            <a:chExt cx="12192000" cy="6858000"/>
          </a:xfrm>
        </p:grpSpPr>
        <p:sp>
          <p:nvSpPr>
            <p:cNvPr id="4" name="object 4"/>
            <p:cNvSpPr/>
            <p:nvPr/>
          </p:nvSpPr>
          <p:spPr>
            <a:xfrm>
              <a:off x="0" y="0"/>
              <a:ext cx="4864100" cy="6405880"/>
            </a:xfrm>
            <a:custGeom>
              <a:avLst/>
              <a:gdLst/>
              <a:ahLst/>
              <a:cxnLst/>
              <a:rect l="l" t="t" r="r" b="b"/>
              <a:pathLst>
                <a:path w="4864100" h="6405880">
                  <a:moveTo>
                    <a:pt x="0" y="6405740"/>
                  </a:moveTo>
                  <a:lnTo>
                    <a:pt x="4864100" y="6405740"/>
                  </a:lnTo>
                  <a:lnTo>
                    <a:pt x="4864100" y="0"/>
                  </a:lnTo>
                  <a:lnTo>
                    <a:pt x="0" y="0"/>
                  </a:lnTo>
                  <a:lnTo>
                    <a:pt x="0" y="6405740"/>
                  </a:lnTo>
                  <a:close/>
                </a:path>
              </a:pathLst>
            </a:custGeom>
            <a:solidFill>
              <a:srgbClr val="AB0520"/>
            </a:solidFill>
          </p:spPr>
          <p:txBody>
            <a:bodyPr wrap="square" lIns="0" tIns="0" rIns="0" bIns="0" rtlCol="0"/>
            <a:lstStyle/>
            <a:p>
              <a:endParaRPr/>
            </a:p>
          </p:txBody>
        </p:sp>
        <p:sp>
          <p:nvSpPr>
            <p:cNvPr id="5" name="object 5"/>
            <p:cNvSpPr/>
            <p:nvPr/>
          </p:nvSpPr>
          <p:spPr>
            <a:xfrm>
              <a:off x="4864100" y="0"/>
              <a:ext cx="7327900" cy="6858000"/>
            </a:xfrm>
            <a:custGeom>
              <a:avLst/>
              <a:gdLst/>
              <a:ahLst/>
              <a:cxnLst/>
              <a:rect l="l" t="t" r="r" b="b"/>
              <a:pathLst>
                <a:path w="7327900" h="6858000">
                  <a:moveTo>
                    <a:pt x="7327900" y="0"/>
                  </a:moveTo>
                  <a:lnTo>
                    <a:pt x="0" y="0"/>
                  </a:lnTo>
                  <a:lnTo>
                    <a:pt x="0" y="6858000"/>
                  </a:lnTo>
                  <a:lnTo>
                    <a:pt x="7327900" y="6858000"/>
                  </a:lnTo>
                  <a:lnTo>
                    <a:pt x="7327900" y="0"/>
                  </a:lnTo>
                  <a:close/>
                </a:path>
              </a:pathLst>
            </a:custGeom>
            <a:solidFill>
              <a:srgbClr val="00275B"/>
            </a:solidFill>
          </p:spPr>
          <p:txBody>
            <a:bodyPr wrap="square" lIns="0" tIns="0" rIns="0" bIns="0" rtlCol="0"/>
            <a:lstStyle/>
            <a:p>
              <a:endParaRPr/>
            </a:p>
          </p:txBody>
        </p:sp>
        <p:sp>
          <p:nvSpPr>
            <p:cNvPr id="6" name="object 6"/>
            <p:cNvSpPr/>
            <p:nvPr/>
          </p:nvSpPr>
          <p:spPr>
            <a:xfrm>
              <a:off x="0" y="6405740"/>
              <a:ext cx="12192000" cy="60960"/>
            </a:xfrm>
            <a:custGeom>
              <a:avLst/>
              <a:gdLst/>
              <a:ahLst/>
              <a:cxnLst/>
              <a:rect l="l" t="t" r="r" b="b"/>
              <a:pathLst>
                <a:path w="12192000" h="60960">
                  <a:moveTo>
                    <a:pt x="7937627" y="0"/>
                  </a:moveTo>
                  <a:lnTo>
                    <a:pt x="0" y="0"/>
                  </a:lnTo>
                  <a:lnTo>
                    <a:pt x="0" y="60845"/>
                  </a:lnTo>
                  <a:lnTo>
                    <a:pt x="7937627" y="60845"/>
                  </a:lnTo>
                  <a:lnTo>
                    <a:pt x="7937627" y="0"/>
                  </a:lnTo>
                  <a:close/>
                </a:path>
                <a:path w="12192000" h="60960">
                  <a:moveTo>
                    <a:pt x="12191733" y="0"/>
                  </a:moveTo>
                  <a:lnTo>
                    <a:pt x="9329801" y="0"/>
                  </a:lnTo>
                  <a:lnTo>
                    <a:pt x="9329801" y="60845"/>
                  </a:lnTo>
                  <a:lnTo>
                    <a:pt x="12191733" y="60845"/>
                  </a:lnTo>
                  <a:lnTo>
                    <a:pt x="12191733"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print"/>
            <a:stretch>
              <a:fillRect/>
            </a:stretch>
          </p:blipFill>
          <p:spPr>
            <a:xfrm>
              <a:off x="8277974" y="5926099"/>
              <a:ext cx="714375" cy="666750"/>
            </a:xfrm>
            <a:prstGeom prst="rect">
              <a:avLst/>
            </a:prstGeom>
          </p:spPr>
        </p:pic>
      </p:grpSp>
      <p:sp>
        <p:nvSpPr>
          <p:cNvPr id="8" name="object 8" descr="$PPTXTitle"/>
          <p:cNvSpPr txBox="1">
            <a:spLocks noGrp="1"/>
          </p:cNvSpPr>
          <p:nvPr>
            <p:ph type="title"/>
          </p:nvPr>
        </p:nvSpPr>
        <p:spPr>
          <a:xfrm>
            <a:off x="848360" y="-193357"/>
            <a:ext cx="3048000" cy="998855"/>
          </a:xfrm>
          <a:prstGeom prst="rect">
            <a:avLst/>
          </a:prstGeom>
        </p:spPr>
        <p:txBody>
          <a:bodyPr vert="horz" wrap="square" lIns="0" tIns="17145" rIns="0" bIns="0" rtlCol="0">
            <a:spAutoFit/>
          </a:bodyPr>
          <a:lstStyle/>
          <a:p>
            <a:pPr marL="12700">
              <a:lnSpc>
                <a:spcPct val="100000"/>
              </a:lnSpc>
              <a:spcBef>
                <a:spcPts val="135"/>
              </a:spcBef>
            </a:pPr>
            <a:r>
              <a:rPr sz="6350" spc="-75" dirty="0">
                <a:solidFill>
                  <a:srgbClr val="FFFFFF"/>
                </a:solidFill>
                <a:latin typeface="Calibri"/>
                <a:cs typeface="Calibri"/>
              </a:rPr>
              <a:t>Wrap-</a:t>
            </a:r>
            <a:r>
              <a:rPr sz="6350" spc="-25" dirty="0">
                <a:solidFill>
                  <a:srgbClr val="FFFFFF"/>
                </a:solidFill>
                <a:latin typeface="Calibri"/>
                <a:cs typeface="Calibri"/>
              </a:rPr>
              <a:t>Up</a:t>
            </a:r>
            <a:endParaRPr sz="6350">
              <a:latin typeface="Calibri"/>
              <a:cs typeface="Calibri"/>
            </a:endParaRPr>
          </a:p>
        </p:txBody>
      </p:sp>
      <p:sp>
        <p:nvSpPr>
          <p:cNvPr id="9" name="object 9"/>
          <p:cNvSpPr txBox="1"/>
          <p:nvPr/>
        </p:nvSpPr>
        <p:spPr>
          <a:xfrm>
            <a:off x="5115686" y="179070"/>
            <a:ext cx="3615054" cy="1572895"/>
          </a:xfrm>
          <a:prstGeom prst="rect">
            <a:avLst/>
          </a:prstGeom>
          <a:solidFill>
            <a:srgbClr val="83CBEB"/>
          </a:solidFill>
          <a:ln w="19050">
            <a:solidFill>
              <a:srgbClr val="042433"/>
            </a:solidFill>
          </a:ln>
        </p:spPr>
        <p:txBody>
          <a:bodyPr vert="horz" wrap="square" lIns="0" tIns="102870" rIns="0" bIns="0" rtlCol="0">
            <a:spAutoFit/>
          </a:bodyPr>
          <a:lstStyle/>
          <a:p>
            <a:pPr marL="921385" marR="181610" indent="-428625">
              <a:lnSpc>
                <a:spcPts val="5710"/>
              </a:lnSpc>
              <a:spcBef>
                <a:spcPts val="810"/>
              </a:spcBef>
            </a:pPr>
            <a:r>
              <a:rPr sz="5300" b="1" dirty="0">
                <a:solidFill>
                  <a:srgbClr val="0033CC"/>
                </a:solidFill>
                <a:latin typeface="Calibri"/>
                <a:cs typeface="Calibri"/>
              </a:rPr>
              <a:t>Stability</a:t>
            </a:r>
            <a:r>
              <a:rPr sz="5300" b="1" spc="-55" dirty="0">
                <a:solidFill>
                  <a:srgbClr val="0033CC"/>
                </a:solidFill>
                <a:latin typeface="Calibri"/>
                <a:cs typeface="Calibri"/>
              </a:rPr>
              <a:t> </a:t>
            </a:r>
            <a:r>
              <a:rPr sz="5300" b="1" spc="-50" dirty="0">
                <a:solidFill>
                  <a:srgbClr val="0033CC"/>
                </a:solidFill>
                <a:latin typeface="Calibri"/>
                <a:cs typeface="Calibri"/>
              </a:rPr>
              <a:t>&amp; </a:t>
            </a:r>
            <a:r>
              <a:rPr sz="5300" b="1" spc="-10" dirty="0">
                <a:solidFill>
                  <a:srgbClr val="0033CC"/>
                </a:solidFill>
                <a:latin typeface="Calibri"/>
                <a:cs typeface="Calibri"/>
              </a:rPr>
              <a:t>Change</a:t>
            </a:r>
            <a:endParaRPr sz="5300">
              <a:latin typeface="Calibri"/>
              <a:cs typeface="Calibri"/>
            </a:endParaRPr>
          </a:p>
        </p:txBody>
      </p:sp>
      <p:sp>
        <p:nvSpPr>
          <p:cNvPr id="10" name="object 10"/>
          <p:cNvSpPr txBox="1"/>
          <p:nvPr/>
        </p:nvSpPr>
        <p:spPr>
          <a:xfrm>
            <a:off x="9186686" y="524249"/>
            <a:ext cx="2418715" cy="838200"/>
          </a:xfrm>
          <a:prstGeom prst="rect">
            <a:avLst/>
          </a:prstGeom>
        </p:spPr>
        <p:txBody>
          <a:bodyPr vert="horz" wrap="square" lIns="0" tIns="16510" rIns="0" bIns="0" rtlCol="0">
            <a:spAutoFit/>
          </a:bodyPr>
          <a:lstStyle/>
          <a:p>
            <a:pPr marL="12700">
              <a:lnSpc>
                <a:spcPct val="100000"/>
              </a:lnSpc>
              <a:spcBef>
                <a:spcPts val="130"/>
              </a:spcBef>
            </a:pPr>
            <a:r>
              <a:rPr sz="5300" b="1" dirty="0">
                <a:solidFill>
                  <a:srgbClr val="FFFFFF"/>
                </a:solidFill>
                <a:latin typeface="Calibri"/>
                <a:cs typeface="Calibri"/>
              </a:rPr>
              <a:t>Lesson</a:t>
            </a:r>
            <a:r>
              <a:rPr sz="5300" b="1" spc="5" dirty="0">
                <a:solidFill>
                  <a:srgbClr val="FFFFFF"/>
                </a:solidFill>
                <a:latin typeface="Calibri"/>
                <a:cs typeface="Calibri"/>
              </a:rPr>
              <a:t> </a:t>
            </a:r>
            <a:r>
              <a:rPr sz="5300" b="1" spc="-50" dirty="0">
                <a:solidFill>
                  <a:srgbClr val="FFFFFF"/>
                </a:solidFill>
                <a:latin typeface="Calibri"/>
                <a:cs typeface="Calibri"/>
              </a:rPr>
              <a:t>5</a:t>
            </a:r>
            <a:endParaRPr sz="5300">
              <a:latin typeface="Calibri"/>
              <a:cs typeface="Calibri"/>
            </a:endParaRPr>
          </a:p>
        </p:txBody>
      </p:sp>
      <p:sp>
        <p:nvSpPr>
          <p:cNvPr id="11" name="object 11"/>
          <p:cNvSpPr txBox="1">
            <a:spLocks noGrp="1"/>
          </p:cNvSpPr>
          <p:nvPr>
            <p:ph type="body" idx="1"/>
          </p:nvPr>
        </p:nvSpPr>
        <p:spPr>
          <a:prstGeom prst="rect">
            <a:avLst/>
          </a:prstGeom>
        </p:spPr>
        <p:txBody>
          <a:bodyPr vert="horz" wrap="square" lIns="0" tIns="16510" rIns="0" bIns="0" rtlCol="0">
            <a:spAutoFit/>
          </a:bodyPr>
          <a:lstStyle/>
          <a:p>
            <a:pPr marL="360045" marR="203200" indent="-347980">
              <a:lnSpc>
                <a:spcPct val="100000"/>
              </a:lnSpc>
              <a:spcBef>
                <a:spcPts val="130"/>
              </a:spcBef>
              <a:buFont typeface="Times New Roman"/>
              <a:buChar char="•"/>
              <a:tabLst>
                <a:tab pos="361315" algn="l"/>
              </a:tabLst>
            </a:pPr>
            <a:r>
              <a:rPr dirty="0"/>
              <a:t>What</a:t>
            </a:r>
            <a:r>
              <a:rPr spc="-35" dirty="0"/>
              <a:t> </a:t>
            </a:r>
            <a:r>
              <a:rPr dirty="0"/>
              <a:t>have</a:t>
            </a:r>
            <a:r>
              <a:rPr spc="-30" dirty="0"/>
              <a:t> </a:t>
            </a:r>
            <a:r>
              <a:rPr dirty="0"/>
              <a:t>you</a:t>
            </a:r>
            <a:r>
              <a:rPr spc="-30" dirty="0"/>
              <a:t> </a:t>
            </a:r>
            <a:r>
              <a:rPr dirty="0"/>
              <a:t>learned</a:t>
            </a:r>
            <a:r>
              <a:rPr spc="-30" dirty="0"/>
              <a:t> </a:t>
            </a:r>
            <a:r>
              <a:rPr dirty="0"/>
              <a:t>about</a:t>
            </a:r>
            <a:r>
              <a:rPr spc="-30" dirty="0"/>
              <a:t> </a:t>
            </a:r>
            <a:r>
              <a:rPr spc="-25" dirty="0"/>
              <a:t>the 	</a:t>
            </a:r>
            <a:r>
              <a:rPr dirty="0"/>
              <a:t>relationships</a:t>
            </a:r>
            <a:r>
              <a:rPr spc="-70" dirty="0"/>
              <a:t> </a:t>
            </a:r>
            <a:r>
              <a:rPr dirty="0"/>
              <a:t>between</a:t>
            </a:r>
            <a:r>
              <a:rPr spc="-70" dirty="0"/>
              <a:t> </a:t>
            </a:r>
            <a:r>
              <a:rPr spc="-10" dirty="0"/>
              <a:t>groundwater 	</a:t>
            </a:r>
            <a:r>
              <a:rPr dirty="0"/>
              <a:t>and</a:t>
            </a:r>
            <a:r>
              <a:rPr spc="-40" dirty="0"/>
              <a:t> </a:t>
            </a:r>
            <a:r>
              <a:rPr dirty="0"/>
              <a:t>surface</a:t>
            </a:r>
            <a:r>
              <a:rPr spc="-40" dirty="0"/>
              <a:t> </a:t>
            </a:r>
            <a:r>
              <a:rPr spc="-10" dirty="0"/>
              <a:t>water?</a:t>
            </a:r>
          </a:p>
          <a:p>
            <a:pPr marL="360045" marR="5080" indent="-347980">
              <a:lnSpc>
                <a:spcPts val="3829"/>
              </a:lnSpc>
              <a:spcBef>
                <a:spcPts val="115"/>
              </a:spcBef>
              <a:buFont typeface="Times New Roman"/>
              <a:buChar char="•"/>
              <a:tabLst>
                <a:tab pos="361315" algn="l"/>
              </a:tabLst>
            </a:pPr>
            <a:r>
              <a:rPr dirty="0"/>
              <a:t>How</a:t>
            </a:r>
            <a:r>
              <a:rPr spc="-35" dirty="0"/>
              <a:t> </a:t>
            </a:r>
            <a:r>
              <a:rPr dirty="0"/>
              <a:t>does</a:t>
            </a:r>
            <a:r>
              <a:rPr spc="-35" dirty="0"/>
              <a:t> </a:t>
            </a:r>
            <a:r>
              <a:rPr dirty="0"/>
              <a:t>groundwater</a:t>
            </a:r>
            <a:r>
              <a:rPr spc="-35" dirty="0"/>
              <a:t> </a:t>
            </a:r>
            <a:r>
              <a:rPr dirty="0"/>
              <a:t>fit</a:t>
            </a:r>
            <a:r>
              <a:rPr spc="-30" dirty="0"/>
              <a:t> </a:t>
            </a:r>
            <a:r>
              <a:rPr dirty="0"/>
              <a:t>within</a:t>
            </a:r>
            <a:r>
              <a:rPr spc="-35" dirty="0"/>
              <a:t> </a:t>
            </a:r>
            <a:r>
              <a:rPr spc="-25" dirty="0"/>
              <a:t>the 	</a:t>
            </a:r>
            <a:r>
              <a:rPr dirty="0"/>
              <a:t>Arizona</a:t>
            </a:r>
            <a:r>
              <a:rPr spc="-95" dirty="0"/>
              <a:t> </a:t>
            </a:r>
            <a:r>
              <a:rPr dirty="0"/>
              <a:t>Water</a:t>
            </a:r>
            <a:r>
              <a:rPr spc="-95" dirty="0"/>
              <a:t> </a:t>
            </a:r>
            <a:r>
              <a:rPr spc="-10" dirty="0"/>
              <a:t>Cycle?</a:t>
            </a:r>
          </a:p>
          <a:p>
            <a:pPr marL="360045" marR="740410" indent="-347980">
              <a:lnSpc>
                <a:spcPts val="3829"/>
              </a:lnSpc>
              <a:buFont typeface="Times New Roman"/>
              <a:buChar char="•"/>
              <a:tabLst>
                <a:tab pos="361315" algn="l"/>
              </a:tabLst>
            </a:pPr>
            <a:r>
              <a:rPr dirty="0"/>
              <a:t>Do</a:t>
            </a:r>
            <a:r>
              <a:rPr spc="-20" dirty="0"/>
              <a:t> </a:t>
            </a:r>
            <a:r>
              <a:rPr dirty="0"/>
              <a:t>we</a:t>
            </a:r>
            <a:r>
              <a:rPr spc="-15" dirty="0"/>
              <a:t> </a:t>
            </a:r>
            <a:r>
              <a:rPr dirty="0"/>
              <a:t>have</a:t>
            </a:r>
            <a:r>
              <a:rPr spc="-15" dirty="0"/>
              <a:t> </a:t>
            </a:r>
            <a:r>
              <a:rPr dirty="0"/>
              <a:t>an</a:t>
            </a:r>
            <a:r>
              <a:rPr spc="-20" dirty="0"/>
              <a:t> </a:t>
            </a:r>
            <a:r>
              <a:rPr dirty="0"/>
              <a:t>endless</a:t>
            </a:r>
            <a:r>
              <a:rPr spc="-15" dirty="0"/>
              <a:t> </a:t>
            </a:r>
            <a:r>
              <a:rPr dirty="0"/>
              <a:t>supply</a:t>
            </a:r>
            <a:r>
              <a:rPr spc="-15" dirty="0"/>
              <a:t> </a:t>
            </a:r>
            <a:r>
              <a:rPr spc="-25" dirty="0"/>
              <a:t>of 	</a:t>
            </a:r>
            <a:r>
              <a:rPr spc="-10" dirty="0"/>
              <a:t>groundwater?</a:t>
            </a:r>
          </a:p>
        </p:txBody>
      </p:sp>
      <p:pic>
        <p:nvPicPr>
          <p:cNvPr id="12" name="object 12"/>
          <p:cNvPicPr/>
          <p:nvPr/>
        </p:nvPicPr>
        <p:blipFill>
          <a:blip r:embed="rId3" cstate="print"/>
          <a:stretch>
            <a:fillRect/>
          </a:stretch>
        </p:blipFill>
        <p:spPr>
          <a:xfrm>
            <a:off x="683475" y="865911"/>
            <a:ext cx="3389680" cy="583038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TotalTime>
  <Words>1676</Words>
  <Application>Microsoft Office PowerPoint</Application>
  <PresentationFormat>Widescreen</PresentationFormat>
  <Paragraphs>127</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FreeSans</vt:lpstr>
      <vt:lpstr>Times New Roman</vt:lpstr>
      <vt:lpstr>Office Theme</vt:lpstr>
      <vt:lpstr>GROUNDWATER IN ARIZONA: LESSON 5  Unearthing Groundwater:</vt:lpstr>
      <vt:lpstr>GROUNDWATER IN ARIZONA: LESSON 5</vt:lpstr>
      <vt:lpstr>Groundwater Connection</vt:lpstr>
      <vt:lpstr>Let’s Review!</vt:lpstr>
      <vt:lpstr>GROUNDWATER IN ARIZONA: LESSON 5</vt:lpstr>
      <vt:lpstr>GROUNDWATER IN ARIZONA: LESSON 5 </vt:lpstr>
      <vt:lpstr>GROUNDWATER IN ARIZONA: LESSON 5</vt:lpstr>
      <vt:lpstr>Decline &amp; Depletion</vt:lpstr>
      <vt:lpstr>Sink Holes, Fissures &amp; Land Subsidence, Oh My!</vt:lpstr>
      <vt:lpstr>GROUNDWATER IN ARIZONA: LESSON 5</vt:lpstr>
      <vt:lpstr>GROUNDWATER IN ARIZONA: LESSON 5</vt:lpstr>
      <vt:lpstr>PowerPoint Presentation</vt:lpstr>
      <vt:lpstr>GROUNDWATER IN ARIZONA: LESSON 5 </vt:lpstr>
      <vt:lpstr>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Spaeth, Michael Keoki - (mkspaeth)</cp:lastModifiedBy>
  <cp:revision>1</cp:revision>
  <dcterms:created xsi:type="dcterms:W3CDTF">2026-10-13T20:54:00Z</dcterms:created>
  <dcterms:modified xsi:type="dcterms:W3CDTF">2026-10-13T21:03:09Z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2026-10-13T00:00:00Z</vt:filetime>
  </property>
  <property fmtid="{D5CDD505-2E9C-101B-9397-08002B2CF9AE}" pid="4" name="CreationClient">
    <vt:lpwstr>hz-json-import</vt:lpwstr>
  </property>
  <property fmtid="{D5CDD505-2E9C-101B-9397-08002B2CF9AE}" pid="5" name="Creator">
    <vt:lpwstr>Adobe Express</vt:lpwstr>
  </property>
  <property fmtid="{D5CDD505-2E9C-101B-9397-08002B2CF9AE}" pid="6" name="LastSaved">
    <vt:filetime>2026-10-13T00:00:00Z</vt:filetime>
  </property>
  <property fmtid="{D5CDD505-2E9C-101B-9397-08002B2CF9AE}" pid="7" name="Producer">
    <vt:lpwstr>Adobe Express</vt:lpwstr>
  </property>
</Properties>
</file>