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2" r:id="rId5"/>
    <p:sldMasterId id="2147483693" r:id="rId6"/>
    <p:sldMasterId id="214748369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Lst>
  <p:sldSz cy="5143500" cx="9144000"/>
  <p:notesSz cx="6858000" cy="9144000"/>
  <p:embeddedFontLst>
    <p:embeddedFont>
      <p:font typeface="Roboto"/>
      <p:regular r:id="rId51"/>
      <p:bold r:id="rId52"/>
      <p:italic r:id="rId53"/>
      <p:boldItalic r:id="rId54"/>
    </p:embeddedFont>
    <p:embeddedFont>
      <p:font typeface="Montserrat Medium"/>
      <p:regular r:id="rId55"/>
      <p:bold r:id="rId56"/>
      <p:italic r:id="rId57"/>
      <p:boldItalic r:id="rId58"/>
    </p:embeddedFont>
    <p:embeddedFont>
      <p:font typeface="Lora"/>
      <p:regular r:id="rId59"/>
      <p:bold r:id="rId60"/>
      <p:italic r:id="rId61"/>
      <p:boldItalic r:id="rId62"/>
    </p:embeddedFont>
    <p:embeddedFont>
      <p:font typeface="Quattrocento Sans"/>
      <p:regular r:id="rId63"/>
      <p:bold r:id="rId64"/>
      <p:italic r:id="rId65"/>
      <p:boldItalic r:id="rId66"/>
    </p:embeddedFont>
    <p:embeddedFont>
      <p:font typeface="Merriweather"/>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A5FC2E8-3F5F-4896-8F3D-4CC17A3DAE6D}">
  <a:tblStyle styleId="{DA5FC2E8-3F5F-4896-8F3D-4CC17A3DAE6D}"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70" Type="http://schemas.openxmlformats.org/officeDocument/2006/relationships/font" Target="fonts/Merriweather-boldItalic.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Lora-boldItalic.fntdata"/><Relationship Id="rId61" Type="http://schemas.openxmlformats.org/officeDocument/2006/relationships/font" Target="fonts/Lora-italic.fntdata"/><Relationship Id="rId20" Type="http://schemas.openxmlformats.org/officeDocument/2006/relationships/slide" Target="slides/slide12.xml"/><Relationship Id="rId64" Type="http://schemas.openxmlformats.org/officeDocument/2006/relationships/font" Target="fonts/QuattrocentoSans-bold.fntdata"/><Relationship Id="rId63" Type="http://schemas.openxmlformats.org/officeDocument/2006/relationships/font" Target="fonts/QuattrocentoSans-regular.fntdata"/><Relationship Id="rId22" Type="http://schemas.openxmlformats.org/officeDocument/2006/relationships/slide" Target="slides/slide14.xml"/><Relationship Id="rId66" Type="http://schemas.openxmlformats.org/officeDocument/2006/relationships/font" Target="fonts/QuattrocentoSans-boldItalic.fntdata"/><Relationship Id="rId21" Type="http://schemas.openxmlformats.org/officeDocument/2006/relationships/slide" Target="slides/slide13.xml"/><Relationship Id="rId65" Type="http://schemas.openxmlformats.org/officeDocument/2006/relationships/font" Target="fonts/QuattrocentoSans-italic.fntdata"/><Relationship Id="rId24" Type="http://schemas.openxmlformats.org/officeDocument/2006/relationships/slide" Target="slides/slide16.xml"/><Relationship Id="rId68" Type="http://schemas.openxmlformats.org/officeDocument/2006/relationships/font" Target="fonts/Merriweather-bold.fntdata"/><Relationship Id="rId23" Type="http://schemas.openxmlformats.org/officeDocument/2006/relationships/slide" Target="slides/slide15.xml"/><Relationship Id="rId67" Type="http://schemas.openxmlformats.org/officeDocument/2006/relationships/font" Target="fonts/Merriweather-regular.fntdata"/><Relationship Id="rId60" Type="http://schemas.openxmlformats.org/officeDocument/2006/relationships/font" Target="fonts/Lora-bold.fntdata"/><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Merriweather-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Roboto-regular.fntdata"/><Relationship Id="rId50" Type="http://schemas.openxmlformats.org/officeDocument/2006/relationships/slide" Target="slides/slide42.xml"/><Relationship Id="rId53" Type="http://schemas.openxmlformats.org/officeDocument/2006/relationships/font" Target="fonts/Roboto-italic.fntdata"/><Relationship Id="rId52" Type="http://schemas.openxmlformats.org/officeDocument/2006/relationships/font" Target="fonts/Roboto-bold.fntdata"/><Relationship Id="rId11" Type="http://schemas.openxmlformats.org/officeDocument/2006/relationships/slide" Target="slides/slide3.xml"/><Relationship Id="rId55" Type="http://schemas.openxmlformats.org/officeDocument/2006/relationships/font" Target="fonts/MontserratMedium-regular.fntdata"/><Relationship Id="rId10" Type="http://schemas.openxmlformats.org/officeDocument/2006/relationships/slide" Target="slides/slide2.xml"/><Relationship Id="rId54" Type="http://schemas.openxmlformats.org/officeDocument/2006/relationships/font" Target="fonts/Roboto-boldItalic.fntdata"/><Relationship Id="rId13" Type="http://schemas.openxmlformats.org/officeDocument/2006/relationships/slide" Target="slides/slide5.xml"/><Relationship Id="rId57" Type="http://schemas.openxmlformats.org/officeDocument/2006/relationships/font" Target="fonts/MontserratMedium-italic.fntdata"/><Relationship Id="rId12" Type="http://schemas.openxmlformats.org/officeDocument/2006/relationships/slide" Target="slides/slide4.xml"/><Relationship Id="rId56" Type="http://schemas.openxmlformats.org/officeDocument/2006/relationships/font" Target="fonts/MontserratMedium-bold.fntdata"/><Relationship Id="rId15" Type="http://schemas.openxmlformats.org/officeDocument/2006/relationships/slide" Target="slides/slide7.xml"/><Relationship Id="rId59" Type="http://schemas.openxmlformats.org/officeDocument/2006/relationships/font" Target="fonts/Lora-regular.fntdata"/><Relationship Id="rId14" Type="http://schemas.openxmlformats.org/officeDocument/2006/relationships/slide" Target="slides/slide6.xml"/><Relationship Id="rId58" Type="http://schemas.openxmlformats.org/officeDocument/2006/relationships/font" Target="fonts/MontserratMedium-bold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quizlet.com/1064669572/lesson-1-water-cycle-flash-cards/?i=4i3fq&amp;x=1jqt"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maps/d/edit?mid=1zipA1PKrRl12k4DMEXg1zPNFkjW7SPQ&amp;usp=sharin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shorts/Bm482TGWC5Y" TargetMode="External"/><Relationship Id="rId3" Type="http://schemas.openxmlformats.org/officeDocument/2006/relationships/hyperlink" Target="https://www.facebook.com/100054424962448/videos/why-does-the-windward-side-of-a-mountain-receives-rainfall-windwardside-orograph/933318052809233/" TargetMode="External"/><Relationship Id="rId4" Type="http://schemas.openxmlformats.org/officeDocument/2006/relationships/hyperlink" Target="https://www.facebook.com/100054424962448/videos/why-does-the-windward-side-of-a-mountain-receives-rainfall-windwardside-orograph/933318052809233/" TargetMode="External"/><Relationship Id="rId11" Type="http://schemas.openxmlformats.org/officeDocument/2006/relationships/hyperlink" Target="https://www.youtube.com/shorts/Bm482TGWC5Y" TargetMode="External"/><Relationship Id="rId10" Type="http://schemas.openxmlformats.org/officeDocument/2006/relationships/hyperlink" Target="https://www.youtube.com/shorts/Bm482TGWC5Y" TargetMode="External"/><Relationship Id="rId12" Type="http://schemas.openxmlformats.org/officeDocument/2006/relationships/hyperlink" Target="https://krakensense.com/blog/mountains-water-cycle" TargetMode="External"/><Relationship Id="rId9" Type="http://schemas.openxmlformats.org/officeDocument/2006/relationships/hyperlink" Target="https://en.wikipedia.org/wiki/Rain_shadow" TargetMode="External"/><Relationship Id="rId5" Type="http://schemas.openxmlformats.org/officeDocument/2006/relationships/hyperlink" Target="https://www.britannica.com/science/orographic-precipitation" TargetMode="External"/><Relationship Id="rId6" Type="http://schemas.openxmlformats.org/officeDocument/2006/relationships/hyperlink" Target="https://www.britannica.com/science/orographic-precipitation" TargetMode="External"/><Relationship Id="rId7" Type="http://schemas.openxmlformats.org/officeDocument/2006/relationships/hyperlink" Target="https://education.nationalgeographic.org/resource/rain-shadow/" TargetMode="External"/><Relationship Id="rId8" Type="http://schemas.openxmlformats.org/officeDocument/2006/relationships/hyperlink" Target="https://education.nationalgeographic.org/resource/rain-shadow/"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maps/d/edit?mid=1zipA1PKrRl12k4DMEXg1zPNFkjW7SPQ&amp;usp=sharing"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7b4b848cf6_1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37b4b848cf6_1_1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g37b4b848cf6_1_18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7b4b848cf6_1_19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g37b4b848cf6_1_1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7b4b848cf6_1_20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g37b4b848cf6_1_2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7b4b848cf6_1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g37b4b848cf6_1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7b4b848cf6_1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37b4b848cf6_1_2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We focus on 4 overarching topics throughout the unit – and these are the objectives</a:t>
            </a:r>
            <a:endParaRPr/>
          </a:p>
        </p:txBody>
      </p:sp>
      <p:sp>
        <p:nvSpPr>
          <p:cNvPr id="462" name="Google Shape;462;g37b4b848cf6_1_2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f87870a753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f87870a753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7b4b848cf6_1_25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g37b4b848cf6_1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f670bc660a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g3f670bc660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f670bc660a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f670bc660a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f77069be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3f77069be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f670bc660a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3f670bc660a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are using the saguaro cactus reading activity this is a good time to do it with your students.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37b4b848cf6_1_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g37b4b848cf6_1_2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g37b4b848cf6_1_28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7b4b848cf6_1_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g37b4b848cf6_1_2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Engage: Give students the desert/forest coloring sheet and ask them to create a color or symbol code to show where the water is. Prompt students to think about where water can be found outside of lakes, rivers and oceans.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Where is the liquid form of water? Where is the gaseous form of water? Where is the solid form of water? What causes water (matter) to change from a solid to a liquid to a gas? - (Energy from the sun). What causes water vapor to precipitate and fall from the sky and percolate into the ground? (Gravity). Ask students to share their ideas and discuss in small groups. Generate a class list on the board/smartboard/poster board.  </a:t>
            </a:r>
            <a:endParaRPr/>
          </a:p>
          <a:p>
            <a:pPr indent="0" lvl="0" marL="0" rtl="0" algn="l">
              <a:spcBef>
                <a:spcPts val="0"/>
              </a:spcBef>
              <a:spcAft>
                <a:spcPts val="0"/>
              </a:spcAft>
              <a:buNone/>
            </a:pPr>
            <a:br>
              <a:rPr lang="en"/>
            </a:br>
            <a:r>
              <a:rPr lang="en"/>
              <a:t>Explore: Ask students to commit to a position on the following questions: Is there more water in the desert or in the forest? Why? Ask students to generate a list of evidence to support their answer to the above questions.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Explain: Learn </a:t>
            </a:r>
            <a:r>
              <a:rPr lang="en" u="sng">
                <a:solidFill>
                  <a:schemeClr val="hlink"/>
                </a:solidFill>
                <a:hlinkClick r:id="rId2"/>
              </a:rPr>
              <a:t>key vocabulary</a:t>
            </a:r>
            <a:r>
              <a:rPr lang="en"/>
              <a:t>. Play the Gimkit for review.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Elaborate: Ask early finishers to choose an organism in the desert side of the picture and research </a:t>
            </a:r>
            <a:endParaRPr/>
          </a:p>
          <a:p>
            <a:pPr indent="0" lvl="0" marL="0" rtl="0" algn="l">
              <a:spcBef>
                <a:spcPts val="0"/>
              </a:spcBef>
              <a:spcAft>
                <a:spcPts val="0"/>
              </a:spcAft>
              <a:buNone/>
            </a:pPr>
            <a:r>
              <a:rPr lang="en"/>
              <a:t>and describe how it is able to survive with less water in the desert.  </a:t>
            </a:r>
            <a:endParaRPr/>
          </a:p>
          <a:p>
            <a:pPr indent="0" lvl="0" marL="0" rtl="0" algn="l">
              <a:spcBef>
                <a:spcPts val="0"/>
              </a:spcBef>
              <a:spcAft>
                <a:spcPts val="0"/>
              </a:spcAft>
              <a:buNone/>
            </a:pPr>
            <a:r>
              <a:t/>
            </a:r>
            <a:endParaRPr/>
          </a:p>
        </p:txBody>
      </p:sp>
      <p:sp>
        <p:nvSpPr>
          <p:cNvPr id="542" name="Google Shape;542;g37b4b848cf6_1_29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7b4b848cf6_1_3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g37b4b848cf6_1_3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Elaborate: Ask early finishers to choose an organism in the desert side of the picture and research </a:t>
            </a:r>
            <a:endParaRPr/>
          </a:p>
          <a:p>
            <a:pPr indent="0" lvl="0" marL="0" rtl="0" algn="l">
              <a:spcBef>
                <a:spcPts val="0"/>
              </a:spcBef>
              <a:spcAft>
                <a:spcPts val="0"/>
              </a:spcAft>
              <a:buNone/>
            </a:pPr>
            <a:r>
              <a:rPr lang="en"/>
              <a:t>and describe how it is able to survive with less water in the desert.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Pictured organisms: Sonoran Desert Tortoise, Cactus Wren, Saguaro, Colorado River Toad, Javelina</a:t>
            </a:r>
            <a:endParaRPr/>
          </a:p>
        </p:txBody>
      </p:sp>
      <p:sp>
        <p:nvSpPr>
          <p:cNvPr id="555" name="Google Shape;555;g37b4b848cf6_1_30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7b4b848cf6_1_3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g37b4b848cf6_1_3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Here we cans see that while we do get some rain, most places do not get a lot! Where do we get the most ? The mountains!</a:t>
            </a:r>
            <a:endParaRPr/>
          </a:p>
        </p:txBody>
      </p:sp>
      <p:sp>
        <p:nvSpPr>
          <p:cNvPr id="571" name="Google Shape;571;g37b4b848cf6_1_3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f77069be9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f77069be9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https://www.google.com/maps/d/edit?mid=1zipA1PKrRl12k4DMEXg1zPNFkjW7SPQ&amp;usp=sharing</a:t>
            </a:r>
            <a:r>
              <a:rPr lang="en"/>
              <a:t> Google My Maps live link</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f87870a7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3f87870a7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lang="en" sz="1500">
                <a:solidFill>
                  <a:schemeClr val="dk1"/>
                </a:solidFill>
                <a:latin typeface="Roboto"/>
                <a:ea typeface="Roboto"/>
                <a:cs typeface="Roboto"/>
                <a:sym typeface="Roboto"/>
              </a:rPr>
              <a:t>The Orographic Effect</a:t>
            </a:r>
            <a:endParaRPr sz="1500">
              <a:solidFill>
                <a:schemeClr val="dk1"/>
              </a:solidFill>
              <a:latin typeface="Roboto"/>
              <a:ea typeface="Roboto"/>
              <a:cs typeface="Roboto"/>
              <a:sym typeface="Roboto"/>
            </a:endParaRPr>
          </a:p>
          <a:p>
            <a:pPr indent="-304800" lvl="0" marL="457200" rtl="0" algn="l">
              <a:lnSpc>
                <a:spcPct val="115000"/>
              </a:lnSpc>
              <a:spcBef>
                <a:spcPts val="90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Windward Side (Wet):</a:t>
            </a:r>
            <a:r>
              <a:rPr lang="en" sz="1200">
                <a:solidFill>
                  <a:schemeClr val="dk1"/>
                </a:solidFill>
                <a:latin typeface="Roboto"/>
                <a:ea typeface="Roboto"/>
                <a:cs typeface="Roboto"/>
                <a:sym typeface="Roboto"/>
              </a:rPr>
              <a:t> Prevailing winds push warm, moist air against the mountain slope. As the air rises, it cools and condenses into clouds, producing heavy rain or snow. This side is usually lush and green. [</a:t>
            </a:r>
            <a:r>
              <a:rPr lang="en" sz="1200" u="sng">
                <a:solidFill>
                  <a:schemeClr val="hlink"/>
                </a:solidFill>
                <a:latin typeface="Roboto"/>
                <a:ea typeface="Roboto"/>
                <a:cs typeface="Roboto"/>
                <a:sym typeface="Roboto"/>
                <a:hlinkClick r:id="rId2"/>
              </a:rPr>
              <a:t>1</a:t>
            </a:r>
            <a:r>
              <a:rPr lang="en" sz="1200">
                <a:solidFill>
                  <a:schemeClr val="dk1"/>
                </a:solidFill>
                <a:latin typeface="Roboto"/>
                <a:ea typeface="Roboto"/>
                <a:cs typeface="Roboto"/>
                <a:sym typeface="Roboto"/>
              </a:rPr>
              <a:t>,</a:t>
            </a:r>
            <a:r>
              <a:rPr lang="en" sz="1200">
                <a:solidFill>
                  <a:schemeClr val="dk1"/>
                </a:solidFill>
                <a:uFill>
                  <a:noFill/>
                </a:uFill>
                <a:latin typeface="Roboto"/>
                <a:ea typeface="Roboto"/>
                <a:cs typeface="Roboto"/>
                <a:sym typeface="Roboto"/>
                <a:hlinkClick r:id="rId3">
                  <a:extLst>
                    <a:ext uri="{A12FA001-AC4F-418D-AE19-62706E023703}">
                      <ahyp:hlinkClr val="tx"/>
                    </a:ext>
                  </a:extLst>
                </a:hlinkClick>
              </a:rPr>
              <a:t> </a:t>
            </a:r>
            <a:r>
              <a:rPr lang="en" sz="1200" u="sng">
                <a:solidFill>
                  <a:schemeClr val="hlink"/>
                </a:solidFill>
                <a:latin typeface="Roboto"/>
                <a:ea typeface="Roboto"/>
                <a:cs typeface="Roboto"/>
                <a:sym typeface="Roboto"/>
                <a:hlinkClick r:id="rId4"/>
              </a:rPr>
              <a:t>2</a:t>
            </a:r>
            <a:r>
              <a:rPr lang="en" sz="1200">
                <a:solidFill>
                  <a:schemeClr val="dk1"/>
                </a:solidFill>
                <a:latin typeface="Roboto"/>
                <a:ea typeface="Roboto"/>
                <a:cs typeface="Roboto"/>
                <a:sym typeface="Roboto"/>
              </a:rPr>
              <a:t>,</a:t>
            </a:r>
            <a:r>
              <a:rPr lang="en" sz="1200">
                <a:solidFill>
                  <a:schemeClr val="dk1"/>
                </a:solidFill>
                <a:uFill>
                  <a:noFill/>
                </a:uFill>
                <a:latin typeface="Roboto"/>
                <a:ea typeface="Roboto"/>
                <a:cs typeface="Roboto"/>
                <a:sym typeface="Roboto"/>
                <a:hlinkClick r:id="rId5">
                  <a:extLst>
                    <a:ext uri="{A12FA001-AC4F-418D-AE19-62706E023703}">
                      <ahyp:hlinkClr val="tx"/>
                    </a:ext>
                  </a:extLst>
                </a:hlinkClick>
              </a:rPr>
              <a:t> </a:t>
            </a:r>
            <a:r>
              <a:rPr lang="en" sz="1200" u="sng">
                <a:solidFill>
                  <a:schemeClr val="hlink"/>
                </a:solidFill>
                <a:latin typeface="Roboto"/>
                <a:ea typeface="Roboto"/>
                <a:cs typeface="Roboto"/>
                <a:sym typeface="Roboto"/>
                <a:hlinkClick r:id="rId6"/>
              </a:rPr>
              <a:t>3</a:t>
            </a:r>
            <a:r>
              <a:rPr lang="en"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Leeward Side (Dry / Rain Shadow):</a:t>
            </a:r>
            <a:r>
              <a:rPr lang="en" sz="1200">
                <a:solidFill>
                  <a:schemeClr val="dk1"/>
                </a:solidFill>
                <a:latin typeface="Roboto"/>
                <a:ea typeface="Roboto"/>
                <a:cs typeface="Roboto"/>
                <a:sym typeface="Roboto"/>
              </a:rPr>
              <a:t> After crossing the peak, the dry air descends and warms up. Because the air has lost its moisture, it creates an arid region known as a</a:t>
            </a:r>
            <a:r>
              <a:rPr lang="en" sz="1200">
                <a:solidFill>
                  <a:schemeClr val="dk1"/>
                </a:solidFill>
                <a:uFill>
                  <a:noFill/>
                </a:uFill>
                <a:latin typeface="Roboto"/>
                <a:ea typeface="Roboto"/>
                <a:cs typeface="Roboto"/>
                <a:sym typeface="Roboto"/>
                <a:hlinkClick r:id="rId7">
                  <a:extLst>
                    <a:ext uri="{A12FA001-AC4F-418D-AE19-62706E023703}">
                      <ahyp:hlinkClr val="tx"/>
                    </a:ext>
                  </a:extLst>
                </a:hlinkClick>
              </a:rPr>
              <a:t> </a:t>
            </a:r>
            <a:r>
              <a:rPr lang="en" sz="1200" u="sng">
                <a:solidFill>
                  <a:schemeClr val="hlink"/>
                </a:solidFill>
                <a:latin typeface="Roboto"/>
                <a:ea typeface="Roboto"/>
                <a:cs typeface="Roboto"/>
                <a:sym typeface="Roboto"/>
                <a:hlinkClick r:id="rId8"/>
              </a:rPr>
              <a:t>rain shadow</a:t>
            </a:r>
            <a:r>
              <a:rPr lang="en" sz="1200">
                <a:solidFill>
                  <a:schemeClr val="dk1"/>
                </a:solidFill>
                <a:latin typeface="Roboto"/>
                <a:ea typeface="Roboto"/>
                <a:cs typeface="Roboto"/>
                <a:sym typeface="Roboto"/>
              </a:rPr>
              <a:t>. [</a:t>
            </a:r>
            <a:r>
              <a:rPr lang="en" sz="1200" u="sng">
                <a:solidFill>
                  <a:schemeClr val="hlink"/>
                </a:solidFill>
                <a:latin typeface="Roboto"/>
                <a:ea typeface="Roboto"/>
                <a:cs typeface="Roboto"/>
                <a:sym typeface="Roboto"/>
                <a:hlinkClick r:id="rId9"/>
              </a:rPr>
              <a:t>1</a:t>
            </a:r>
            <a:r>
              <a:rPr lang="en" sz="1200">
                <a:solidFill>
                  <a:schemeClr val="dk1"/>
                </a:solidFill>
                <a:latin typeface="Roboto"/>
                <a:ea typeface="Roboto"/>
                <a:cs typeface="Roboto"/>
                <a:sym typeface="Roboto"/>
              </a:rPr>
              <a:t>,</a:t>
            </a:r>
            <a:r>
              <a:rPr lang="en" sz="1200">
                <a:solidFill>
                  <a:schemeClr val="dk1"/>
                </a:solidFill>
                <a:uFill>
                  <a:noFill/>
                </a:uFill>
                <a:latin typeface="Roboto"/>
                <a:ea typeface="Roboto"/>
                <a:cs typeface="Roboto"/>
                <a:sym typeface="Roboto"/>
                <a:hlinkClick r:id="rId10">
                  <a:extLst>
                    <a:ext uri="{A12FA001-AC4F-418D-AE19-62706E023703}">
                      <ahyp:hlinkClr val="tx"/>
                    </a:ext>
                  </a:extLst>
                </a:hlinkClick>
              </a:rPr>
              <a:t> </a:t>
            </a:r>
            <a:r>
              <a:rPr lang="en" sz="1200" u="sng">
                <a:solidFill>
                  <a:schemeClr val="hlink"/>
                </a:solidFill>
                <a:latin typeface="Roboto"/>
                <a:ea typeface="Roboto"/>
                <a:cs typeface="Roboto"/>
                <a:sym typeface="Roboto"/>
                <a:hlinkClick r:id="rId11"/>
              </a:rPr>
              <a:t>2</a:t>
            </a:r>
            <a:r>
              <a:rPr lang="en"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p>
            <a:pPr indent="0" lvl="0" marL="0" rtl="0" algn="l">
              <a:lnSpc>
                <a:spcPct val="115000"/>
              </a:lnSpc>
              <a:spcBef>
                <a:spcPts val="2100"/>
              </a:spcBef>
              <a:spcAft>
                <a:spcPts val="0"/>
              </a:spcAft>
              <a:buClr>
                <a:schemeClr val="dk1"/>
              </a:buClr>
              <a:buSzPts val="1100"/>
              <a:buFont typeface="Arial"/>
              <a:buNone/>
            </a:pPr>
            <a:r>
              <a:rPr lang="en" sz="1500">
                <a:solidFill>
                  <a:schemeClr val="dk1"/>
                </a:solidFill>
                <a:latin typeface="Roboto"/>
                <a:ea typeface="Roboto"/>
                <a:cs typeface="Roboto"/>
                <a:sym typeface="Roboto"/>
              </a:rPr>
              <a:t>Key Mountain Impacts</a:t>
            </a:r>
            <a:endParaRPr sz="1500">
              <a:solidFill>
                <a:schemeClr val="dk1"/>
              </a:solidFill>
              <a:latin typeface="Roboto"/>
              <a:ea typeface="Roboto"/>
              <a:cs typeface="Roboto"/>
              <a:sym typeface="Roboto"/>
            </a:endParaRPr>
          </a:p>
          <a:p>
            <a:pPr indent="-304800" lvl="0" marL="457200" rtl="0" algn="l">
              <a:lnSpc>
                <a:spcPct val="115000"/>
              </a:lnSpc>
              <a:spcBef>
                <a:spcPts val="900"/>
              </a:spcBef>
              <a:spcAft>
                <a:spcPts val="0"/>
              </a:spcAft>
              <a:buClr>
                <a:schemeClr val="dk1"/>
              </a:buClr>
              <a:buSzPts val="1200"/>
              <a:buFont typeface="Roboto"/>
              <a:buChar char="●"/>
            </a:pPr>
            <a:r>
              <a:rPr b="1" lang="en" sz="1200">
                <a:solidFill>
                  <a:schemeClr val="dk1"/>
                </a:solidFill>
                <a:latin typeface="Roboto"/>
                <a:ea typeface="Roboto"/>
                <a:cs typeface="Roboto"/>
                <a:sym typeface="Roboto"/>
              </a:rPr>
              <a:t>Water Supply:</a:t>
            </a:r>
            <a:r>
              <a:rPr lang="en" sz="1200">
                <a:solidFill>
                  <a:schemeClr val="dk1"/>
                </a:solidFill>
                <a:latin typeface="Roboto"/>
                <a:ea typeface="Roboto"/>
                <a:cs typeface="Roboto"/>
                <a:sym typeface="Roboto"/>
              </a:rPr>
              <a:t> Mountain snowpacks and runoff provide a major share of freshwater for lowland and semi-arid watersheds. [</a:t>
            </a:r>
            <a:r>
              <a:rPr lang="en" sz="1200" u="sng">
                <a:solidFill>
                  <a:schemeClr val="hlink"/>
                </a:solidFill>
                <a:latin typeface="Roboto"/>
                <a:ea typeface="Roboto"/>
                <a:cs typeface="Roboto"/>
                <a:sym typeface="Roboto"/>
                <a:hlinkClick r:id="rId12"/>
              </a:rPr>
              <a:t>1</a:t>
            </a:r>
            <a:r>
              <a:rPr lang="en" sz="1200">
                <a:solidFill>
                  <a:schemeClr val="dk1"/>
                </a:solidFill>
                <a:latin typeface="Roboto"/>
                <a:ea typeface="Roboto"/>
                <a:cs typeface="Roboto"/>
                <a:sym typeface="Roboto"/>
              </a:rPr>
              <a:t>]</a:t>
            </a:r>
            <a:endParaRPr sz="1200">
              <a:solidFill>
                <a:schemeClr val="dk1"/>
              </a:solidFill>
              <a:latin typeface="Roboto"/>
              <a:ea typeface="Roboto"/>
              <a:cs typeface="Roboto"/>
              <a:sym typeface="Roboto"/>
            </a:endParaRPr>
          </a:p>
          <a:p>
            <a:pPr indent="0" lvl="0" marL="0" rtl="0" algn="l">
              <a:spcBef>
                <a:spcPts val="210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f77069be94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f77069be94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https://www.google.com/maps/d/edit?mid=1zipA1PKrRl12k4DMEXg1zPNFkjW7SPQ&amp;usp=sharing</a:t>
            </a:r>
            <a:r>
              <a:rPr lang="en"/>
              <a:t> Google My Maps live link</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7624706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f76247069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use the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7b4b848cf6_1_3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g37b4b848cf6_1_3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highlight>
                  <a:srgbClr val="FFFFFF"/>
                </a:highlight>
              </a:rPr>
              <a:t>     Evaluate: Ask students to write a one-paragraph evidence-based argument responding to the question: Is there more water available for living organisms in a desert or in a forest?  </a:t>
            </a:r>
            <a:endParaRPr/>
          </a:p>
          <a:p>
            <a:pPr indent="0" lvl="0" marL="0" rtl="0" algn="l">
              <a:spcBef>
                <a:spcPts val="0"/>
              </a:spcBef>
              <a:spcAft>
                <a:spcPts val="0"/>
              </a:spcAft>
              <a:buNone/>
            </a:pPr>
            <a:br>
              <a:rPr lang="en"/>
            </a:b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f670bc660a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g3f670bc660a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highlight>
                  <a:srgbClr val="FFFFFF"/>
                </a:highlight>
              </a:rPr>
              <a:t>     Evaluate: Ask students to write a one-paragraph evidence-based argument responding to the question: Is there more water available for living organisms in a desert or in a forest?  </a:t>
            </a:r>
            <a:endParaRPr/>
          </a:p>
          <a:p>
            <a:pPr indent="0" lvl="0" marL="0" rtl="0" algn="l">
              <a:spcBef>
                <a:spcPts val="0"/>
              </a:spcBef>
              <a:spcAft>
                <a:spcPts val="0"/>
              </a:spcAft>
              <a:buNone/>
            </a:pPr>
            <a:br>
              <a:rPr lang="en"/>
            </a:b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7b4b848cf6_1_3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g37b4b848cf6_1_3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https://www.usgs.gov/special-topics/water-science-school/science/how-wet-your-state-water-area-each-state</a:t>
            </a:r>
            <a:endParaRPr/>
          </a:p>
          <a:p>
            <a:pPr indent="0" lvl="0" marL="0" rtl="0" algn="l">
              <a:spcBef>
                <a:spcPts val="0"/>
              </a:spcBef>
              <a:spcAft>
                <a:spcPts val="0"/>
              </a:spcAft>
              <a:buNone/>
            </a:pPr>
            <a:r>
              <a:rPr lang="en"/>
              <a:t>We don’t have much water compared the size of our state… so what does this mean?</a:t>
            </a:r>
            <a:endParaRPr/>
          </a:p>
          <a:p>
            <a:pPr indent="0" lvl="0" marL="0" marR="0" rtl="0" algn="l">
              <a:lnSpc>
                <a:spcPct val="100000"/>
              </a:lnSpc>
              <a:spcBef>
                <a:spcPts val="0"/>
              </a:spcBef>
              <a:spcAft>
                <a:spcPts val="0"/>
              </a:spcAft>
              <a:buClr>
                <a:srgbClr val="000000"/>
              </a:buClr>
              <a:buSzPts val="1200"/>
              <a:buFont typeface="Arial"/>
              <a:buNone/>
            </a:pPr>
            <a:r>
              <a:rPr b="0" i="0" lang="en" sz="1200">
                <a:solidFill>
                  <a:srgbClr val="000000"/>
                </a:solidFill>
                <a:highlight>
                  <a:srgbClr val="C0C0C0"/>
                </a:highlight>
                <a:latin typeface="Arial"/>
                <a:ea typeface="Arial"/>
                <a:cs typeface="Arial"/>
                <a:sym typeface="Arial"/>
              </a:rPr>
              <a:t>Water is not distributed equally across the Earth-there are arid regions and wet regions.</a:t>
            </a:r>
            <a:r>
              <a:rPr b="0" i="0" lang="en" sz="1200">
                <a:solidFill>
                  <a:srgbClr val="000000"/>
                </a:solidFill>
                <a:highlight>
                  <a:srgbClr val="FFFFFF"/>
                </a:highlight>
                <a:latin typeface="Arial"/>
                <a:ea typeface="Arial"/>
                <a:cs typeface="Arial"/>
                <a:sym typeface="Arial"/>
              </a:rPr>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36" name="Google Shape;636;g37b4b848cf6_1_3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7b4b848cf6_1_3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g37b4b848cf6_1_3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Have your students brainstorm and think about what their local water cycle looks like. What processes are happening? Is it dry or wet most of the time? Are there trees and plants? Animals? People?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People drink, perspire (sweat), breathe –respiration, and urinate – so yes water does move through our body, and we are part of the water cycle</a:t>
            </a:r>
            <a:endParaRPr/>
          </a:p>
          <a:p>
            <a:pPr indent="0" lvl="0" marL="0" rtl="0" algn="l">
              <a:spcBef>
                <a:spcPts val="0"/>
              </a:spcBef>
              <a:spcAft>
                <a:spcPts val="0"/>
              </a:spcAft>
              <a:buClr>
                <a:schemeClr val="dk1"/>
              </a:buClr>
              <a:buSzPts val="1200"/>
              <a:buFont typeface="Arial"/>
              <a:buNone/>
            </a:pPr>
            <a:r>
              <a:t/>
            </a:r>
            <a:endParaRPr>
              <a:solidFill>
                <a:srgbClr val="BFBFBF"/>
              </a:solidFill>
              <a:highlight>
                <a:srgbClr val="1F1F1F"/>
              </a:highlight>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37b4b848cf6_1_2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g37b4b848cf6_1_2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https://youtu.be/68A_Azsqqg4?si=N8BCOfBme232YEqE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Engage: Pause the video at 0:55 to have the students try it for themselves. You can end the video at 2:28.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
              <a:t>Take some time to discuss what you saw in the video.</a:t>
            </a:r>
            <a:endParaRPr/>
          </a:p>
          <a:p>
            <a:pPr indent="0" lvl="0" marL="0" rtl="0" algn="l">
              <a:spcBef>
                <a:spcPts val="0"/>
              </a:spcBef>
              <a:spcAft>
                <a:spcPts val="0"/>
              </a:spcAft>
              <a:buNone/>
            </a:pPr>
            <a:br>
              <a:rPr lang="en"/>
            </a:br>
            <a:endParaRPr/>
          </a:p>
        </p:txBody>
      </p:sp>
      <p:sp>
        <p:nvSpPr>
          <p:cNvPr id="661" name="Google Shape;661;g37b4b848cf6_1_2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f670bc660a_0_1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g3f670bc660a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f670bc660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f670bc660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7b4b848cf6_1_28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g37b4b848cf6_1_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f670bc660a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f670bc660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7b4b848cf6_1_43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g37b4b848cf6_1_4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37b4b848cf6_1_2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g37b4b848cf6_1_2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g37b4b848cf6_1_2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7b4b848cf6_1_2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0" name="Google Shape;710;g37b4b848cf6_1_2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
              <a:t>Give the students a chance to think about how water moves and changes form. Ask them to write down three questions that they have about the phenomena. If you are able to give the students sticky notes - create a public board of questions to refer back to during the unit. </a:t>
            </a:r>
            <a:endParaRPr/>
          </a:p>
          <a:p>
            <a:pPr indent="0" lvl="0" marL="0" rtl="0" algn="l">
              <a:spcBef>
                <a:spcPts val="0"/>
              </a:spcBef>
              <a:spcAft>
                <a:spcPts val="0"/>
              </a:spcAft>
              <a:buNone/>
            </a:pPr>
            <a:r>
              <a:t/>
            </a:r>
            <a:endParaRPr i="1"/>
          </a:p>
          <a:p>
            <a:pPr indent="0" lvl="0" marL="0" rtl="0" algn="l">
              <a:spcBef>
                <a:spcPts val="0"/>
              </a:spcBef>
              <a:spcAft>
                <a:spcPts val="0"/>
              </a:spcAft>
              <a:buNone/>
            </a:pPr>
            <a:r>
              <a:rPr i="1" lang="en"/>
              <a:t>What are the forces that drive these changes in the water cycle?</a:t>
            </a:r>
            <a:endParaRPr/>
          </a:p>
          <a:p>
            <a:pPr indent="0" lvl="0" marL="0" rtl="0" algn="l">
              <a:spcBef>
                <a:spcPts val="0"/>
              </a:spcBef>
              <a:spcAft>
                <a:spcPts val="0"/>
              </a:spcAft>
              <a:buNone/>
            </a:pPr>
            <a:r>
              <a:t/>
            </a:r>
            <a:endParaRPr i="1"/>
          </a:p>
          <a:p>
            <a:pPr indent="-171450" lvl="0" marL="171450" rtl="0" algn="l">
              <a:spcBef>
                <a:spcPts val="0"/>
              </a:spcBef>
              <a:spcAft>
                <a:spcPts val="0"/>
              </a:spcAft>
              <a:buClr>
                <a:schemeClr val="dk1"/>
              </a:buClr>
              <a:buSzPts val="1200"/>
              <a:buFont typeface="Arial "/>
              <a:buChar char="•"/>
            </a:pPr>
            <a:r>
              <a:rPr lang="en"/>
              <a:t>Give them the diagram and have them label all of the water cycle parts and processes. (draw arrows, different colors, etc.)</a:t>
            </a:r>
            <a:endParaRPr>
              <a:solidFill>
                <a:srgbClr val="444444"/>
              </a:solidFill>
            </a:endParaRPr>
          </a:p>
          <a:p>
            <a:pPr indent="-171450" lvl="0" marL="171450" rtl="0" algn="l">
              <a:spcBef>
                <a:spcPts val="0"/>
              </a:spcBef>
              <a:spcAft>
                <a:spcPts val="0"/>
              </a:spcAft>
              <a:buClr>
                <a:schemeClr val="dk1"/>
              </a:buClr>
              <a:buSzPts val="1200"/>
              <a:buFont typeface="Arial "/>
              <a:buChar char="•"/>
            </a:pPr>
            <a:r>
              <a:rPr lang="en"/>
              <a:t>These are the Cross Cutting Concepts demonstrated in this lesson</a:t>
            </a:r>
            <a:endParaRPr/>
          </a:p>
        </p:txBody>
      </p:sp>
      <p:sp>
        <p:nvSpPr>
          <p:cNvPr id="711" name="Google Shape;711;g37b4b848cf6_1_2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7b4b848cf6_1_2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g37b4b848cf6_1_2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chemeClr val="dk1"/>
              </a:buClr>
              <a:buSzPts val="1200"/>
              <a:buFont typeface="Arial"/>
              <a:buChar char="•"/>
            </a:pPr>
            <a:r>
              <a:rPr lang="en"/>
              <a:t>Challenge students to think about heat as the energy and water as the matter and the relationships they observed.</a:t>
            </a:r>
            <a:endParaRPr/>
          </a:p>
          <a:p>
            <a:pPr indent="-171450" lvl="0" marL="171450" marR="0" rtl="0" algn="l">
              <a:lnSpc>
                <a:spcPct val="100000"/>
              </a:lnSpc>
              <a:spcBef>
                <a:spcPts val="0"/>
              </a:spcBef>
              <a:spcAft>
                <a:spcPts val="0"/>
              </a:spcAft>
              <a:buClr>
                <a:schemeClr val="dk1"/>
              </a:buClr>
              <a:buSzPts val="1200"/>
              <a:buFont typeface="Arial"/>
              <a:buChar char="•"/>
            </a:pPr>
            <a:r>
              <a:rPr lang="en"/>
              <a:t>Give them the diagram and have them label all of the water cycle parts and processes. (draw arrows, different colors, etc.)</a:t>
            </a:r>
            <a:endParaRPr/>
          </a:p>
          <a:p>
            <a:pPr indent="-171450" lvl="0" marL="171450" marR="0" rtl="0" algn="l">
              <a:lnSpc>
                <a:spcPct val="100000"/>
              </a:lnSpc>
              <a:spcBef>
                <a:spcPts val="0"/>
              </a:spcBef>
              <a:spcAft>
                <a:spcPts val="0"/>
              </a:spcAft>
              <a:buClr>
                <a:schemeClr val="dk1"/>
              </a:buClr>
              <a:buSzPts val="1200"/>
              <a:buFont typeface="Arial"/>
              <a:buChar char="•"/>
            </a:pPr>
            <a:r>
              <a:rPr lang="en"/>
              <a:t>These are the Cross Cutting Concepts demonstrated in this lesson</a:t>
            </a:r>
            <a:endParaRPr/>
          </a:p>
          <a:p>
            <a:pPr indent="0" lvl="0" marL="0" marR="0" rtl="0" algn="l">
              <a:lnSpc>
                <a:spcPct val="100000"/>
              </a:lnSpc>
              <a:spcBef>
                <a:spcPts val="0"/>
              </a:spcBef>
              <a:spcAft>
                <a:spcPts val="0"/>
              </a:spcAft>
              <a:buClr>
                <a:schemeClr val="dk1"/>
              </a:buClr>
              <a:buSzPts val="1200"/>
              <a:buFont typeface="Arial"/>
              <a:buNone/>
            </a:pPr>
            <a:r>
              <a:t/>
            </a:r>
            <a:endParaRPr/>
          </a:p>
        </p:txBody>
      </p:sp>
      <p:sp>
        <p:nvSpPr>
          <p:cNvPr id="719" name="Google Shape;719;g37b4b848cf6_1_2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f670bc660a_0_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g3f670bc660a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37b4b848cf6_1_3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7" name="Google Shape;737;g37b4b848cf6_1_3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
              <a:t>So we want students to start to think about how water behaves… we are going to think about energy and matter a lot here, that’s one of those cross-cutting concepts that we need to know about. </a:t>
            </a:r>
            <a:endParaRPr/>
          </a:p>
          <a:p>
            <a:pPr indent="0" lvl="0" marL="0" rtl="0" algn="l">
              <a:spcBef>
                <a:spcPts val="0"/>
              </a:spcBef>
              <a:spcAft>
                <a:spcPts val="0"/>
              </a:spcAft>
              <a:buNone/>
            </a:pPr>
            <a:r>
              <a:t/>
            </a:r>
            <a:endParaRPr/>
          </a:p>
        </p:txBody>
      </p:sp>
      <p:sp>
        <p:nvSpPr>
          <p:cNvPr id="738" name="Google Shape;738;g37b4b848cf6_1_3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g37b4b848cf6_1_3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6" name="Google Shape;746;g37b4b848cf6_1_3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https://youtu.be/NI1h1ZcQ7_E?si=YLxjIPmJLe8q9E3j</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will be watching this video, but I recommend doing this live in the classroom if possible…</a:t>
            </a:r>
            <a:endParaRPr/>
          </a:p>
          <a:p>
            <a:pPr indent="0" lvl="0" marL="0" rtl="0" algn="l">
              <a:spcBef>
                <a:spcPts val="0"/>
              </a:spcBef>
              <a:spcAft>
                <a:spcPts val="0"/>
              </a:spcAft>
              <a:buNone/>
            </a:pPr>
            <a:r>
              <a:rPr lang="en"/>
              <a:t>I also suggest that you can do the first part of the demonstration as a whole class activity, and then the second part you can do in small collaborative groups.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Please make observation and think about what is happening and why? Stop at 1:56 so that teachers can answer questions. </a:t>
            </a:r>
            <a:endParaRPr/>
          </a:p>
          <a:p>
            <a:pPr indent="0" lvl="0" marL="0" rtl="0" algn="l">
              <a:spcBef>
                <a:spcPts val="0"/>
              </a:spcBef>
              <a:spcAft>
                <a:spcPts val="0"/>
              </a:spcAft>
              <a:buNone/>
            </a:pPr>
            <a:r>
              <a:t/>
            </a:r>
            <a:endParaRPr/>
          </a:p>
        </p:txBody>
      </p:sp>
      <p:sp>
        <p:nvSpPr>
          <p:cNvPr id="747" name="Google Shape;747;g37b4b848cf6_1_3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37b4b848cf6_1_3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g37b4b848cf6_1_3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When you do this activity with your class make sure to have them create a See-Think-Wonder Chart in their science notebook and fill this in as you do the demonstration and experiment.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lang="en"/>
              <a:t>Please unmute and share your thoughts or type it into chat:</a:t>
            </a:r>
            <a:br>
              <a:rPr lang="en"/>
            </a:br>
            <a:r>
              <a:rPr lang="en"/>
              <a:t>The jars has the same liquid in them, fresh water, one was just hot water and one was cold water. </a:t>
            </a:r>
            <a:endParaRPr/>
          </a:p>
          <a:p>
            <a:pPr indent="0" lvl="0" marL="0" marR="0" rtl="0" algn="l">
              <a:lnSpc>
                <a:spcPct val="100000"/>
              </a:lnSpc>
              <a:spcBef>
                <a:spcPts val="0"/>
              </a:spcBef>
              <a:spcAft>
                <a:spcPts val="0"/>
              </a:spcAft>
              <a:buClr>
                <a:schemeClr val="dk1"/>
              </a:buClr>
              <a:buSzPts val="1200"/>
              <a:buFont typeface="Arial"/>
              <a:buNone/>
            </a:pPr>
            <a:r>
              <a:rPr lang="en" sz="1200">
                <a:solidFill>
                  <a:schemeClr val="dk1"/>
                </a:solidFill>
                <a:latin typeface="Arial"/>
                <a:ea typeface="Arial"/>
                <a:cs typeface="Arial"/>
                <a:sym typeface="Arial"/>
              </a:rPr>
              <a:t>Heat is a form of energy, so heat energizes the water molecules. Water molecules will move faster when they are hotter and have more heat energy. Water molecules will move slower when they are colder and have less heat energy.</a:t>
            </a:r>
            <a:endParaRPr/>
          </a:p>
          <a:p>
            <a:pPr indent="0" lvl="0" marL="0" rtl="0" algn="l">
              <a:spcBef>
                <a:spcPts val="0"/>
              </a:spcBef>
              <a:spcAft>
                <a:spcPts val="0"/>
              </a:spcAft>
              <a:buNone/>
            </a:pPr>
            <a:r>
              <a:t/>
            </a:r>
            <a:endParaRPr/>
          </a:p>
        </p:txBody>
      </p:sp>
      <p:sp>
        <p:nvSpPr>
          <p:cNvPr id="758" name="Google Shape;758;g37b4b848cf6_1_3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7b4b848cf6_1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g37b4b848cf6_1_3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Have students make predictions before you start this part of the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Tips: This is where I would let groups of students do this part of the experiment. Also, we have found that it is helpful to add more food coloring into the jar to make it more intense before ladling it out into room temperature cups. Make a tiny ladle and have students dip ladle into the hot/cold water and then place it into the room temperature cup of water.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rgbClr val="0C234B"/>
              </a:buClr>
              <a:buSzPts val="1200"/>
              <a:buFont typeface="Arial"/>
              <a:buNone/>
            </a:pPr>
            <a:r>
              <a:rPr b="1" lang="en" sz="1200">
                <a:solidFill>
                  <a:srgbClr val="0C234B"/>
                </a:solidFill>
              </a:rPr>
              <a:t>In table groups, students will slowly and carefully insert a vial of hot water and vial of cold water (colored so that we can see it) into two separate cup of room temperature water.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68" name="Google Shape;768;g37b4b848cf6_1_38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37b4b848cf6_1_3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5" name="Google Shape;775;g37b4b848cf6_1_3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Either unmute or put answers in CHAT!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Your students might understand that molecules that are warmer move faster, but they may not…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warmer molecules are moving faster, also heat rises. Hot things go up why? Hot water rises because water molecules are moving faster and are more spread apart than room temp water. Cold water stays below in the vial because the water molecules are moving slower and stay closer together, causing the colder water to stay at the bottom.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Density decreases with a rise in temperature, so what’s actually happening is the molecules are less close together, the molecules are not as tightly packed.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lang="en"/>
              <a:t>So there are some other models you can use with your students.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76" name="Google Shape;776;g37b4b848cf6_1_3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37b4b848cf6_1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5" name="Google Shape;785;g37b4b848cf6_1_4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You can also do this activity in the classroom and have the students change states according to the speed of music – with the music representing heat energy.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activity students become water molecules and start as water in a gas form (students move freely and quickly, waving hands and wiggling fingers). Over time some heat energy is lost and they now become liquid. As a liquid they begin bonding with other molecules and letting go (do this by putting a hand on a neighbor’s shoulder and letting go and then moving on to another). More heat is lost and they become slower and slower as the temperature drops and now they get very close together (like we observed the cold water in the vial did).  But when water gets cold enough it does an amazing thing… what happens? It freezes and becomes a solid and expands into ice. As ice water molecules stay bonded making crystal hexagonal structure (have students in groups of 6 put a hand on shoulders and stiffen their arms).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that you are ice are you closer together or farther apart, then when you were a cold liquid? Farther apart… so what would happen if we put ice in room temperature water? What does the ice do? It floats! Water molecules turn solid in ice form and spread out creating more space making them float… this is very important to the water cycle that ice floats. If the water at the bottom of lake froze first then all the fish would die…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86" name="Google Shape;786;g37b4b848cf6_1_40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7b4b848cf6_1_4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8" name="Google Shape;798;g37b4b848cf6_1_4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See the hexagon shape of water when it turns to ice and is a solid state.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lang="en"/>
              <a:t>You can also use this online simulation to so your students can see molecules in motion in another way. So you can play the game outdoors or indoors, and then you can use this model. Select States of Matter, select water, and then you can heat it up and cool it down to see the molecules move accordingly. </a:t>
            </a:r>
            <a:endParaRPr/>
          </a:p>
          <a:p>
            <a:pPr indent="0" lvl="0" marL="0" rtl="0" algn="l">
              <a:spcBef>
                <a:spcPts val="0"/>
              </a:spcBef>
              <a:spcAft>
                <a:spcPts val="0"/>
              </a:spcAft>
              <a:buNone/>
            </a:pPr>
            <a:r>
              <a:t/>
            </a:r>
            <a:endParaRPr/>
          </a:p>
        </p:txBody>
      </p:sp>
      <p:sp>
        <p:nvSpPr>
          <p:cNvPr id="799" name="Google Shape;799;g37b4b848cf6_1_4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37b4b848cf6_1_4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0" name="Google Shape;810;g37b4b848cf6_1_4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It is these unique characteristics that make water so special and important. </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
                <a:solidFill>
                  <a:srgbClr val="000000"/>
                </a:solidFill>
                <a:latin typeface="Merriweather"/>
                <a:ea typeface="Merriweather"/>
                <a:cs typeface="Merriweather"/>
                <a:sym typeface="Merriweather"/>
              </a:rPr>
              <a:t>More precisely, the positive and negative charges of the hydrogen and oxygen atoms that make up water molecules makes them attracted to each other. In a water molecule, the two hydrogen atoms align themselves along one side of the oxygen atom, with the result being that the oxygen side has a partial negative charge and the side with the hydrogen atoms has a partial positive charge. Thus when the positive side on one water molecule comes near the negative side of another water molecule, they attract each other and form a bond.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Cohesion is when water molecules stick to other water molecules. This is how water droplets form, and eventual rivers, lakes, streams, and even oceans.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Adhesions is when water molecules stick to other molecules and surfaces. Any easy example of this is water droplets sticking to the side of a glass when enjoying a beverage. Clouds form when water molecules stick to dust and other particles in the air. </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
                <a:solidFill>
                  <a:srgbClr val="000000"/>
                </a:solidFill>
                <a:latin typeface="Merriweather"/>
                <a:ea typeface="Merriweather"/>
                <a:cs typeface="Merriweather"/>
                <a:sym typeface="Merriweather"/>
              </a:rPr>
              <a:t>Adhesion and cohesion are water properties that affect every water molecule on Earth and also the interaction of water molecules with molecules of other substances. Essentially, cohesion and adhesion are the "stickiness" that water molecules have for each other and for other substances.</a:t>
            </a:r>
            <a:endParaRPr/>
          </a:p>
        </p:txBody>
      </p:sp>
      <p:sp>
        <p:nvSpPr>
          <p:cNvPr id="811" name="Google Shape;811;g37b4b848cf6_1_4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g37b4b848cf6_1_4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3" name="Google Shape;823;g37b4b848cf6_1_4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rPr lang="en"/>
              <a:t>Make sure you have your students add the sun on water cycle diagram and label as the heat source!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51" name="Shape 51"/>
        <p:cNvGrpSpPr/>
        <p:nvPr/>
      </p:nvGrpSpPr>
      <p:grpSpPr>
        <a:xfrm>
          <a:off x="0" y="0"/>
          <a:ext cx="0" cy="0"/>
          <a:chOff x="0" y="0"/>
          <a:chExt cx="0" cy="0"/>
        </a:xfrm>
      </p:grpSpPr>
      <p:pic>
        <p:nvPicPr>
          <p:cNvPr id="52" name="Google Shape;52;p1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53" name="Google Shape;53;p1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900" u="none" cap="none" strike="noStrike">
              <a:solidFill>
                <a:schemeClr val="lt1"/>
              </a:solidFill>
              <a:latin typeface="Calibri"/>
              <a:ea typeface="Calibri"/>
              <a:cs typeface="Calibri"/>
              <a:sym typeface="Calibri"/>
            </a:endParaRPr>
          </a:p>
        </p:txBody>
      </p:sp>
      <p:sp>
        <p:nvSpPr>
          <p:cNvPr id="54" name="Google Shape;54;p1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55" name="Google Shape;55;p1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56" name="Google Shape;56;p1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57" name="Google Shape;57;p1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58" name="Shape 58"/>
        <p:cNvGrpSpPr/>
        <p:nvPr/>
      </p:nvGrpSpPr>
      <p:grpSpPr>
        <a:xfrm>
          <a:off x="0" y="0"/>
          <a:ext cx="0" cy="0"/>
          <a:chOff x="0" y="0"/>
          <a:chExt cx="0" cy="0"/>
        </a:xfrm>
      </p:grpSpPr>
      <p:pic>
        <p:nvPicPr>
          <p:cNvPr id="59" name="Google Shape;59;p1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60" name="Google Shape;60;p1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61" name="Google Shape;61;p15"/>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62" name="Google Shape;62;p1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63" name="Google Shape;63;p1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64" name="Google Shape;64;p1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65" name="Google Shape;65;p15"/>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66" name="Google Shape;66;p1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2 2">
  <p:cSld name="Section Header 1 2 2">
    <p:bg>
      <p:bgPr>
        <a:solidFill>
          <a:srgbClr val="AB0520"/>
        </a:solidFill>
      </p:bgPr>
    </p:bg>
    <p:spTree>
      <p:nvGrpSpPr>
        <p:cNvPr id="67" name="Shape 67"/>
        <p:cNvGrpSpPr/>
        <p:nvPr/>
      </p:nvGrpSpPr>
      <p:grpSpPr>
        <a:xfrm>
          <a:off x="0" y="0"/>
          <a:ext cx="0" cy="0"/>
          <a:chOff x="0" y="0"/>
          <a:chExt cx="0" cy="0"/>
        </a:xfrm>
      </p:grpSpPr>
      <p:sp>
        <p:nvSpPr>
          <p:cNvPr id="68" name="Google Shape;68;p16"/>
          <p:cNvSpPr/>
          <p:nvPr/>
        </p:nvSpPr>
        <p:spPr>
          <a:xfrm>
            <a:off x="3648075" y="-9525"/>
            <a:ext cx="5496000" cy="5173500"/>
          </a:xfrm>
          <a:prstGeom prst="rect">
            <a:avLst/>
          </a:prstGeom>
          <a:solidFill>
            <a:srgbClr val="00275B"/>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69" name="Google Shape;69;p16"/>
          <p:cNvSpPr/>
          <p:nvPr/>
        </p:nvSpPr>
        <p:spPr>
          <a:xfrm>
            <a:off x="0" y="4804350"/>
            <a:ext cx="59532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70" name="Google Shape;70;p16"/>
          <p:cNvSpPr/>
          <p:nvPr/>
        </p:nvSpPr>
        <p:spPr>
          <a:xfrm>
            <a:off x="6997373" y="4804350"/>
            <a:ext cx="21465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71" name="Google Shape;71;p16"/>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buClr>
                <a:schemeClr val="dk1"/>
              </a:buClr>
              <a:buSzPts val="1400"/>
              <a:buFont typeface="Calibri"/>
              <a:buNone/>
              <a:defRPr sz="1400">
                <a:solidFill>
                  <a:schemeClr val="dk1"/>
                </a:solidFill>
                <a:latin typeface="Calibri"/>
                <a:ea typeface="Calibri"/>
                <a:cs typeface="Calibri"/>
                <a:sym typeface="Calibri"/>
              </a:defRPr>
            </a:lvl1pPr>
            <a:lvl2pPr indent="0" lvl="1" marL="0" marR="0" rtl="0" algn="r">
              <a:buClr>
                <a:schemeClr val="dk1"/>
              </a:buClr>
              <a:buSzPts val="1400"/>
              <a:buFont typeface="Calibri"/>
              <a:buNone/>
              <a:defRPr sz="1400">
                <a:solidFill>
                  <a:schemeClr val="dk1"/>
                </a:solidFill>
                <a:latin typeface="Calibri"/>
                <a:ea typeface="Calibri"/>
                <a:cs typeface="Calibri"/>
                <a:sym typeface="Calibri"/>
              </a:defRPr>
            </a:lvl2pPr>
            <a:lvl3pPr indent="0" lvl="2" marL="0" marR="0" rtl="0" algn="r">
              <a:buClr>
                <a:schemeClr val="dk1"/>
              </a:buClr>
              <a:buSzPts val="1400"/>
              <a:buFont typeface="Calibri"/>
              <a:buNone/>
              <a:defRPr sz="1400">
                <a:solidFill>
                  <a:schemeClr val="dk1"/>
                </a:solidFill>
                <a:latin typeface="Calibri"/>
                <a:ea typeface="Calibri"/>
                <a:cs typeface="Calibri"/>
                <a:sym typeface="Calibri"/>
              </a:defRPr>
            </a:lvl3pPr>
            <a:lvl4pPr indent="0" lvl="3" marL="0" marR="0" rtl="0" algn="r">
              <a:buClr>
                <a:schemeClr val="dk1"/>
              </a:buClr>
              <a:buSzPts val="1400"/>
              <a:buFont typeface="Calibri"/>
              <a:buNone/>
              <a:defRPr sz="1400">
                <a:solidFill>
                  <a:schemeClr val="dk1"/>
                </a:solidFill>
                <a:latin typeface="Calibri"/>
                <a:ea typeface="Calibri"/>
                <a:cs typeface="Calibri"/>
                <a:sym typeface="Calibri"/>
              </a:defRPr>
            </a:lvl4pPr>
            <a:lvl5pPr indent="0" lvl="4" marL="0" marR="0" rtl="0" algn="r">
              <a:buClr>
                <a:schemeClr val="dk1"/>
              </a:buClr>
              <a:buSzPts val="1400"/>
              <a:buFont typeface="Calibri"/>
              <a:buNone/>
              <a:defRPr sz="1400">
                <a:solidFill>
                  <a:schemeClr val="dk1"/>
                </a:solidFill>
                <a:latin typeface="Calibri"/>
                <a:ea typeface="Calibri"/>
                <a:cs typeface="Calibri"/>
                <a:sym typeface="Calibri"/>
              </a:defRPr>
            </a:lvl5pPr>
            <a:lvl6pPr indent="0" lvl="5" marL="0" marR="0" rtl="0" algn="r">
              <a:buClr>
                <a:schemeClr val="dk1"/>
              </a:buClr>
              <a:buSzPts val="1400"/>
              <a:buFont typeface="Calibri"/>
              <a:buNone/>
              <a:defRPr sz="1400">
                <a:solidFill>
                  <a:schemeClr val="dk1"/>
                </a:solidFill>
                <a:latin typeface="Calibri"/>
                <a:ea typeface="Calibri"/>
                <a:cs typeface="Calibri"/>
                <a:sym typeface="Calibri"/>
              </a:defRPr>
            </a:lvl6pPr>
            <a:lvl7pPr indent="0" lvl="6" marL="0" marR="0" rtl="0" algn="r">
              <a:buClr>
                <a:schemeClr val="dk1"/>
              </a:buClr>
              <a:buSzPts val="1400"/>
              <a:buFont typeface="Calibri"/>
              <a:buNone/>
              <a:defRPr sz="1400">
                <a:solidFill>
                  <a:schemeClr val="dk1"/>
                </a:solidFill>
                <a:latin typeface="Calibri"/>
                <a:ea typeface="Calibri"/>
                <a:cs typeface="Calibri"/>
                <a:sym typeface="Calibri"/>
              </a:defRPr>
            </a:lvl7pPr>
            <a:lvl8pPr indent="0" lvl="7" marL="0" marR="0" rtl="0" algn="r">
              <a:buClr>
                <a:schemeClr val="dk1"/>
              </a:buClr>
              <a:buSzPts val="1400"/>
              <a:buFont typeface="Calibri"/>
              <a:buNone/>
              <a:defRPr sz="1400">
                <a:solidFill>
                  <a:schemeClr val="dk1"/>
                </a:solidFill>
                <a:latin typeface="Calibri"/>
                <a:ea typeface="Calibri"/>
                <a:cs typeface="Calibri"/>
                <a:sym typeface="Calibri"/>
              </a:defRPr>
            </a:lvl8pPr>
            <a:lvl9pPr indent="0" lvl="8" marL="0" marR="0" rtl="0" algn="r">
              <a:buClr>
                <a:schemeClr val="dk1"/>
              </a:buClr>
              <a:buSzPts val="1400"/>
              <a:buFont typeface="Calibri"/>
              <a:buNone/>
              <a:defRPr sz="14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id="72" name="Google Shape;72;p16"/>
          <p:cNvPicPr preferRelativeResize="0"/>
          <p:nvPr/>
        </p:nvPicPr>
        <p:blipFill rotWithShape="1">
          <a:blip r:embed="rId2">
            <a:alphaModFix/>
          </a:blip>
          <a:srcRect b="0" l="0" r="0" t="0"/>
          <a:stretch/>
        </p:blipFill>
        <p:spPr>
          <a:xfrm>
            <a:off x="6208445" y="4444584"/>
            <a:ext cx="533682" cy="50053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73" name="Shape 73"/>
        <p:cNvGrpSpPr/>
        <p:nvPr/>
      </p:nvGrpSpPr>
      <p:grpSpPr>
        <a:xfrm>
          <a:off x="0" y="0"/>
          <a:ext cx="0" cy="0"/>
          <a:chOff x="0" y="0"/>
          <a:chExt cx="0" cy="0"/>
        </a:xfrm>
      </p:grpSpPr>
      <p:sp>
        <p:nvSpPr>
          <p:cNvPr id="74" name="Google Shape;74;p17"/>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5" name="Google Shape;75;p17"/>
          <p:cNvSpPr/>
          <p:nvPr/>
        </p:nvSpPr>
        <p:spPr>
          <a:xfrm>
            <a:off x="4421037" y="3059142"/>
            <a:ext cx="3081337" cy="1682018"/>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76" name="Google Shape;76;p17"/>
          <p:cNvSpPr/>
          <p:nvPr/>
        </p:nvSpPr>
        <p:spPr>
          <a:xfrm>
            <a:off x="4421037" y="630471"/>
            <a:ext cx="3081337" cy="205627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77" name="Google Shape;77;p1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78" name="Google Shape;78;p17"/>
          <p:cNvSpPr/>
          <p:nvPr/>
        </p:nvSpPr>
        <p:spPr>
          <a:xfrm>
            <a:off x="7760144" y="630470"/>
            <a:ext cx="22859" cy="4114800"/>
          </a:xfrm>
          <a:custGeom>
            <a:rect b="b" l="l" r="r" t="t"/>
            <a:pathLst>
              <a:path extrusionOk="0" h="8229600" w="28575">
                <a:moveTo>
                  <a:pt x="0" y="0"/>
                </a:moveTo>
                <a:lnTo>
                  <a:pt x="28574" y="0"/>
                </a:lnTo>
                <a:lnTo>
                  <a:pt x="28574" y="8229599"/>
                </a:lnTo>
                <a:lnTo>
                  <a:pt x="0" y="8229599"/>
                </a:lnTo>
                <a:lnTo>
                  <a:pt x="0" y="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9" name="Google Shape;79;p1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80" name="Google Shape;80;p17"/>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81" name="Shape 81"/>
        <p:cNvGrpSpPr/>
        <p:nvPr/>
      </p:nvGrpSpPr>
      <p:grpSpPr>
        <a:xfrm>
          <a:off x="0" y="0"/>
          <a:ext cx="0" cy="0"/>
          <a:chOff x="0" y="0"/>
          <a:chExt cx="0" cy="0"/>
        </a:xfrm>
      </p:grpSpPr>
      <p:pic>
        <p:nvPicPr>
          <p:cNvPr id="82" name="Google Shape;82;p1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83" name="Google Shape;83;p18"/>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84" name="Google Shape;84;p1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85" name="Shape 85"/>
        <p:cNvGrpSpPr/>
        <p:nvPr/>
      </p:nvGrpSpPr>
      <p:grpSpPr>
        <a:xfrm>
          <a:off x="0" y="0"/>
          <a:ext cx="0" cy="0"/>
          <a:chOff x="0" y="0"/>
          <a:chExt cx="0" cy="0"/>
        </a:xfrm>
      </p:grpSpPr>
      <p:pic>
        <p:nvPicPr>
          <p:cNvPr id="86" name="Google Shape;86;p1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87" name="Google Shape;87;p19"/>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88" name="Google Shape;88;p19"/>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89" name="Google Shape;89;p19"/>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0" name="Shape 90"/>
        <p:cNvGrpSpPr/>
        <p:nvPr/>
      </p:nvGrpSpPr>
      <p:grpSpPr>
        <a:xfrm>
          <a:off x="0" y="0"/>
          <a:ext cx="0" cy="0"/>
          <a:chOff x="0" y="0"/>
          <a:chExt cx="0" cy="0"/>
        </a:xfrm>
      </p:grpSpPr>
      <p:sp>
        <p:nvSpPr>
          <p:cNvPr id="91" name="Google Shape;91;p20"/>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92" name="Google Shape;92;p20"/>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93" name="Google Shape;93;p20"/>
          <p:cNvGrpSpPr/>
          <p:nvPr/>
        </p:nvGrpSpPr>
        <p:grpSpPr>
          <a:xfrm rot="10800000">
            <a:off x="436703" y="4411586"/>
            <a:ext cx="1527308" cy="36909"/>
            <a:chOff x="9759603" y="5883440"/>
            <a:chExt cx="3054617" cy="73818"/>
          </a:xfrm>
        </p:grpSpPr>
        <p:pic>
          <p:nvPicPr>
            <p:cNvPr id="94" name="Google Shape;94;p20"/>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95" name="Google Shape;95;p20"/>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96" name="Google Shape;96;p20"/>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97" name="Google Shape;97;p20"/>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98" name="Google Shape;98;p20"/>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99" name="Google Shape;99;p20"/>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100" name="Google Shape;100;p20"/>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101" name="Google Shape;101;p20"/>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102" name="Google Shape;102;p20"/>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103" name="Google Shape;103;p20"/>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104" name="Google Shape;104;p20"/>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105" name="Google Shape;105;p20"/>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106" name="Google Shape;106;p20"/>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107" name="Google Shape;107;p20"/>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108" name="Google Shape;108;p20"/>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109" name="Google Shape;109;p20"/>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110" name="Google Shape;110;p20"/>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111" name="Google Shape;111;p20"/>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112" name="Google Shape;112;p20"/>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113" name="Google Shape;113;p20"/>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114" name="Google Shape;114;p20"/>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115" name="Google Shape;115;p20"/>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
        <p:nvSpPr>
          <p:cNvPr id="116" name="Google Shape;116;p20"/>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17" name="Google Shape;117;p20"/>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118" name="Google Shape;118;p20"/>
          <p:cNvGrpSpPr/>
          <p:nvPr/>
        </p:nvGrpSpPr>
        <p:grpSpPr>
          <a:xfrm rot="10800000">
            <a:off x="436703" y="4411586"/>
            <a:ext cx="1527308" cy="36909"/>
            <a:chOff x="9759603" y="5883440"/>
            <a:chExt cx="3054617" cy="73818"/>
          </a:xfrm>
        </p:grpSpPr>
        <p:pic>
          <p:nvPicPr>
            <p:cNvPr id="119" name="Google Shape;119;p20"/>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120" name="Google Shape;120;p20"/>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121" name="Google Shape;121;p20"/>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122" name="Google Shape;122;p20"/>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123" name="Google Shape;123;p20"/>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124" name="Google Shape;124;p20"/>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125" name="Google Shape;125;p20"/>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126" name="Google Shape;126;p20"/>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127" name="Google Shape;127;p20"/>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128" name="Google Shape;128;p20"/>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129" name="Google Shape;129;p20"/>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130" name="Google Shape;130;p20"/>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131" name="Google Shape;131;p20"/>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132" name="Google Shape;132;p20"/>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133" name="Google Shape;133;p20"/>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134" name="Google Shape;134;p20"/>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135" name="Google Shape;135;p20"/>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136" name="Google Shape;136;p20"/>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137" name="Google Shape;137;p20"/>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138" name="Google Shape;138;p20"/>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139" name="Google Shape;139;p20"/>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140" name="Google Shape;140;p20"/>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41" name="Shape 141"/>
        <p:cNvGrpSpPr/>
        <p:nvPr/>
      </p:nvGrpSpPr>
      <p:grpSpPr>
        <a:xfrm>
          <a:off x="0" y="0"/>
          <a:ext cx="0" cy="0"/>
          <a:chOff x="0" y="0"/>
          <a:chExt cx="0" cy="0"/>
        </a:xfrm>
      </p:grpSpPr>
      <p:pic>
        <p:nvPicPr>
          <p:cNvPr id="142" name="Google Shape;142;p2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43" name="Google Shape;143;p21"/>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44" name="Google Shape;144;p2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5" name="Google Shape;145;p21"/>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46" name="Google Shape;146;p2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47" name="Google Shape;147;p21"/>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48" name="Google Shape;148;p2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9" name="Google Shape;149;p21"/>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50" name="Shape 150"/>
        <p:cNvGrpSpPr/>
        <p:nvPr/>
      </p:nvGrpSpPr>
      <p:grpSpPr>
        <a:xfrm>
          <a:off x="0" y="0"/>
          <a:ext cx="0" cy="0"/>
          <a:chOff x="0" y="0"/>
          <a:chExt cx="0" cy="0"/>
        </a:xfrm>
      </p:grpSpPr>
      <p:sp>
        <p:nvSpPr>
          <p:cNvPr id="151" name="Google Shape;151;p22"/>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52" name="Google Shape;152;p2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53" name="Google Shape;153;p22"/>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54" name="Google Shape;154;p2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55" name="Google Shape;155;p22"/>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56" name="Google Shape;156;p22"/>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57" name="Google Shape;157;p2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58" name="Google Shape;158;p22"/>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59" name="Google Shape;159;p2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0" name="Google Shape;160;p22"/>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61" name="Shape 161"/>
        <p:cNvGrpSpPr/>
        <p:nvPr/>
      </p:nvGrpSpPr>
      <p:grpSpPr>
        <a:xfrm>
          <a:off x="0" y="0"/>
          <a:ext cx="0" cy="0"/>
          <a:chOff x="0" y="0"/>
          <a:chExt cx="0" cy="0"/>
        </a:xfrm>
      </p:grpSpPr>
      <p:sp>
        <p:nvSpPr>
          <p:cNvPr id="162" name="Google Shape;162;p23"/>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63" name="Google Shape;163;p2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64" name="Google Shape;164;p23"/>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65" name="Google Shape;165;p23"/>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6" name="Google Shape;166;p23"/>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67" name="Google Shape;167;p2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68" name="Google Shape;168;p23"/>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69" name="Google Shape;169;p23"/>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70" name="Shape 170"/>
        <p:cNvGrpSpPr/>
        <p:nvPr/>
      </p:nvGrpSpPr>
      <p:grpSpPr>
        <a:xfrm>
          <a:off x="0" y="0"/>
          <a:ext cx="0" cy="0"/>
          <a:chOff x="0" y="0"/>
          <a:chExt cx="0" cy="0"/>
        </a:xfrm>
      </p:grpSpPr>
      <p:sp>
        <p:nvSpPr>
          <p:cNvPr id="171" name="Google Shape;171;p24"/>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2" name="Google Shape;172;p24"/>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73" name="Google Shape;173;p2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4" name="Google Shape;174;p24"/>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5" name="Google Shape;175;p2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76" name="Google Shape;176;p24"/>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7" name="Google Shape;177;p24"/>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78" name="Google Shape;178;p2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9" name="Google Shape;179;p24"/>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0" name="Google Shape;180;p2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bg>
      <p:bgPr>
        <a:solidFill>
          <a:schemeClr val="lt1"/>
        </a:solidFill>
      </p:bgPr>
    </p:bg>
    <p:spTree>
      <p:nvGrpSpPr>
        <p:cNvPr id="181" name="Shape 181"/>
        <p:cNvGrpSpPr/>
        <p:nvPr/>
      </p:nvGrpSpPr>
      <p:grpSpPr>
        <a:xfrm>
          <a:off x="0" y="0"/>
          <a:ext cx="0" cy="0"/>
          <a:chOff x="0" y="0"/>
          <a:chExt cx="0" cy="0"/>
        </a:xfrm>
      </p:grpSpPr>
      <p:sp>
        <p:nvSpPr>
          <p:cNvPr id="182" name="Google Shape;182;p25"/>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3" name="Google Shape;183;p25"/>
          <p:cNvSpPr/>
          <p:nvPr/>
        </p:nvSpPr>
        <p:spPr>
          <a:xfrm flipH="1" rot="5400000">
            <a:off x="4570097" y="-2383456"/>
            <a:ext cx="22859" cy="91440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4" name="Google Shape;184;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85" name="Google Shape;185;p2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86" name="Google Shape;186;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87" name="Google Shape;187;p25"/>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8" name="Google Shape;188;p25"/>
          <p:cNvSpPr/>
          <p:nvPr/>
        </p:nvSpPr>
        <p:spPr>
          <a:xfrm flipH="1" rot="5400000">
            <a:off x="4570097" y="-2383456"/>
            <a:ext cx="22859" cy="91440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9" name="Google Shape;189;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90" name="Google Shape;190;p2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91" name="Google Shape;191;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2" name="Shape 192"/>
        <p:cNvGrpSpPr/>
        <p:nvPr/>
      </p:nvGrpSpPr>
      <p:grpSpPr>
        <a:xfrm>
          <a:off x="0" y="0"/>
          <a:ext cx="0" cy="0"/>
          <a:chOff x="0" y="0"/>
          <a:chExt cx="0" cy="0"/>
        </a:xfrm>
      </p:grpSpPr>
      <p:sp>
        <p:nvSpPr>
          <p:cNvPr id="193" name="Google Shape;193;p26"/>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94" name="Google Shape;194;p26"/>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195" name="Google Shape;195;p26"/>
          <p:cNvGrpSpPr/>
          <p:nvPr/>
        </p:nvGrpSpPr>
        <p:grpSpPr>
          <a:xfrm rot="10800000">
            <a:off x="436703" y="4411586"/>
            <a:ext cx="1527308" cy="36909"/>
            <a:chOff x="9759603" y="5883440"/>
            <a:chExt cx="3054617" cy="73818"/>
          </a:xfrm>
        </p:grpSpPr>
        <p:pic>
          <p:nvPicPr>
            <p:cNvPr id="196" name="Google Shape;196;p26"/>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197" name="Google Shape;197;p26"/>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198" name="Google Shape;198;p26"/>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199" name="Google Shape;199;p26"/>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200" name="Google Shape;200;p26"/>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201" name="Google Shape;201;p26"/>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202" name="Google Shape;202;p26"/>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203" name="Google Shape;203;p26"/>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204" name="Google Shape;204;p26"/>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205" name="Google Shape;205;p26"/>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206" name="Google Shape;206;p26"/>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207" name="Google Shape;207;p26"/>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208" name="Google Shape;208;p26"/>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209" name="Google Shape;209;p26"/>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210" name="Google Shape;210;p26"/>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211" name="Google Shape;211;p26"/>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212" name="Google Shape;212;p26"/>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213" name="Google Shape;213;p26"/>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214" name="Google Shape;214;p26"/>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215" name="Google Shape;215;p26"/>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216" name="Google Shape;216;p26"/>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217" name="Google Shape;217;p26"/>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18" name="Shape 218"/>
        <p:cNvGrpSpPr/>
        <p:nvPr/>
      </p:nvGrpSpPr>
      <p:grpSpPr>
        <a:xfrm>
          <a:off x="0" y="0"/>
          <a:ext cx="0" cy="0"/>
          <a:chOff x="0" y="0"/>
          <a:chExt cx="0" cy="0"/>
        </a:xfrm>
      </p:grpSpPr>
      <p:sp>
        <p:nvSpPr>
          <p:cNvPr id="219" name="Google Shape;219;p27"/>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20" name="Google Shape;220;p2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21" name="Google Shape;221;p27"/>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22" name="Google Shape;222;p2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23" name="Google Shape;223;p27"/>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224" name="Shape 224"/>
        <p:cNvGrpSpPr/>
        <p:nvPr/>
      </p:nvGrpSpPr>
      <p:grpSpPr>
        <a:xfrm>
          <a:off x="0" y="0"/>
          <a:ext cx="0" cy="0"/>
          <a:chOff x="0" y="0"/>
          <a:chExt cx="0" cy="0"/>
        </a:xfrm>
      </p:grpSpPr>
      <p:sp>
        <p:nvSpPr>
          <p:cNvPr id="225" name="Google Shape;225;p28"/>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226" name="Google Shape;226;p2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27" name="Google Shape;227;p28"/>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28" name="Google Shape;228;p2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229" name="Shape 229"/>
        <p:cNvGrpSpPr/>
        <p:nvPr/>
      </p:nvGrpSpPr>
      <p:grpSpPr>
        <a:xfrm>
          <a:off x="0" y="0"/>
          <a:ext cx="0" cy="0"/>
          <a:chOff x="0" y="0"/>
          <a:chExt cx="0" cy="0"/>
        </a:xfrm>
      </p:grpSpPr>
      <p:sp>
        <p:nvSpPr>
          <p:cNvPr id="230" name="Google Shape;230;p29"/>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1" name="Google Shape;231;p29"/>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32" name="Google Shape;232;p2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33" name="Google Shape;233;p29"/>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4" name="Google Shape;234;p29"/>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6" name="Shape 236"/>
        <p:cNvGrpSpPr/>
        <p:nvPr/>
      </p:nvGrpSpPr>
      <p:grpSpPr>
        <a:xfrm>
          <a:off x="0" y="0"/>
          <a:ext cx="0" cy="0"/>
          <a:chOff x="0" y="0"/>
          <a:chExt cx="0" cy="0"/>
        </a:xfrm>
      </p:grpSpPr>
      <p:pic>
        <p:nvPicPr>
          <p:cNvPr id="237" name="Google Shape;237;p3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38" name="Google Shape;238;p3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900" u="none" cap="none" strike="noStrike">
              <a:solidFill>
                <a:schemeClr val="lt1"/>
              </a:solidFill>
              <a:latin typeface="Calibri"/>
              <a:ea typeface="Calibri"/>
              <a:cs typeface="Calibri"/>
              <a:sym typeface="Calibri"/>
            </a:endParaRPr>
          </a:p>
        </p:txBody>
      </p:sp>
      <p:sp>
        <p:nvSpPr>
          <p:cNvPr id="239" name="Google Shape;239;p3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240" name="Google Shape;240;p3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41" name="Google Shape;241;p3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42" name="Google Shape;242;p3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243" name="Shape 243"/>
        <p:cNvGrpSpPr/>
        <p:nvPr/>
      </p:nvGrpSpPr>
      <p:grpSpPr>
        <a:xfrm>
          <a:off x="0" y="0"/>
          <a:ext cx="0" cy="0"/>
          <a:chOff x="0" y="0"/>
          <a:chExt cx="0" cy="0"/>
        </a:xfrm>
      </p:grpSpPr>
      <p:pic>
        <p:nvPicPr>
          <p:cNvPr id="244" name="Google Shape;244;p3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45" name="Google Shape;245;p3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46" name="Google Shape;246;p32"/>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47" name="Google Shape;247;p3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48" name="Google Shape;248;p3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49" name="Google Shape;249;p3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50" name="Google Shape;250;p32"/>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51" name="Google Shape;251;p3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2 2">
  <p:cSld name="Section Header 1 2 2">
    <p:bg>
      <p:bgPr>
        <a:solidFill>
          <a:srgbClr val="AB0520"/>
        </a:solidFill>
      </p:bgPr>
    </p:bg>
    <p:spTree>
      <p:nvGrpSpPr>
        <p:cNvPr id="252" name="Shape 252"/>
        <p:cNvGrpSpPr/>
        <p:nvPr/>
      </p:nvGrpSpPr>
      <p:grpSpPr>
        <a:xfrm>
          <a:off x="0" y="0"/>
          <a:ext cx="0" cy="0"/>
          <a:chOff x="0" y="0"/>
          <a:chExt cx="0" cy="0"/>
        </a:xfrm>
      </p:grpSpPr>
      <p:sp>
        <p:nvSpPr>
          <p:cNvPr id="253" name="Google Shape;253;p33"/>
          <p:cNvSpPr/>
          <p:nvPr/>
        </p:nvSpPr>
        <p:spPr>
          <a:xfrm>
            <a:off x="3648075" y="-9525"/>
            <a:ext cx="5496000" cy="5173500"/>
          </a:xfrm>
          <a:prstGeom prst="rect">
            <a:avLst/>
          </a:prstGeom>
          <a:solidFill>
            <a:srgbClr val="00275B"/>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4" name="Google Shape;254;p33"/>
          <p:cNvSpPr/>
          <p:nvPr/>
        </p:nvSpPr>
        <p:spPr>
          <a:xfrm>
            <a:off x="0" y="4804350"/>
            <a:ext cx="59532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255" name="Google Shape;255;p33"/>
          <p:cNvSpPr/>
          <p:nvPr/>
        </p:nvSpPr>
        <p:spPr>
          <a:xfrm>
            <a:off x="6997373" y="4804350"/>
            <a:ext cx="21465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256" name="Google Shape;256;p33"/>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buClr>
                <a:schemeClr val="dk1"/>
              </a:buClr>
              <a:buSzPts val="1400"/>
              <a:buFont typeface="Calibri"/>
              <a:buNone/>
              <a:defRPr sz="1400">
                <a:solidFill>
                  <a:schemeClr val="dk1"/>
                </a:solidFill>
                <a:latin typeface="Calibri"/>
                <a:ea typeface="Calibri"/>
                <a:cs typeface="Calibri"/>
                <a:sym typeface="Calibri"/>
              </a:defRPr>
            </a:lvl1pPr>
            <a:lvl2pPr indent="0" lvl="1" marL="0" marR="0" rtl="0" algn="r">
              <a:buClr>
                <a:schemeClr val="dk1"/>
              </a:buClr>
              <a:buSzPts val="1400"/>
              <a:buFont typeface="Calibri"/>
              <a:buNone/>
              <a:defRPr sz="1400">
                <a:solidFill>
                  <a:schemeClr val="dk1"/>
                </a:solidFill>
                <a:latin typeface="Calibri"/>
                <a:ea typeface="Calibri"/>
                <a:cs typeface="Calibri"/>
                <a:sym typeface="Calibri"/>
              </a:defRPr>
            </a:lvl2pPr>
            <a:lvl3pPr indent="0" lvl="2" marL="0" marR="0" rtl="0" algn="r">
              <a:buClr>
                <a:schemeClr val="dk1"/>
              </a:buClr>
              <a:buSzPts val="1400"/>
              <a:buFont typeface="Calibri"/>
              <a:buNone/>
              <a:defRPr sz="1400">
                <a:solidFill>
                  <a:schemeClr val="dk1"/>
                </a:solidFill>
                <a:latin typeface="Calibri"/>
                <a:ea typeface="Calibri"/>
                <a:cs typeface="Calibri"/>
                <a:sym typeface="Calibri"/>
              </a:defRPr>
            </a:lvl3pPr>
            <a:lvl4pPr indent="0" lvl="3" marL="0" marR="0" rtl="0" algn="r">
              <a:buClr>
                <a:schemeClr val="dk1"/>
              </a:buClr>
              <a:buSzPts val="1400"/>
              <a:buFont typeface="Calibri"/>
              <a:buNone/>
              <a:defRPr sz="1400">
                <a:solidFill>
                  <a:schemeClr val="dk1"/>
                </a:solidFill>
                <a:latin typeface="Calibri"/>
                <a:ea typeface="Calibri"/>
                <a:cs typeface="Calibri"/>
                <a:sym typeface="Calibri"/>
              </a:defRPr>
            </a:lvl4pPr>
            <a:lvl5pPr indent="0" lvl="4" marL="0" marR="0" rtl="0" algn="r">
              <a:buClr>
                <a:schemeClr val="dk1"/>
              </a:buClr>
              <a:buSzPts val="1400"/>
              <a:buFont typeface="Calibri"/>
              <a:buNone/>
              <a:defRPr sz="1400">
                <a:solidFill>
                  <a:schemeClr val="dk1"/>
                </a:solidFill>
                <a:latin typeface="Calibri"/>
                <a:ea typeface="Calibri"/>
                <a:cs typeface="Calibri"/>
                <a:sym typeface="Calibri"/>
              </a:defRPr>
            </a:lvl5pPr>
            <a:lvl6pPr indent="0" lvl="5" marL="0" marR="0" rtl="0" algn="r">
              <a:buClr>
                <a:schemeClr val="dk1"/>
              </a:buClr>
              <a:buSzPts val="1400"/>
              <a:buFont typeface="Calibri"/>
              <a:buNone/>
              <a:defRPr sz="1400">
                <a:solidFill>
                  <a:schemeClr val="dk1"/>
                </a:solidFill>
                <a:latin typeface="Calibri"/>
                <a:ea typeface="Calibri"/>
                <a:cs typeface="Calibri"/>
                <a:sym typeface="Calibri"/>
              </a:defRPr>
            </a:lvl6pPr>
            <a:lvl7pPr indent="0" lvl="6" marL="0" marR="0" rtl="0" algn="r">
              <a:buClr>
                <a:schemeClr val="dk1"/>
              </a:buClr>
              <a:buSzPts val="1400"/>
              <a:buFont typeface="Calibri"/>
              <a:buNone/>
              <a:defRPr sz="1400">
                <a:solidFill>
                  <a:schemeClr val="dk1"/>
                </a:solidFill>
                <a:latin typeface="Calibri"/>
                <a:ea typeface="Calibri"/>
                <a:cs typeface="Calibri"/>
                <a:sym typeface="Calibri"/>
              </a:defRPr>
            </a:lvl7pPr>
            <a:lvl8pPr indent="0" lvl="7" marL="0" marR="0" rtl="0" algn="r">
              <a:buClr>
                <a:schemeClr val="dk1"/>
              </a:buClr>
              <a:buSzPts val="1400"/>
              <a:buFont typeface="Calibri"/>
              <a:buNone/>
              <a:defRPr sz="1400">
                <a:solidFill>
                  <a:schemeClr val="dk1"/>
                </a:solidFill>
                <a:latin typeface="Calibri"/>
                <a:ea typeface="Calibri"/>
                <a:cs typeface="Calibri"/>
                <a:sym typeface="Calibri"/>
              </a:defRPr>
            </a:lvl8pPr>
            <a:lvl9pPr indent="0" lvl="8" marL="0" marR="0" rtl="0" algn="r">
              <a:buClr>
                <a:schemeClr val="dk1"/>
              </a:buClr>
              <a:buSzPts val="1400"/>
              <a:buFont typeface="Calibri"/>
              <a:buNone/>
              <a:defRPr sz="14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id="257" name="Google Shape;257;p33"/>
          <p:cNvPicPr preferRelativeResize="0"/>
          <p:nvPr/>
        </p:nvPicPr>
        <p:blipFill rotWithShape="1">
          <a:blip r:embed="rId2">
            <a:alphaModFix/>
          </a:blip>
          <a:srcRect b="0" l="0" r="0" t="0"/>
          <a:stretch/>
        </p:blipFill>
        <p:spPr>
          <a:xfrm>
            <a:off x="6208445" y="4444584"/>
            <a:ext cx="533682" cy="500533"/>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258" name="Shape 258"/>
        <p:cNvGrpSpPr/>
        <p:nvPr/>
      </p:nvGrpSpPr>
      <p:grpSpPr>
        <a:xfrm>
          <a:off x="0" y="0"/>
          <a:ext cx="0" cy="0"/>
          <a:chOff x="0" y="0"/>
          <a:chExt cx="0" cy="0"/>
        </a:xfrm>
      </p:grpSpPr>
      <p:sp>
        <p:nvSpPr>
          <p:cNvPr id="259" name="Google Shape;259;p34"/>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60" name="Google Shape;260;p34"/>
          <p:cNvSpPr/>
          <p:nvPr/>
        </p:nvSpPr>
        <p:spPr>
          <a:xfrm>
            <a:off x="4421037" y="3059142"/>
            <a:ext cx="3081300" cy="16821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1" name="Google Shape;261;p34"/>
          <p:cNvSpPr/>
          <p:nvPr/>
        </p:nvSpPr>
        <p:spPr>
          <a:xfrm>
            <a:off x="4421037" y="630471"/>
            <a:ext cx="3081300" cy="20562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62" name="Google Shape;262;p3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63" name="Google Shape;263;p34"/>
          <p:cNvSpPr/>
          <p:nvPr/>
        </p:nvSpPr>
        <p:spPr>
          <a:xfrm>
            <a:off x="7760144" y="630470"/>
            <a:ext cx="22860" cy="4114800"/>
          </a:xfrm>
          <a:custGeom>
            <a:rect b="b" l="l" r="r" t="t"/>
            <a:pathLst>
              <a:path extrusionOk="0" h="8229600" w="28575">
                <a:moveTo>
                  <a:pt x="0" y="0"/>
                </a:moveTo>
                <a:lnTo>
                  <a:pt x="28574" y="0"/>
                </a:lnTo>
                <a:lnTo>
                  <a:pt x="28574" y="8229599"/>
                </a:lnTo>
                <a:lnTo>
                  <a:pt x="0" y="8229599"/>
                </a:lnTo>
                <a:lnTo>
                  <a:pt x="0" y="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64" name="Google Shape;264;p3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65" name="Google Shape;265;p34"/>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266" name="Shape 266"/>
        <p:cNvGrpSpPr/>
        <p:nvPr/>
      </p:nvGrpSpPr>
      <p:grpSpPr>
        <a:xfrm>
          <a:off x="0" y="0"/>
          <a:ext cx="0" cy="0"/>
          <a:chOff x="0" y="0"/>
          <a:chExt cx="0" cy="0"/>
        </a:xfrm>
      </p:grpSpPr>
      <p:pic>
        <p:nvPicPr>
          <p:cNvPr id="267" name="Google Shape;267;p3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68" name="Google Shape;268;p35"/>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69" name="Google Shape;269;p3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270" name="Shape 270"/>
        <p:cNvGrpSpPr/>
        <p:nvPr/>
      </p:nvGrpSpPr>
      <p:grpSpPr>
        <a:xfrm>
          <a:off x="0" y="0"/>
          <a:ext cx="0" cy="0"/>
          <a:chOff x="0" y="0"/>
          <a:chExt cx="0" cy="0"/>
        </a:xfrm>
      </p:grpSpPr>
      <p:pic>
        <p:nvPicPr>
          <p:cNvPr id="271" name="Google Shape;271;p3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72" name="Google Shape;272;p36"/>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73" name="Google Shape;273;p36"/>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4" name="Google Shape;274;p36"/>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75" name="Shape 275"/>
        <p:cNvGrpSpPr/>
        <p:nvPr/>
      </p:nvGrpSpPr>
      <p:grpSpPr>
        <a:xfrm>
          <a:off x="0" y="0"/>
          <a:ext cx="0" cy="0"/>
          <a:chOff x="0" y="0"/>
          <a:chExt cx="0" cy="0"/>
        </a:xfrm>
      </p:grpSpPr>
      <p:sp>
        <p:nvSpPr>
          <p:cNvPr id="276" name="Google Shape;276;p37"/>
          <p:cNvSpPr/>
          <p:nvPr/>
        </p:nvSpPr>
        <p:spPr>
          <a:xfrm>
            <a:off x="-2241" y="0"/>
            <a:ext cx="9144000" cy="401193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77" name="Google Shape;277;p37"/>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278" name="Google Shape;278;p37"/>
          <p:cNvGrpSpPr/>
          <p:nvPr/>
        </p:nvGrpSpPr>
        <p:grpSpPr>
          <a:xfrm rot="10800000">
            <a:off x="436701" y="4411586"/>
            <a:ext cx="1527309" cy="36909"/>
            <a:chOff x="9759603" y="5883440"/>
            <a:chExt cx="3054617" cy="73818"/>
          </a:xfrm>
        </p:grpSpPr>
        <p:pic>
          <p:nvPicPr>
            <p:cNvPr id="279" name="Google Shape;279;p37"/>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280" name="Google Shape;280;p37"/>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281" name="Google Shape;281;p37"/>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282" name="Google Shape;282;p37"/>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283" name="Google Shape;283;p37"/>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284" name="Google Shape;284;p37"/>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285" name="Google Shape;285;p37"/>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286" name="Google Shape;286;p37"/>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287" name="Google Shape;287;p37"/>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288" name="Google Shape;288;p37"/>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289" name="Google Shape;289;p37"/>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290" name="Google Shape;290;p37"/>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291" name="Google Shape;291;p37"/>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292" name="Google Shape;292;p37"/>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293" name="Google Shape;293;p37"/>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294" name="Google Shape;294;p37"/>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295" name="Google Shape;295;p37"/>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296" name="Google Shape;296;p37"/>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297" name="Google Shape;297;p37"/>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298" name="Google Shape;298;p37"/>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299" name="Google Shape;299;p37"/>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300" name="Google Shape;300;p37"/>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
        <p:nvSpPr>
          <p:cNvPr id="301" name="Google Shape;301;p37"/>
          <p:cNvSpPr/>
          <p:nvPr/>
        </p:nvSpPr>
        <p:spPr>
          <a:xfrm>
            <a:off x="-2241" y="0"/>
            <a:ext cx="9144000" cy="401193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02" name="Google Shape;302;p37"/>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303" name="Google Shape;303;p37"/>
          <p:cNvGrpSpPr/>
          <p:nvPr/>
        </p:nvGrpSpPr>
        <p:grpSpPr>
          <a:xfrm rot="10800000">
            <a:off x="436701" y="4411586"/>
            <a:ext cx="1527309" cy="36909"/>
            <a:chOff x="9759603" y="5883440"/>
            <a:chExt cx="3054617" cy="73818"/>
          </a:xfrm>
        </p:grpSpPr>
        <p:pic>
          <p:nvPicPr>
            <p:cNvPr id="304" name="Google Shape;304;p37"/>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305" name="Google Shape;305;p37"/>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306" name="Google Shape;306;p37"/>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307" name="Google Shape;307;p37"/>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308" name="Google Shape;308;p37"/>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309" name="Google Shape;309;p37"/>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310" name="Google Shape;310;p37"/>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311" name="Google Shape;311;p37"/>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312" name="Google Shape;312;p37"/>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313" name="Google Shape;313;p37"/>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314" name="Google Shape;314;p37"/>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315" name="Google Shape;315;p37"/>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316" name="Google Shape;316;p37"/>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317" name="Google Shape;317;p37"/>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318" name="Google Shape;318;p37"/>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319" name="Google Shape;319;p37"/>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320" name="Google Shape;320;p37"/>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321" name="Google Shape;321;p37"/>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322" name="Google Shape;322;p37"/>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323" name="Google Shape;323;p37"/>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324" name="Google Shape;324;p37"/>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325" name="Google Shape;325;p37"/>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326" name="Shape 326"/>
        <p:cNvGrpSpPr/>
        <p:nvPr/>
      </p:nvGrpSpPr>
      <p:grpSpPr>
        <a:xfrm>
          <a:off x="0" y="0"/>
          <a:ext cx="0" cy="0"/>
          <a:chOff x="0" y="0"/>
          <a:chExt cx="0" cy="0"/>
        </a:xfrm>
      </p:grpSpPr>
      <p:pic>
        <p:nvPicPr>
          <p:cNvPr id="327" name="Google Shape;327;p3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28" name="Google Shape;328;p38"/>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29" name="Google Shape;329;p3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30" name="Google Shape;330;p38"/>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31" name="Google Shape;331;p3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32" name="Google Shape;332;p38"/>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33" name="Google Shape;333;p3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34" name="Google Shape;334;p38"/>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335" name="Shape 335"/>
        <p:cNvGrpSpPr/>
        <p:nvPr/>
      </p:nvGrpSpPr>
      <p:grpSpPr>
        <a:xfrm>
          <a:off x="0" y="0"/>
          <a:ext cx="0" cy="0"/>
          <a:chOff x="0" y="0"/>
          <a:chExt cx="0" cy="0"/>
        </a:xfrm>
      </p:grpSpPr>
      <p:sp>
        <p:nvSpPr>
          <p:cNvPr id="336" name="Google Shape;336;p39"/>
          <p:cNvSpPr/>
          <p:nvPr/>
        </p:nvSpPr>
        <p:spPr>
          <a:xfrm>
            <a:off x="1358939" y="513232"/>
            <a:ext cx="3793500" cy="409830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37" name="Google Shape;337;p3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38" name="Google Shape;338;p39"/>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39" name="Google Shape;339;p39"/>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0" name="Google Shape;340;p39"/>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1" name="Google Shape;341;p39"/>
          <p:cNvSpPr/>
          <p:nvPr/>
        </p:nvSpPr>
        <p:spPr>
          <a:xfrm>
            <a:off x="1358939" y="513232"/>
            <a:ext cx="3793500" cy="409830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42" name="Google Shape;342;p3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43" name="Google Shape;343;p39"/>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44" name="Google Shape;344;p39"/>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5" name="Google Shape;345;p39"/>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46" name="Shape 346"/>
        <p:cNvGrpSpPr/>
        <p:nvPr/>
      </p:nvGrpSpPr>
      <p:grpSpPr>
        <a:xfrm>
          <a:off x="0" y="0"/>
          <a:ext cx="0" cy="0"/>
          <a:chOff x="0" y="0"/>
          <a:chExt cx="0" cy="0"/>
        </a:xfrm>
      </p:grpSpPr>
      <p:sp>
        <p:nvSpPr>
          <p:cNvPr id="347" name="Google Shape;347;p40"/>
          <p:cNvSpPr/>
          <p:nvPr/>
        </p:nvSpPr>
        <p:spPr>
          <a:xfrm>
            <a:off x="4572001" y="0"/>
            <a:ext cx="4572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48" name="Google Shape;348;p4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49" name="Google Shape;349;p40"/>
          <p:cNvSpPr/>
          <p:nvPr/>
        </p:nvSpPr>
        <p:spPr>
          <a:xfrm rot="5400000">
            <a:off x="3430386" y="2447951"/>
            <a:ext cx="2307300" cy="2475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50" name="Google Shape;350;p4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51" name="Google Shape;351;p40"/>
          <p:cNvSpPr/>
          <p:nvPr/>
        </p:nvSpPr>
        <p:spPr>
          <a:xfrm>
            <a:off x="4572001" y="0"/>
            <a:ext cx="4572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52" name="Google Shape;352;p4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53" name="Google Shape;353;p40"/>
          <p:cNvSpPr/>
          <p:nvPr/>
        </p:nvSpPr>
        <p:spPr>
          <a:xfrm rot="5400000">
            <a:off x="3430386" y="2447951"/>
            <a:ext cx="2307300" cy="2475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54" name="Google Shape;354;p4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55" name="Shape 355"/>
        <p:cNvGrpSpPr/>
        <p:nvPr/>
      </p:nvGrpSpPr>
      <p:grpSpPr>
        <a:xfrm>
          <a:off x="0" y="0"/>
          <a:ext cx="0" cy="0"/>
          <a:chOff x="0" y="0"/>
          <a:chExt cx="0" cy="0"/>
        </a:xfrm>
      </p:grpSpPr>
      <p:sp>
        <p:nvSpPr>
          <p:cNvPr id="356" name="Google Shape;356;p41"/>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57" name="Google Shape;357;p41"/>
          <p:cNvSpPr/>
          <p:nvPr/>
        </p:nvSpPr>
        <p:spPr>
          <a:xfrm>
            <a:off x="514351" y="514351"/>
            <a:ext cx="2276400" cy="41148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58" name="Google Shape;358;p4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59" name="Google Shape;359;p41"/>
          <p:cNvSpPr/>
          <p:nvPr/>
        </p:nvSpPr>
        <p:spPr>
          <a:xfrm>
            <a:off x="3507653"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0" name="Google Shape;360;p4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61" name="Google Shape;361;p41"/>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2" name="Google Shape;362;p41"/>
          <p:cNvSpPr/>
          <p:nvPr/>
        </p:nvSpPr>
        <p:spPr>
          <a:xfrm>
            <a:off x="514351" y="514351"/>
            <a:ext cx="2276400" cy="41148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63" name="Google Shape;363;p4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64" name="Google Shape;364;p41"/>
          <p:cNvSpPr/>
          <p:nvPr/>
        </p:nvSpPr>
        <p:spPr>
          <a:xfrm>
            <a:off x="3507653"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5" name="Google Shape;365;p4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bg>
      <p:bgPr>
        <a:solidFill>
          <a:schemeClr val="lt1"/>
        </a:solidFill>
      </p:bgPr>
    </p:bg>
    <p:spTree>
      <p:nvGrpSpPr>
        <p:cNvPr id="366" name="Shape 366"/>
        <p:cNvGrpSpPr/>
        <p:nvPr/>
      </p:nvGrpSpPr>
      <p:grpSpPr>
        <a:xfrm>
          <a:off x="0" y="0"/>
          <a:ext cx="0" cy="0"/>
          <a:chOff x="0" y="0"/>
          <a:chExt cx="0" cy="0"/>
        </a:xfrm>
      </p:grpSpPr>
      <p:sp>
        <p:nvSpPr>
          <p:cNvPr id="367" name="Google Shape;367;p42"/>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8" name="Google Shape;368;p42"/>
          <p:cNvSpPr/>
          <p:nvPr/>
        </p:nvSpPr>
        <p:spPr>
          <a:xfrm flipH="1" rot="5400000">
            <a:off x="4574668" y="-2378884"/>
            <a:ext cx="22860" cy="9134856"/>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9" name="Google Shape;369;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70" name="Google Shape;370;p4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71" name="Google Shape;371;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72" name="Google Shape;372;p42"/>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3" name="Google Shape;373;p42"/>
          <p:cNvSpPr/>
          <p:nvPr/>
        </p:nvSpPr>
        <p:spPr>
          <a:xfrm flipH="1" rot="5400000">
            <a:off x="4574668" y="-2378884"/>
            <a:ext cx="22860" cy="9134856"/>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4" name="Google Shape;374;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75" name="Google Shape;375;p4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76" name="Google Shape;376;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77" name="Shape 377"/>
        <p:cNvGrpSpPr/>
        <p:nvPr/>
      </p:nvGrpSpPr>
      <p:grpSpPr>
        <a:xfrm>
          <a:off x="0" y="0"/>
          <a:ext cx="0" cy="0"/>
          <a:chOff x="0" y="0"/>
          <a:chExt cx="0" cy="0"/>
        </a:xfrm>
      </p:grpSpPr>
      <p:sp>
        <p:nvSpPr>
          <p:cNvPr id="378" name="Google Shape;378;p43"/>
          <p:cNvSpPr/>
          <p:nvPr/>
        </p:nvSpPr>
        <p:spPr>
          <a:xfrm>
            <a:off x="-2241" y="0"/>
            <a:ext cx="9144000" cy="401193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9" name="Google Shape;379;p43"/>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380" name="Google Shape;380;p43"/>
          <p:cNvGrpSpPr/>
          <p:nvPr/>
        </p:nvGrpSpPr>
        <p:grpSpPr>
          <a:xfrm rot="10800000">
            <a:off x="436701" y="4411586"/>
            <a:ext cx="1527309" cy="36909"/>
            <a:chOff x="9759603" y="5883440"/>
            <a:chExt cx="3054617" cy="73818"/>
          </a:xfrm>
        </p:grpSpPr>
        <p:pic>
          <p:nvPicPr>
            <p:cNvPr id="381" name="Google Shape;381;p43"/>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382" name="Google Shape;382;p43"/>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383" name="Google Shape;383;p43"/>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384" name="Google Shape;384;p43"/>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385" name="Google Shape;385;p43"/>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386" name="Google Shape;386;p43"/>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387" name="Google Shape;387;p43"/>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388" name="Google Shape;388;p43"/>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389" name="Google Shape;389;p43"/>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390" name="Google Shape;390;p43"/>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391" name="Google Shape;391;p43"/>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392" name="Google Shape;392;p43"/>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393" name="Google Shape;393;p43"/>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394" name="Google Shape;394;p43"/>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395" name="Google Shape;395;p43"/>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396" name="Google Shape;396;p43"/>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397" name="Google Shape;397;p43"/>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398" name="Google Shape;398;p43"/>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399" name="Google Shape;399;p43"/>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400" name="Google Shape;400;p43"/>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401" name="Google Shape;401;p43"/>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402" name="Google Shape;402;p43"/>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403" name="Shape 403"/>
        <p:cNvGrpSpPr/>
        <p:nvPr/>
      </p:nvGrpSpPr>
      <p:grpSpPr>
        <a:xfrm>
          <a:off x="0" y="0"/>
          <a:ext cx="0" cy="0"/>
          <a:chOff x="0" y="0"/>
          <a:chExt cx="0" cy="0"/>
        </a:xfrm>
      </p:grpSpPr>
      <p:sp>
        <p:nvSpPr>
          <p:cNvPr id="404" name="Google Shape;404;p44"/>
          <p:cNvSpPr/>
          <p:nvPr/>
        </p:nvSpPr>
        <p:spPr>
          <a:xfrm>
            <a:off x="1358939" y="513232"/>
            <a:ext cx="3793500" cy="409830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405" name="Google Shape;405;p4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406" name="Google Shape;406;p44"/>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407" name="Google Shape;407;p4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08" name="Google Shape;408;p44"/>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409" name="Shape 409"/>
        <p:cNvGrpSpPr/>
        <p:nvPr/>
      </p:nvGrpSpPr>
      <p:grpSpPr>
        <a:xfrm>
          <a:off x="0" y="0"/>
          <a:ext cx="0" cy="0"/>
          <a:chOff x="0" y="0"/>
          <a:chExt cx="0" cy="0"/>
        </a:xfrm>
      </p:grpSpPr>
      <p:sp>
        <p:nvSpPr>
          <p:cNvPr id="410" name="Google Shape;410;p45"/>
          <p:cNvSpPr/>
          <p:nvPr/>
        </p:nvSpPr>
        <p:spPr>
          <a:xfrm>
            <a:off x="4572001" y="0"/>
            <a:ext cx="4572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411" name="Google Shape;411;p4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412" name="Google Shape;412;p45"/>
          <p:cNvSpPr/>
          <p:nvPr/>
        </p:nvSpPr>
        <p:spPr>
          <a:xfrm rot="5400000">
            <a:off x="3430386" y="2447951"/>
            <a:ext cx="2307300" cy="2475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413" name="Google Shape;413;p4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414" name="Shape 414"/>
        <p:cNvGrpSpPr/>
        <p:nvPr/>
      </p:nvGrpSpPr>
      <p:grpSpPr>
        <a:xfrm>
          <a:off x="0" y="0"/>
          <a:ext cx="0" cy="0"/>
          <a:chOff x="0" y="0"/>
          <a:chExt cx="0" cy="0"/>
        </a:xfrm>
      </p:grpSpPr>
      <p:sp>
        <p:nvSpPr>
          <p:cNvPr id="415" name="Google Shape;415;p46"/>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16" name="Google Shape;416;p46"/>
          <p:cNvSpPr/>
          <p:nvPr/>
        </p:nvSpPr>
        <p:spPr>
          <a:xfrm>
            <a:off x="514351" y="514351"/>
            <a:ext cx="2276400" cy="41148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417" name="Google Shape;417;p4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418" name="Google Shape;418;p46"/>
          <p:cNvSpPr/>
          <p:nvPr/>
        </p:nvSpPr>
        <p:spPr>
          <a:xfrm>
            <a:off x="3507653"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19" name="Google Shape;419;p46"/>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g3f77069be94_8_0)">
    <p:spTree>
      <p:nvGrpSpPr>
        <p:cNvPr id="420" name="Shape 42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theme" Target="../theme/theme1.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slideLayout" Target="../slideLayouts/slideLayout40.xml"/><Relationship Id="rId12" Type="http://schemas.openxmlformats.org/officeDocument/2006/relationships/slideLayout" Target="../slideLayouts/slideLayout39.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5" Type="http://schemas.openxmlformats.org/officeDocument/2006/relationships/slideLayout" Target="../slideLayouts/slideLayout42.xml"/><Relationship Id="rId14" Type="http://schemas.openxmlformats.org/officeDocument/2006/relationships/slideLayout" Target="../slideLayouts/slideLayout41.xml"/><Relationship Id="rId17" Type="http://schemas.openxmlformats.org/officeDocument/2006/relationships/slideLayout" Target="../slideLayouts/slideLayout44.xml"/><Relationship Id="rId16" Type="http://schemas.openxmlformats.org/officeDocument/2006/relationships/slideLayout" Target="../slideLayouts/slideLayout43.xml"/><Relationship Id="rId5" Type="http://schemas.openxmlformats.org/officeDocument/2006/relationships/slideLayout" Target="../slideLayouts/slideLayout32.xml"/><Relationship Id="rId6" Type="http://schemas.openxmlformats.org/officeDocument/2006/relationships/slideLayout" Target="../slideLayouts/slideLayout33.xml"/><Relationship Id="rId18" Type="http://schemas.openxmlformats.org/officeDocument/2006/relationships/theme" Target="../theme/theme4.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5.png"/><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https://projectwet.arizona.edu/arizona-water-festival/teacher-resources/student-survey" TargetMode="External"/><Relationship Id="rId4" Type="http://schemas.openxmlformats.org/officeDocument/2006/relationships/hyperlink" Target="https://projectwet.arizona.edu/arizona-water-festival/teacher-resources/student-survey" TargetMode="External"/><Relationship Id="rId5" Type="http://schemas.openxmlformats.org/officeDocument/2006/relationships/hyperlink" Target="https://projectwet.arizona.edu/arizona-water-festival/teacher-resources/student-survey" TargetMode="External"/><Relationship Id="rId6" Type="http://schemas.openxmlformats.org/officeDocument/2006/relationships/hyperlink" Target="https://projectwet.arizona.edu/arizona-water-festival/teacher-resources/student-survey"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2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12.jpg"/><Relationship Id="rId5" Type="http://schemas.openxmlformats.org/officeDocument/2006/relationships/image" Target="../media/image21.jpg"/><Relationship Id="rId6"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hyperlink" Target="http://www.youtube.com/watch?v=oSSUA2r-cXk" TargetMode="External"/><Relationship Id="rId4" Type="http://schemas.openxmlformats.org/officeDocument/2006/relationships/image" Target="../media/image30.jpg"/><Relationship Id="rId5" Type="http://schemas.openxmlformats.org/officeDocument/2006/relationships/hyperlink" Target="http://www.youtube.com/watch?v=l8U9SmiuoxU" TargetMode="External"/><Relationship Id="rId6"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6.jpg"/><Relationship Id="rId4" Type="http://schemas.openxmlformats.org/officeDocument/2006/relationships/image" Target="../media/image24.jpg"/><Relationship Id="rId5"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8.gif"/><Relationship Id="rId4" Type="http://schemas.openxmlformats.org/officeDocument/2006/relationships/image" Target="../media/image15.gif"/><Relationship Id="rId5" Type="http://schemas.openxmlformats.org/officeDocument/2006/relationships/image" Target="../media/image63.png"/><Relationship Id="rId6" Type="http://schemas.openxmlformats.org/officeDocument/2006/relationships/image" Target="../media/image61.png"/></Relationships>
</file>

<file path=ppt/slides/_rels/slide14.xml.rels><?xml version="1.0" encoding="UTF-8" standalone="yes"?><Relationships xmlns="http://schemas.openxmlformats.org/package/2006/relationships"><Relationship Id="rId10" Type="http://schemas.openxmlformats.org/officeDocument/2006/relationships/image" Target="../media/image14.jpg"/><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9.jpg"/><Relationship Id="rId4" Type="http://schemas.openxmlformats.org/officeDocument/2006/relationships/image" Target="../media/image18.gif"/><Relationship Id="rId9" Type="http://schemas.openxmlformats.org/officeDocument/2006/relationships/image" Target="../media/image25.jpg"/><Relationship Id="rId5" Type="http://schemas.openxmlformats.org/officeDocument/2006/relationships/image" Target="../media/image15.gif"/><Relationship Id="rId6" Type="http://schemas.openxmlformats.org/officeDocument/2006/relationships/image" Target="../media/image61.png"/><Relationship Id="rId7" Type="http://schemas.openxmlformats.org/officeDocument/2006/relationships/image" Target="../media/image35.jpg"/><Relationship Id="rId8" Type="http://schemas.openxmlformats.org/officeDocument/2006/relationships/image" Target="../media/image2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8.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34.pn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2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hyperlink" Target="http://www.youtube.com/watch?v=68A_Azsqqg4" TargetMode="External"/><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 Id="rId3" Type="http://schemas.openxmlformats.org/officeDocument/2006/relationships/image" Target="../media/image2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56.gif"/><Relationship Id="rId4" Type="http://schemas.openxmlformats.org/officeDocument/2006/relationships/image" Target="../media/image59.gif"/><Relationship Id="rId5" Type="http://schemas.openxmlformats.org/officeDocument/2006/relationships/image" Target="../media/image55.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54.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32.jp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 Id="rId3" Type="http://schemas.openxmlformats.org/officeDocument/2006/relationships/image" Target="../media/image42.png"/><Relationship Id="rId4" Type="http://schemas.openxmlformats.org/officeDocument/2006/relationships/hyperlink" Target="http://www.youtube.com/watch?v=NI1h1ZcQ7_E" TargetMode="External"/><Relationship Id="rId5" Type="http://schemas.openxmlformats.org/officeDocument/2006/relationships/image" Target="../media/image3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 Id="rId3" Type="http://schemas.openxmlformats.org/officeDocument/2006/relationships/image" Target="../media/image3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hyperlink" Target="http://www.youtube.com/watch?v=NI1h1ZcQ7_E" TargetMode="External"/><Relationship Id="rId4" Type="http://schemas.openxmlformats.org/officeDocument/2006/relationships/image" Target="../media/image3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48.png"/><Relationship Id="rId4" Type="http://schemas.openxmlformats.org/officeDocument/2006/relationships/image" Target="../media/image44.jpg"/><Relationship Id="rId5" Type="http://schemas.openxmlformats.org/officeDocument/2006/relationships/image" Target="../media/image4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47.png"/><Relationship Id="rId4" Type="http://schemas.openxmlformats.org/officeDocument/2006/relationships/image" Target="../media/image49.png"/><Relationship Id="rId5" Type="http://schemas.openxmlformats.org/officeDocument/2006/relationships/hyperlink" Target="https://phet.colorado.edu/sims/html/states-of-matter-basics/latest/states-of-matter-basics_en.html" TargetMode="External"/><Relationship Id="rId6"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8"/>
          <p:cNvSpPr txBox="1"/>
          <p:nvPr/>
        </p:nvSpPr>
        <p:spPr>
          <a:xfrm>
            <a:off x="1702538" y="3636778"/>
            <a:ext cx="5738923" cy="974626"/>
          </a:xfrm>
          <a:prstGeom prst="rect">
            <a:avLst/>
          </a:prstGeom>
          <a:noFill/>
          <a:ln>
            <a:noFill/>
          </a:ln>
        </p:spPr>
        <p:txBody>
          <a:bodyPr anchorCtr="0" anchor="t" bIns="0" lIns="0" spcFirstLastPara="1" rIns="0" wrap="square" tIns="84125">
            <a:noAutofit/>
          </a:bodyPr>
          <a:lstStyle/>
          <a:p>
            <a:pPr indent="0" lvl="0" marL="12700" marR="0" rtl="0" algn="ctr">
              <a:spcBef>
                <a:spcPts val="0"/>
              </a:spcBef>
              <a:spcAft>
                <a:spcPts val="0"/>
              </a:spcAft>
              <a:buNone/>
            </a:pPr>
            <a:r>
              <a:rPr b="1" lang="en" sz="2700">
                <a:solidFill>
                  <a:srgbClr val="0C234B"/>
                </a:solidFill>
                <a:latin typeface="Times New Roman"/>
                <a:ea typeface="Times New Roman"/>
                <a:cs typeface="Times New Roman"/>
                <a:sym typeface="Times New Roman"/>
              </a:rPr>
              <a:t>Arizona Project WET</a:t>
            </a:r>
            <a:endParaRPr sz="1100"/>
          </a:p>
          <a:p>
            <a:pPr indent="0" lvl="0" marL="12700" marR="0" rtl="0" algn="ctr">
              <a:spcBef>
                <a:spcPts val="0"/>
              </a:spcBef>
              <a:spcAft>
                <a:spcPts val="0"/>
              </a:spcAft>
              <a:buNone/>
            </a:pPr>
            <a:r>
              <a:rPr b="1" lang="en" sz="2700">
                <a:solidFill>
                  <a:srgbClr val="0C234B"/>
                </a:solidFill>
                <a:latin typeface="Times New Roman"/>
                <a:ea typeface="Times New Roman"/>
                <a:cs typeface="Times New Roman"/>
                <a:sym typeface="Times New Roman"/>
              </a:rPr>
              <a:t>Water Festival Unit Lessons</a:t>
            </a:r>
            <a:endParaRPr sz="1100"/>
          </a:p>
        </p:txBody>
      </p:sp>
      <p:sp>
        <p:nvSpPr>
          <p:cNvPr id="427" name="Google Shape;427;p48"/>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28" name="Google Shape;428;p48"/>
          <p:cNvSpPr txBox="1"/>
          <p:nvPr/>
        </p:nvSpPr>
        <p:spPr>
          <a:xfrm>
            <a:off x="4315415" y="4971881"/>
            <a:ext cx="513170" cy="139487"/>
          </a:xfrm>
          <a:prstGeom prst="rect">
            <a:avLst/>
          </a:prstGeom>
          <a:noFill/>
          <a:ln>
            <a:noFill/>
          </a:ln>
        </p:spPr>
        <p:txBody>
          <a:bodyPr anchorCtr="0" anchor="t" bIns="0" lIns="0" spcFirstLastPara="1" rIns="0" wrap="square" tIns="6350">
            <a:noAutofit/>
          </a:bodyPr>
          <a:lstStyle/>
          <a:p>
            <a:pPr indent="0" lvl="0" marL="12700" marR="0" rtl="0" algn="l">
              <a:spcBef>
                <a:spcPts val="0"/>
              </a:spcBef>
              <a:spcAft>
                <a:spcPts val="0"/>
              </a:spcAft>
              <a:buNone/>
            </a:pPr>
            <a:r>
              <a:rPr b="1" lang="en" sz="900">
                <a:solidFill>
                  <a:srgbClr val="0C234A"/>
                </a:solidFill>
                <a:latin typeface="Calibri"/>
                <a:ea typeface="Calibri"/>
                <a:cs typeface="Calibri"/>
                <a:sym typeface="Calibri"/>
              </a:rPr>
              <a:t>2026-2027</a:t>
            </a:r>
            <a:endParaRPr b="1" sz="900">
              <a:solidFill>
                <a:srgbClr val="000000"/>
              </a:solidFill>
              <a:latin typeface="Calibri"/>
              <a:ea typeface="Calibri"/>
              <a:cs typeface="Calibri"/>
              <a:sym typeface="Calibri"/>
            </a:endParaRPr>
          </a:p>
        </p:txBody>
      </p:sp>
      <p:pic>
        <p:nvPicPr>
          <p:cNvPr descr="A group of people in a field&#10;&#10;Description automatically generated" id="429" name="Google Shape;429;p48"/>
          <p:cNvPicPr preferRelativeResize="0"/>
          <p:nvPr/>
        </p:nvPicPr>
        <p:blipFill rotWithShape="1">
          <a:blip r:embed="rId3">
            <a:alphaModFix/>
          </a:blip>
          <a:srcRect b="0" l="6776" r="18407" t="0"/>
          <a:stretch/>
        </p:blipFill>
        <p:spPr>
          <a:xfrm>
            <a:off x="0" y="0"/>
            <a:ext cx="9144000" cy="3638083"/>
          </a:xfrm>
          <a:prstGeom prst="rect">
            <a:avLst/>
          </a:prstGeom>
          <a:noFill/>
          <a:ln>
            <a:noFill/>
          </a:ln>
        </p:spPr>
      </p:pic>
      <p:pic>
        <p:nvPicPr>
          <p:cNvPr descr="A blue circle with waves in it&#10;&#10;Description automatically generated" id="430" name="Google Shape;430;p48"/>
          <p:cNvPicPr preferRelativeResize="0"/>
          <p:nvPr/>
        </p:nvPicPr>
        <p:blipFill rotWithShape="1">
          <a:blip r:embed="rId4">
            <a:alphaModFix/>
          </a:blip>
          <a:srcRect b="0" l="0" r="0" t="0"/>
          <a:stretch/>
        </p:blipFill>
        <p:spPr>
          <a:xfrm>
            <a:off x="6888169" y="4053071"/>
            <a:ext cx="1129739" cy="987580"/>
          </a:xfrm>
          <a:prstGeom prst="rect">
            <a:avLst/>
          </a:prstGeom>
          <a:solidFill>
            <a:schemeClr val="lt1"/>
          </a:solidFill>
          <a:ln>
            <a:noFill/>
          </a:ln>
        </p:spPr>
      </p:pic>
      <p:pic>
        <p:nvPicPr>
          <p:cNvPr id="431" name="Google Shape;431;p48" title="ENVS logo.png"/>
          <p:cNvPicPr preferRelativeResize="0"/>
          <p:nvPr/>
        </p:nvPicPr>
        <p:blipFill>
          <a:blip r:embed="rId5">
            <a:alphaModFix/>
          </a:blip>
          <a:stretch>
            <a:fillRect/>
          </a:stretch>
        </p:blipFill>
        <p:spPr>
          <a:xfrm>
            <a:off x="53975" y="4594463"/>
            <a:ext cx="2307400" cy="5169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49"/>
          <p:cNvSpPr txBox="1"/>
          <p:nvPr>
            <p:ph type="title"/>
          </p:nvPr>
        </p:nvSpPr>
        <p:spPr>
          <a:xfrm>
            <a:off x="1480413" y="537345"/>
            <a:ext cx="7306120" cy="1409700"/>
          </a:xfrm>
          <a:prstGeom prst="rect">
            <a:avLst/>
          </a:prstGeom>
          <a:noFill/>
          <a:ln>
            <a:noFill/>
          </a:ln>
        </p:spPr>
        <p:txBody>
          <a:bodyPr anchorCtr="0" anchor="t" bIns="0" lIns="0" spcFirstLastPara="1" rIns="0" wrap="square" tIns="75575">
            <a:noAutofit/>
          </a:bodyPr>
          <a:lstStyle/>
          <a:p>
            <a:pPr indent="0" lvl="0" marL="12700" marR="0" rtl="0" algn="l">
              <a:lnSpc>
                <a:spcPct val="118288"/>
              </a:lnSpc>
              <a:spcBef>
                <a:spcPts val="0"/>
              </a:spcBef>
              <a:spcAft>
                <a:spcPts val="0"/>
              </a:spcAft>
              <a:buNone/>
            </a:pPr>
            <a:r>
              <a:rPr b="1" i="0" lang="en" sz="4400" u="none" cap="none" strike="noStrike">
                <a:solidFill>
                  <a:srgbClr val="0C234B"/>
                </a:solidFill>
                <a:latin typeface="Times New Roman"/>
                <a:ea typeface="Times New Roman"/>
                <a:cs typeface="Times New Roman"/>
                <a:sym typeface="Times New Roman"/>
              </a:rPr>
              <a:t>Student Pre and Post Survey</a:t>
            </a:r>
            <a:endParaRPr b="0" i="0" sz="4400" u="none" cap="none" strike="noStrike">
              <a:solidFill>
                <a:srgbClr val="0C234B"/>
              </a:solidFill>
              <a:latin typeface="Times New Roman"/>
              <a:ea typeface="Times New Roman"/>
              <a:cs typeface="Times New Roman"/>
              <a:sym typeface="Times New Roman"/>
            </a:endParaRPr>
          </a:p>
        </p:txBody>
      </p:sp>
      <p:sp>
        <p:nvSpPr>
          <p:cNvPr id="437" name="Google Shape;437;p49"/>
          <p:cNvSpPr txBox="1"/>
          <p:nvPr/>
        </p:nvSpPr>
        <p:spPr>
          <a:xfrm>
            <a:off x="576854" y="604215"/>
            <a:ext cx="138430" cy="237244"/>
          </a:xfrm>
          <a:prstGeom prst="rect">
            <a:avLst/>
          </a:prstGeom>
          <a:noFill/>
          <a:ln>
            <a:noFill/>
          </a:ln>
        </p:spPr>
        <p:txBody>
          <a:bodyPr anchorCtr="0" anchor="t" bIns="0" lIns="0" spcFirstLastPara="1" rIns="0" wrap="square" tIns="6350">
            <a:spAutoFit/>
          </a:bodyPr>
          <a:lstStyle/>
          <a:p>
            <a:pPr indent="0" lvl="0" marL="12700" marR="0" rtl="0" algn="l">
              <a:spcBef>
                <a:spcPts val="0"/>
              </a:spcBef>
              <a:spcAft>
                <a:spcPts val="0"/>
              </a:spcAft>
              <a:buNone/>
            </a:pPr>
            <a:r>
              <a:rPr b="1" lang="en" sz="1500">
                <a:solidFill>
                  <a:srgbClr val="FAFAFA"/>
                </a:solidFill>
                <a:latin typeface="Times New Roman"/>
                <a:ea typeface="Times New Roman"/>
                <a:cs typeface="Times New Roman"/>
                <a:sym typeface="Times New Roman"/>
              </a:rPr>
              <a:t>V</a:t>
            </a:r>
            <a:endParaRPr sz="1500">
              <a:solidFill>
                <a:srgbClr val="000000"/>
              </a:solidFill>
              <a:latin typeface="Times New Roman"/>
              <a:ea typeface="Times New Roman"/>
              <a:cs typeface="Times New Roman"/>
              <a:sym typeface="Times New Roman"/>
            </a:endParaRPr>
          </a:p>
        </p:txBody>
      </p:sp>
      <p:sp>
        <p:nvSpPr>
          <p:cNvPr id="438" name="Google Shape;438;p49"/>
          <p:cNvSpPr txBox="1"/>
          <p:nvPr/>
        </p:nvSpPr>
        <p:spPr>
          <a:xfrm>
            <a:off x="5443181" y="2876622"/>
            <a:ext cx="1298257" cy="203200"/>
          </a:xfrm>
          <a:prstGeom prst="rect">
            <a:avLst/>
          </a:prstGeom>
          <a:noFill/>
          <a:ln>
            <a:noFill/>
          </a:ln>
        </p:spPr>
        <p:txBody>
          <a:bodyPr anchorCtr="0" anchor="t" bIns="0" lIns="0" spcFirstLastPara="1" rIns="0" wrap="square" tIns="6350">
            <a:noAutofit/>
          </a:bodyPr>
          <a:lstStyle/>
          <a:p>
            <a:pPr indent="0" lvl="0" marL="12700" marR="0" rtl="0" algn="l">
              <a:spcBef>
                <a:spcPts val="0"/>
              </a:spcBef>
              <a:spcAft>
                <a:spcPts val="0"/>
              </a:spcAft>
              <a:buNone/>
            </a:pPr>
            <a:r>
              <a:rPr b="1" lang="en" sz="2000">
                <a:solidFill>
                  <a:srgbClr val="0C234A"/>
                </a:solidFill>
                <a:latin typeface="Calibri"/>
                <a:ea typeface="Calibri"/>
                <a:cs typeface="Calibri"/>
                <a:sym typeface="Calibri"/>
              </a:rPr>
              <a:t>AFTER</a:t>
            </a:r>
            <a:endParaRPr b="1" sz="2000">
              <a:solidFill>
                <a:srgbClr val="000000"/>
              </a:solidFill>
              <a:latin typeface="Calibri"/>
              <a:ea typeface="Calibri"/>
              <a:cs typeface="Calibri"/>
              <a:sym typeface="Calibri"/>
            </a:endParaRPr>
          </a:p>
        </p:txBody>
      </p:sp>
      <p:sp>
        <p:nvSpPr>
          <p:cNvPr id="439" name="Google Shape;439;p49"/>
          <p:cNvSpPr txBox="1"/>
          <p:nvPr/>
        </p:nvSpPr>
        <p:spPr>
          <a:xfrm>
            <a:off x="5443181" y="3228931"/>
            <a:ext cx="2734120" cy="1137170"/>
          </a:xfrm>
          <a:prstGeom prst="rect">
            <a:avLst/>
          </a:prstGeom>
          <a:noFill/>
          <a:ln>
            <a:noFill/>
          </a:ln>
        </p:spPr>
        <p:txBody>
          <a:bodyPr anchorCtr="0" anchor="t" bIns="0" lIns="0" spcFirstLastPara="1" rIns="0" wrap="square" tIns="28875">
            <a:noAutofit/>
          </a:bodyPr>
          <a:lstStyle/>
          <a:p>
            <a:pPr indent="0" lvl="0" marL="0" marR="0" rtl="0" algn="l">
              <a:spcBef>
                <a:spcPts val="0"/>
              </a:spcBef>
              <a:spcAft>
                <a:spcPts val="0"/>
              </a:spcAft>
              <a:buNone/>
            </a:pPr>
            <a:r>
              <a:rPr b="1" lang="en" sz="1600">
                <a:solidFill>
                  <a:srgbClr val="0C234B"/>
                </a:solidFill>
                <a:latin typeface="Calibri"/>
                <a:ea typeface="Calibri"/>
                <a:cs typeface="Calibri"/>
                <a:sym typeface="Calibri"/>
              </a:rPr>
              <a:t>Please administer the "post-water festival" survey after completing the unit, ideally no more than four weeks after the water festival event.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1600">
              <a:solidFill>
                <a:srgbClr val="0C234B"/>
              </a:solidFill>
              <a:latin typeface="Calibri"/>
              <a:ea typeface="Calibri"/>
              <a:cs typeface="Calibri"/>
              <a:sym typeface="Calibri"/>
            </a:endParaRPr>
          </a:p>
        </p:txBody>
      </p:sp>
      <p:sp>
        <p:nvSpPr>
          <p:cNvPr id="440" name="Google Shape;440;p49"/>
          <p:cNvSpPr txBox="1"/>
          <p:nvPr/>
        </p:nvSpPr>
        <p:spPr>
          <a:xfrm>
            <a:off x="1817303" y="2876622"/>
            <a:ext cx="1298257" cy="203200"/>
          </a:xfrm>
          <a:prstGeom prst="rect">
            <a:avLst/>
          </a:prstGeom>
          <a:noFill/>
          <a:ln>
            <a:noFill/>
          </a:ln>
        </p:spPr>
        <p:txBody>
          <a:bodyPr anchorCtr="0" anchor="t" bIns="0" lIns="0" spcFirstLastPara="1" rIns="0" wrap="square" tIns="6350">
            <a:noAutofit/>
          </a:bodyPr>
          <a:lstStyle/>
          <a:p>
            <a:pPr indent="0" lvl="0" marL="12700" marR="0" rtl="0" algn="l">
              <a:spcBef>
                <a:spcPts val="0"/>
              </a:spcBef>
              <a:spcAft>
                <a:spcPts val="0"/>
              </a:spcAft>
              <a:buNone/>
            </a:pPr>
            <a:r>
              <a:rPr b="1" lang="en" sz="2000">
                <a:solidFill>
                  <a:srgbClr val="0C234A"/>
                </a:solidFill>
                <a:latin typeface="Calibri"/>
                <a:ea typeface="Calibri"/>
                <a:cs typeface="Calibri"/>
                <a:sym typeface="Calibri"/>
              </a:rPr>
              <a:t>BEFORE</a:t>
            </a:r>
            <a:endParaRPr b="1" sz="2000">
              <a:solidFill>
                <a:srgbClr val="000000"/>
              </a:solidFill>
              <a:latin typeface="Calibri"/>
              <a:ea typeface="Calibri"/>
              <a:cs typeface="Calibri"/>
              <a:sym typeface="Calibri"/>
            </a:endParaRPr>
          </a:p>
        </p:txBody>
      </p:sp>
      <p:sp>
        <p:nvSpPr>
          <p:cNvPr id="441" name="Google Shape;441;p49"/>
          <p:cNvSpPr txBox="1"/>
          <p:nvPr/>
        </p:nvSpPr>
        <p:spPr>
          <a:xfrm>
            <a:off x="1818616" y="3228931"/>
            <a:ext cx="2990973" cy="1137170"/>
          </a:xfrm>
          <a:prstGeom prst="rect">
            <a:avLst/>
          </a:prstGeom>
          <a:noFill/>
          <a:ln>
            <a:noFill/>
          </a:ln>
        </p:spPr>
        <p:txBody>
          <a:bodyPr anchorCtr="0" anchor="t" bIns="0" lIns="0" spcFirstLastPara="1" rIns="0" wrap="square" tIns="28875">
            <a:noAutofit/>
          </a:bodyPr>
          <a:lstStyle/>
          <a:p>
            <a:pPr indent="0" lvl="0" marL="0" marR="0" rtl="0" algn="l">
              <a:spcBef>
                <a:spcPts val="0"/>
              </a:spcBef>
              <a:spcAft>
                <a:spcPts val="0"/>
              </a:spcAft>
              <a:buNone/>
            </a:pPr>
            <a:r>
              <a:rPr b="1" lang="en" sz="1600">
                <a:solidFill>
                  <a:srgbClr val="0C234B"/>
                </a:solidFill>
                <a:latin typeface="Calibri"/>
                <a:ea typeface="Calibri"/>
                <a:cs typeface="Calibri"/>
                <a:sym typeface="Calibri"/>
              </a:rPr>
              <a:t>Please administer the "pre-water festival" survey before students start any of the lessons. </a:t>
            </a:r>
            <a:r>
              <a:rPr b="1" lang="en" sz="1600" u="sng">
                <a:solidFill>
                  <a:srgbClr val="0C234B"/>
                </a:solidFill>
                <a:latin typeface="Calibri"/>
                <a:ea typeface="Calibri"/>
                <a:cs typeface="Calibri"/>
                <a:sym typeface="Calibri"/>
              </a:rPr>
              <a:t>This is not a test</a:t>
            </a:r>
            <a:r>
              <a:rPr b="1" lang="en" sz="1600">
                <a:solidFill>
                  <a:srgbClr val="0C234B"/>
                </a:solidFill>
                <a:latin typeface="Calibri"/>
                <a:ea typeface="Calibri"/>
                <a:cs typeface="Calibri"/>
                <a:sym typeface="Calibri"/>
              </a:rPr>
              <a:t>. Please facilitate reading the questions as a class. </a:t>
            </a:r>
            <a:endParaRPr sz="16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1600">
              <a:solidFill>
                <a:srgbClr val="0C234B"/>
              </a:solidFill>
              <a:latin typeface="Calibri"/>
              <a:ea typeface="Calibri"/>
              <a:cs typeface="Calibri"/>
              <a:sym typeface="Calibri"/>
            </a:endParaRPr>
          </a:p>
        </p:txBody>
      </p:sp>
      <p:sp>
        <p:nvSpPr>
          <p:cNvPr id="442" name="Google Shape;442;p49"/>
          <p:cNvSpPr txBox="1"/>
          <p:nvPr/>
        </p:nvSpPr>
        <p:spPr>
          <a:xfrm>
            <a:off x="1411704" y="1303570"/>
            <a:ext cx="7443536" cy="1431161"/>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lang="en" sz="3000" u="sng">
                <a:solidFill>
                  <a:schemeClr val="hlink"/>
                </a:solidFill>
                <a:latin typeface="Calibri"/>
                <a:ea typeface="Calibri"/>
                <a:cs typeface="Calibri"/>
                <a:sym typeface="Calibri"/>
                <a:hlinkClick r:id="rId3"/>
              </a:rPr>
              <a:t>https://projectwet.arizona.edu/</a:t>
            </a:r>
            <a:endParaRPr sz="3000">
              <a:solidFill>
                <a:srgbClr val="000000"/>
              </a:solidFill>
              <a:latin typeface="Calibri"/>
              <a:ea typeface="Calibri"/>
              <a:cs typeface="Calibri"/>
              <a:sym typeface="Calibri"/>
            </a:endParaRPr>
          </a:p>
          <a:p>
            <a:pPr indent="0" lvl="0" marL="0" marR="0" rtl="0" algn="ctr">
              <a:spcBef>
                <a:spcPts val="0"/>
              </a:spcBef>
              <a:spcAft>
                <a:spcPts val="0"/>
              </a:spcAft>
              <a:buNone/>
            </a:pPr>
            <a:r>
              <a:rPr lang="en" sz="3000" u="sng">
                <a:solidFill>
                  <a:schemeClr val="hlink"/>
                </a:solidFill>
                <a:latin typeface="Calibri"/>
                <a:ea typeface="Calibri"/>
                <a:cs typeface="Calibri"/>
                <a:sym typeface="Calibri"/>
                <a:hlinkClick r:id="rId4"/>
              </a:rPr>
              <a:t>arizona-water-festival/</a:t>
            </a:r>
            <a:endParaRPr sz="3000">
              <a:solidFill>
                <a:srgbClr val="000000"/>
              </a:solidFill>
              <a:latin typeface="Calibri"/>
              <a:ea typeface="Calibri"/>
              <a:cs typeface="Calibri"/>
              <a:sym typeface="Calibri"/>
            </a:endParaRPr>
          </a:p>
          <a:p>
            <a:pPr indent="0" lvl="0" marL="0" marR="0" rtl="0" algn="ctr">
              <a:spcBef>
                <a:spcPts val="0"/>
              </a:spcBef>
              <a:spcAft>
                <a:spcPts val="0"/>
              </a:spcAft>
              <a:buNone/>
            </a:pPr>
            <a:r>
              <a:rPr lang="en" sz="3000" u="sng">
                <a:solidFill>
                  <a:schemeClr val="hlink"/>
                </a:solidFill>
                <a:latin typeface="Calibri"/>
                <a:ea typeface="Calibri"/>
                <a:cs typeface="Calibri"/>
                <a:sym typeface="Calibri"/>
                <a:hlinkClick r:id="rId5"/>
              </a:rPr>
              <a:t>teacher-resources/student-survey</a:t>
            </a:r>
            <a:endParaRPr sz="900" u="sng">
              <a:solidFill>
                <a:schemeClr val="hlink"/>
              </a:solidFill>
              <a:latin typeface="Calibri"/>
              <a:ea typeface="Calibri"/>
              <a:cs typeface="Calibri"/>
              <a:sym typeface="Calibri"/>
              <a:hlinkClick r:id="rId6"/>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0"/>
          <p:cNvSpPr txBox="1"/>
          <p:nvPr>
            <p:ph type="title"/>
          </p:nvPr>
        </p:nvSpPr>
        <p:spPr>
          <a:xfrm>
            <a:off x="1497639" y="652288"/>
            <a:ext cx="4939909" cy="1409700"/>
          </a:xfrm>
          <a:prstGeom prst="rect">
            <a:avLst/>
          </a:prstGeom>
          <a:noFill/>
          <a:ln>
            <a:noFill/>
          </a:ln>
        </p:spPr>
        <p:txBody>
          <a:bodyPr anchorCtr="0" anchor="t" bIns="0" lIns="0" spcFirstLastPara="1" rIns="0" wrap="square" tIns="75575">
            <a:noAutofit/>
          </a:bodyPr>
          <a:lstStyle/>
          <a:p>
            <a:pPr indent="0" lvl="0" marL="12700" marR="0" rtl="0" algn="l">
              <a:lnSpc>
                <a:spcPct val="118288"/>
              </a:lnSpc>
              <a:spcBef>
                <a:spcPts val="0"/>
              </a:spcBef>
              <a:spcAft>
                <a:spcPts val="0"/>
              </a:spcAft>
              <a:buNone/>
            </a:pPr>
            <a:r>
              <a:rPr b="1" i="0" lang="en" sz="4400" u="none" cap="none" strike="noStrike">
                <a:solidFill>
                  <a:srgbClr val="003399"/>
                </a:solidFill>
                <a:latin typeface="Times New Roman"/>
                <a:ea typeface="Times New Roman"/>
                <a:cs typeface="Times New Roman"/>
                <a:sym typeface="Times New Roman"/>
              </a:rPr>
              <a:t>AWF Unit of Study</a:t>
            </a:r>
            <a:br>
              <a:rPr b="0" i="0" lang="en" sz="4400" u="none" cap="none" strike="noStrike">
                <a:solidFill>
                  <a:srgbClr val="0C234B"/>
                </a:solidFill>
                <a:latin typeface="Times New Roman"/>
                <a:ea typeface="Times New Roman"/>
                <a:cs typeface="Times New Roman"/>
                <a:sym typeface="Times New Roman"/>
              </a:rPr>
            </a:br>
            <a:endParaRPr b="0" i="0" sz="4400" u="none" cap="none" strike="noStrike">
              <a:solidFill>
                <a:srgbClr val="0C234B"/>
              </a:solidFill>
              <a:latin typeface="Times New Roman"/>
              <a:ea typeface="Times New Roman"/>
              <a:cs typeface="Times New Roman"/>
              <a:sym typeface="Times New Roman"/>
            </a:endParaRPr>
          </a:p>
        </p:txBody>
      </p:sp>
      <p:sp>
        <p:nvSpPr>
          <p:cNvPr id="448" name="Google Shape;448;p50"/>
          <p:cNvSpPr txBox="1"/>
          <p:nvPr/>
        </p:nvSpPr>
        <p:spPr>
          <a:xfrm>
            <a:off x="576854" y="604215"/>
            <a:ext cx="138430" cy="237244"/>
          </a:xfrm>
          <a:prstGeom prst="rect">
            <a:avLst/>
          </a:prstGeom>
          <a:noFill/>
          <a:ln>
            <a:noFill/>
          </a:ln>
        </p:spPr>
        <p:txBody>
          <a:bodyPr anchorCtr="0" anchor="t" bIns="0" lIns="0" spcFirstLastPara="1" rIns="0" wrap="square" tIns="6350">
            <a:spAutoFit/>
          </a:bodyPr>
          <a:lstStyle/>
          <a:p>
            <a:pPr indent="0" lvl="0" marL="12700" marR="0" rtl="0" algn="l">
              <a:spcBef>
                <a:spcPts val="0"/>
              </a:spcBef>
              <a:spcAft>
                <a:spcPts val="0"/>
              </a:spcAft>
              <a:buNone/>
            </a:pPr>
            <a:r>
              <a:rPr b="1" lang="en" sz="1500">
                <a:solidFill>
                  <a:srgbClr val="FAFAFA"/>
                </a:solidFill>
                <a:latin typeface="Times New Roman"/>
                <a:ea typeface="Times New Roman"/>
                <a:cs typeface="Times New Roman"/>
                <a:sym typeface="Times New Roman"/>
              </a:rPr>
              <a:t>V</a:t>
            </a:r>
            <a:endParaRPr sz="1500">
              <a:solidFill>
                <a:srgbClr val="000000"/>
              </a:solidFill>
              <a:latin typeface="Times New Roman"/>
              <a:ea typeface="Times New Roman"/>
              <a:cs typeface="Times New Roman"/>
              <a:sym typeface="Times New Roman"/>
            </a:endParaRPr>
          </a:p>
        </p:txBody>
      </p:sp>
      <p:sp>
        <p:nvSpPr>
          <p:cNvPr id="449" name="Google Shape;449;p50"/>
          <p:cNvSpPr txBox="1"/>
          <p:nvPr/>
        </p:nvSpPr>
        <p:spPr>
          <a:xfrm>
            <a:off x="1497639" y="1866032"/>
            <a:ext cx="1880402" cy="91168"/>
          </a:xfrm>
          <a:prstGeom prst="rect">
            <a:avLst/>
          </a:prstGeom>
          <a:noFill/>
          <a:ln>
            <a:noFill/>
          </a:ln>
        </p:spPr>
        <p:txBody>
          <a:bodyPr anchorCtr="0" anchor="t" bIns="0" lIns="0" spcFirstLastPara="1" rIns="0" wrap="square" tIns="6350">
            <a:noAutofit/>
          </a:bodyPr>
          <a:lstStyle/>
          <a:p>
            <a:pPr indent="0" lvl="0" marL="12700" marR="0" rtl="0" algn="l">
              <a:spcBef>
                <a:spcPts val="0"/>
              </a:spcBef>
              <a:spcAft>
                <a:spcPts val="0"/>
              </a:spcAft>
              <a:buNone/>
            </a:pPr>
            <a:r>
              <a:rPr b="1" lang="en" sz="3000">
                <a:solidFill>
                  <a:srgbClr val="003399"/>
                </a:solidFill>
                <a:latin typeface="Calibri"/>
                <a:ea typeface="Calibri"/>
                <a:cs typeface="Calibri"/>
                <a:sym typeface="Calibri"/>
              </a:rPr>
              <a:t>Summary:</a:t>
            </a:r>
            <a:endParaRPr sz="1100"/>
          </a:p>
        </p:txBody>
      </p:sp>
      <p:sp>
        <p:nvSpPr>
          <p:cNvPr id="450" name="Google Shape;450;p50"/>
          <p:cNvSpPr txBox="1"/>
          <p:nvPr/>
        </p:nvSpPr>
        <p:spPr>
          <a:xfrm>
            <a:off x="1497639" y="2321995"/>
            <a:ext cx="6792772" cy="1137170"/>
          </a:xfrm>
          <a:prstGeom prst="rect">
            <a:avLst/>
          </a:prstGeom>
          <a:noFill/>
          <a:ln>
            <a:noFill/>
          </a:ln>
        </p:spPr>
        <p:txBody>
          <a:bodyPr anchorCtr="0" anchor="t" bIns="0" lIns="0" spcFirstLastPara="1" rIns="0" wrap="square" tIns="28875">
            <a:noAutofit/>
          </a:bodyPr>
          <a:lstStyle/>
          <a:p>
            <a:pPr indent="0" lvl="0" marL="0" marR="0" rtl="0" algn="just">
              <a:lnSpc>
                <a:spcPct val="115000"/>
              </a:lnSpc>
              <a:spcBef>
                <a:spcPts val="0"/>
              </a:spcBef>
              <a:spcAft>
                <a:spcPts val="0"/>
              </a:spcAft>
              <a:buNone/>
            </a:pPr>
            <a:r>
              <a:rPr b="1" lang="en" sz="1800">
                <a:solidFill>
                  <a:srgbClr val="000000"/>
                </a:solidFill>
                <a:latin typeface="Calibri"/>
                <a:ea typeface="Calibri"/>
                <a:cs typeface="Calibri"/>
                <a:sym typeface="Calibri"/>
              </a:rPr>
              <a:t>4</a:t>
            </a:r>
            <a:r>
              <a:rPr b="1" baseline="30000" lang="en" sz="1800">
                <a:solidFill>
                  <a:srgbClr val="000000"/>
                </a:solidFill>
                <a:latin typeface="Calibri"/>
                <a:ea typeface="Calibri"/>
                <a:cs typeface="Calibri"/>
                <a:sym typeface="Calibri"/>
              </a:rPr>
              <a:t>th</a:t>
            </a:r>
            <a:r>
              <a:rPr b="1" lang="en" sz="1800">
                <a:solidFill>
                  <a:srgbClr val="000000"/>
                </a:solidFill>
                <a:latin typeface="Calibri"/>
                <a:ea typeface="Calibri"/>
                <a:cs typeface="Calibri"/>
                <a:sym typeface="Calibri"/>
              </a:rPr>
              <a:t> grade students explore the Arizona water cycle, map our regional watersheds, unearth the connection between groundwater and surface water, and learn how their behaviors impact water availability in Arizona. Students use this knowledge to develop accessible, community-focused solutions that simultaneously conserve water and promote sustainable decision-making.</a:t>
            </a:r>
            <a:endParaRPr b="1" sz="1800">
              <a:solidFill>
                <a:srgbClr val="000000"/>
              </a:solidFill>
              <a:latin typeface="Calibri"/>
              <a:ea typeface="Calibri"/>
              <a:cs typeface="Calibri"/>
              <a:sym typeface="Calibri"/>
            </a:endParaRPr>
          </a:p>
        </p:txBody>
      </p:sp>
      <p:sp>
        <p:nvSpPr>
          <p:cNvPr id="451" name="Google Shape;451;p50"/>
          <p:cNvSpPr/>
          <p:nvPr/>
        </p:nvSpPr>
        <p:spPr>
          <a:xfrm>
            <a:off x="1497638" y="1670049"/>
            <a:ext cx="6791325" cy="14288"/>
          </a:xfrm>
          <a:custGeom>
            <a:rect b="b" l="l" r="r" t="t"/>
            <a:pathLst>
              <a:path extrusionOk="0" h="28575" w="13582650">
                <a:moveTo>
                  <a:pt x="13582648" y="28574"/>
                </a:moveTo>
                <a:lnTo>
                  <a:pt x="0" y="28574"/>
                </a:lnTo>
                <a:lnTo>
                  <a:pt x="0" y="0"/>
                </a:lnTo>
                <a:lnTo>
                  <a:pt x="13582648" y="0"/>
                </a:lnTo>
                <a:lnTo>
                  <a:pt x="13582648" y="28574"/>
                </a:lnTo>
                <a:close/>
              </a:path>
            </a:pathLst>
          </a:custGeom>
          <a:solidFill>
            <a:srgbClr val="AB05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1"/>
          <p:cNvSpPr/>
          <p:nvPr/>
        </p:nvSpPr>
        <p:spPr>
          <a:xfrm>
            <a:off x="265813" y="859759"/>
            <a:ext cx="3092287" cy="3189767"/>
          </a:xfrm>
          <a:prstGeom prst="trapezoid">
            <a:avLst>
              <a:gd fmla="val 25000" name="adj"/>
            </a:avLst>
          </a:prstGeom>
          <a:solidFill>
            <a:srgbClr val="C5D8F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57" name="Google Shape;457;p51"/>
          <p:cNvSpPr txBox="1"/>
          <p:nvPr/>
        </p:nvSpPr>
        <p:spPr>
          <a:xfrm>
            <a:off x="265812" y="1093975"/>
            <a:ext cx="3092287" cy="468313"/>
          </a:xfrm>
          <a:prstGeom prst="rect">
            <a:avLst/>
          </a:prstGeom>
          <a:noFill/>
          <a:ln>
            <a:noFill/>
          </a:ln>
        </p:spPr>
        <p:txBody>
          <a:bodyPr anchorCtr="0" anchor="t" bIns="0" lIns="0" spcFirstLastPara="1" rIns="0" wrap="square" tIns="6350">
            <a:noAutofit/>
          </a:bodyPr>
          <a:lstStyle/>
          <a:p>
            <a:pPr indent="0" lvl="0" marL="12700" marR="0" rtl="0" algn="ctr">
              <a:spcBef>
                <a:spcPts val="0"/>
              </a:spcBef>
              <a:spcAft>
                <a:spcPts val="0"/>
              </a:spcAft>
              <a:buNone/>
            </a:pPr>
            <a:r>
              <a:rPr b="1" lang="en" sz="3600">
                <a:solidFill>
                  <a:srgbClr val="003399"/>
                </a:solidFill>
                <a:latin typeface="Calibri"/>
                <a:ea typeface="Calibri"/>
                <a:cs typeface="Calibri"/>
                <a:sym typeface="Calibri"/>
              </a:rPr>
              <a:t>WATER FESTIVAL </a:t>
            </a:r>
            <a:endParaRPr sz="1100"/>
          </a:p>
          <a:p>
            <a:pPr indent="0" lvl="0" marL="12700" marR="0" rtl="0" algn="ctr">
              <a:spcBef>
                <a:spcPts val="100"/>
              </a:spcBef>
              <a:spcAft>
                <a:spcPts val="0"/>
              </a:spcAft>
              <a:buNone/>
            </a:pPr>
            <a:r>
              <a:rPr b="1" lang="en" sz="3600">
                <a:solidFill>
                  <a:srgbClr val="003399"/>
                </a:solidFill>
                <a:latin typeface="Calibri"/>
                <a:ea typeface="Calibri"/>
                <a:cs typeface="Calibri"/>
                <a:sym typeface="Calibri"/>
              </a:rPr>
              <a:t>UNIT </a:t>
            </a:r>
            <a:endParaRPr sz="1100"/>
          </a:p>
          <a:p>
            <a:pPr indent="0" lvl="0" marL="12700" marR="0" rtl="0" algn="ctr">
              <a:spcBef>
                <a:spcPts val="100"/>
              </a:spcBef>
              <a:spcAft>
                <a:spcPts val="0"/>
              </a:spcAft>
              <a:buNone/>
            </a:pPr>
            <a:r>
              <a:rPr b="1" lang="en" sz="3600">
                <a:solidFill>
                  <a:srgbClr val="003399"/>
                </a:solidFill>
                <a:latin typeface="Calibri"/>
                <a:ea typeface="Calibri"/>
                <a:cs typeface="Calibri"/>
                <a:sym typeface="Calibri"/>
              </a:rPr>
              <a:t>GUIDING QUESTIONS:</a:t>
            </a:r>
            <a:endParaRPr sz="1100"/>
          </a:p>
        </p:txBody>
      </p:sp>
      <p:sp>
        <p:nvSpPr>
          <p:cNvPr id="458" name="Google Shape;458;p51"/>
          <p:cNvSpPr txBox="1"/>
          <p:nvPr/>
        </p:nvSpPr>
        <p:spPr>
          <a:xfrm>
            <a:off x="4109500" y="1434156"/>
            <a:ext cx="4768687" cy="1391407"/>
          </a:xfrm>
          <a:prstGeom prst="rect">
            <a:avLst/>
          </a:prstGeom>
          <a:noFill/>
          <a:ln>
            <a:noFill/>
          </a:ln>
        </p:spPr>
        <p:txBody>
          <a:bodyPr anchorCtr="0" anchor="t" bIns="0" lIns="0" spcFirstLastPara="1" rIns="0" wrap="square" tIns="6350">
            <a:noAutofit/>
          </a:bodyPr>
          <a:lstStyle/>
          <a:p>
            <a:pPr indent="0" lvl="0" marL="0" marR="0" rtl="0" algn="l">
              <a:spcBef>
                <a:spcPts val="0"/>
              </a:spcBef>
              <a:spcAft>
                <a:spcPts val="0"/>
              </a:spcAft>
              <a:buNone/>
            </a:pPr>
            <a:r>
              <a:rPr b="1" lang="en" sz="3000">
                <a:solidFill>
                  <a:srgbClr val="FFFFFF"/>
                </a:solidFill>
                <a:latin typeface="Calibri"/>
                <a:ea typeface="Calibri"/>
                <a:cs typeface="Calibri"/>
                <a:sym typeface="Calibri"/>
              </a:rPr>
              <a:t>Where is Arizona’s water? </a:t>
            </a:r>
            <a:endParaRPr sz="1100"/>
          </a:p>
          <a:p>
            <a:pPr indent="0" lvl="0" marL="0" marR="0" rtl="0" algn="l">
              <a:spcBef>
                <a:spcPts val="0"/>
              </a:spcBef>
              <a:spcAft>
                <a:spcPts val="0"/>
              </a:spcAft>
              <a:buNone/>
            </a:pPr>
            <a:r>
              <a:t/>
            </a:r>
            <a:endParaRPr b="1" sz="1000">
              <a:solidFill>
                <a:srgbClr val="FFFFFF"/>
              </a:solidFill>
              <a:latin typeface="Calibri"/>
              <a:ea typeface="Calibri"/>
              <a:cs typeface="Calibri"/>
              <a:sym typeface="Calibri"/>
            </a:endParaRPr>
          </a:p>
          <a:p>
            <a:pPr indent="0" lvl="0" marL="0" marR="0" rtl="0" algn="l">
              <a:spcBef>
                <a:spcPts val="0"/>
              </a:spcBef>
              <a:spcAft>
                <a:spcPts val="0"/>
              </a:spcAft>
              <a:buNone/>
            </a:pPr>
            <a:r>
              <a:rPr b="1" lang="en" sz="3000">
                <a:solidFill>
                  <a:srgbClr val="FFFFFF"/>
                </a:solidFill>
                <a:latin typeface="Calibri"/>
                <a:ea typeface="Calibri"/>
                <a:cs typeface="Calibri"/>
                <a:sym typeface="Calibri"/>
              </a:rPr>
              <a:t>What are the connections between people, water, and heat in the Earth's systems?</a:t>
            </a:r>
            <a:endParaRPr sz="30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3000">
              <a:solidFill>
                <a:srgbClr val="002776"/>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776"/>
        </a:solidFill>
      </p:bgPr>
    </p:bg>
    <p:spTree>
      <p:nvGrpSpPr>
        <p:cNvPr id="463" name="Shape 463"/>
        <p:cNvGrpSpPr/>
        <p:nvPr/>
      </p:nvGrpSpPr>
      <p:grpSpPr>
        <a:xfrm>
          <a:off x="0" y="0"/>
          <a:ext cx="0" cy="0"/>
          <a:chOff x="0" y="0"/>
          <a:chExt cx="0" cy="0"/>
        </a:xfrm>
      </p:grpSpPr>
      <p:sp>
        <p:nvSpPr>
          <p:cNvPr id="464" name="Google Shape;464;p52"/>
          <p:cNvSpPr/>
          <p:nvPr/>
        </p:nvSpPr>
        <p:spPr>
          <a:xfrm>
            <a:off x="-16519" y="2599905"/>
            <a:ext cx="4580260" cy="2607601"/>
          </a:xfrm>
          <a:prstGeom prst="rect">
            <a:avLst/>
          </a:prstGeom>
          <a:solidFill>
            <a:srgbClr val="002776"/>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65" name="Google Shape;465;p52"/>
          <p:cNvSpPr/>
          <p:nvPr/>
        </p:nvSpPr>
        <p:spPr>
          <a:xfrm>
            <a:off x="4569248" y="-7695"/>
            <a:ext cx="4580260" cy="2607601"/>
          </a:xfrm>
          <a:prstGeom prst="rect">
            <a:avLst/>
          </a:prstGeom>
          <a:solidFill>
            <a:srgbClr val="002776"/>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66" name="Google Shape;466;p52"/>
          <p:cNvSpPr/>
          <p:nvPr/>
        </p:nvSpPr>
        <p:spPr>
          <a:xfrm>
            <a:off x="4710224" y="138224"/>
            <a:ext cx="4295553" cy="2316061"/>
          </a:xfrm>
          <a:prstGeom prst="rect">
            <a:avLst/>
          </a:prstGeom>
          <a:solidFill>
            <a:schemeClr val="l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67" name="Google Shape;467;p52"/>
          <p:cNvSpPr txBox="1"/>
          <p:nvPr>
            <p:ph type="title"/>
          </p:nvPr>
        </p:nvSpPr>
        <p:spPr>
          <a:xfrm>
            <a:off x="5084023" y="373785"/>
            <a:ext cx="3336077" cy="273015"/>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0" lang="en" sz="3000" u="none" cap="none" strike="noStrike">
                <a:solidFill>
                  <a:srgbClr val="002776"/>
                </a:solidFill>
                <a:latin typeface="Calibri"/>
                <a:ea typeface="Calibri"/>
                <a:cs typeface="Calibri"/>
                <a:sym typeface="Calibri"/>
              </a:rPr>
              <a:t>GROUNDWATER</a:t>
            </a:r>
            <a:endParaRPr b="1" i="0" sz="3000" u="none" cap="none" strike="noStrike">
              <a:solidFill>
                <a:srgbClr val="002776"/>
              </a:solidFill>
              <a:latin typeface="Calibri"/>
              <a:ea typeface="Calibri"/>
              <a:cs typeface="Calibri"/>
              <a:sym typeface="Calibri"/>
            </a:endParaRPr>
          </a:p>
        </p:txBody>
      </p:sp>
      <p:sp>
        <p:nvSpPr>
          <p:cNvPr id="468" name="Google Shape;468;p52"/>
          <p:cNvSpPr txBox="1"/>
          <p:nvPr/>
        </p:nvSpPr>
        <p:spPr>
          <a:xfrm>
            <a:off x="5084023" y="1007390"/>
            <a:ext cx="3336077" cy="1023293"/>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 sz="1600">
                <a:solidFill>
                  <a:srgbClr val="000000"/>
                </a:solidFill>
                <a:latin typeface="Calibri"/>
                <a:ea typeface="Calibri"/>
                <a:cs typeface="Calibri"/>
                <a:sym typeface="Calibri"/>
              </a:rPr>
              <a:t>Model</a:t>
            </a:r>
            <a:r>
              <a:rPr lang="en" sz="1600">
                <a:solidFill>
                  <a:srgbClr val="000000"/>
                </a:solidFill>
                <a:latin typeface="Calibri"/>
                <a:ea typeface="Calibri"/>
                <a:cs typeface="Calibri"/>
                <a:sym typeface="Calibri"/>
              </a:rPr>
              <a:t> aquifer recharge and extraction connecting water availability to human behavior. </a:t>
            </a:r>
            <a:endParaRPr sz="1600">
              <a:solidFill>
                <a:srgbClr val="000000"/>
              </a:solidFill>
              <a:latin typeface="Calibri"/>
              <a:ea typeface="Calibri"/>
              <a:cs typeface="Calibri"/>
              <a:sym typeface="Calibri"/>
            </a:endParaRPr>
          </a:p>
        </p:txBody>
      </p:sp>
      <p:sp>
        <p:nvSpPr>
          <p:cNvPr id="469" name="Google Shape;469;p52"/>
          <p:cNvSpPr/>
          <p:nvPr/>
        </p:nvSpPr>
        <p:spPr>
          <a:xfrm>
            <a:off x="120328" y="2753370"/>
            <a:ext cx="4295553" cy="2316061"/>
          </a:xfrm>
          <a:prstGeom prst="rect">
            <a:avLst/>
          </a:prstGeom>
          <a:solidFill>
            <a:schemeClr val="l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70" name="Google Shape;470;p52"/>
          <p:cNvSpPr txBox="1"/>
          <p:nvPr/>
        </p:nvSpPr>
        <p:spPr>
          <a:xfrm>
            <a:off x="325076" y="3541058"/>
            <a:ext cx="4059422" cy="1411106"/>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lang="en" sz="1200">
                <a:solidFill>
                  <a:srgbClr val="000000"/>
                </a:solidFill>
                <a:latin typeface="Calibri"/>
                <a:ea typeface="Calibri"/>
                <a:cs typeface="Calibri"/>
                <a:sym typeface="Calibri"/>
              </a:rPr>
              <a:t>Use a system's model to learn how water moves through a watershed and </a:t>
            </a:r>
            <a:r>
              <a:rPr b="1" lang="en" sz="1200">
                <a:solidFill>
                  <a:srgbClr val="000000"/>
                </a:solidFill>
                <a:latin typeface="Calibri"/>
                <a:ea typeface="Calibri"/>
                <a:cs typeface="Calibri"/>
                <a:sym typeface="Calibri"/>
              </a:rPr>
              <a:t>demonstrate</a:t>
            </a:r>
            <a:r>
              <a:rPr lang="en" sz="1200">
                <a:solidFill>
                  <a:srgbClr val="000000"/>
                </a:solidFill>
                <a:latin typeface="Calibri"/>
                <a:ea typeface="Calibri"/>
                <a:cs typeface="Calibri"/>
                <a:sym typeface="Calibri"/>
              </a:rPr>
              <a:t> the human impact of changes to that natural system; city surfaces affect the movement of water, and those changes can be </a:t>
            </a:r>
            <a:r>
              <a:rPr b="1" lang="en" sz="1200">
                <a:solidFill>
                  <a:srgbClr val="000000"/>
                </a:solidFill>
                <a:latin typeface="Calibri"/>
                <a:ea typeface="Calibri"/>
                <a:cs typeface="Calibri"/>
                <a:sym typeface="Calibri"/>
              </a:rPr>
              <a:t>observed/measured. Identify </a:t>
            </a:r>
            <a:r>
              <a:rPr lang="en" sz="1200">
                <a:solidFill>
                  <a:srgbClr val="000000"/>
                </a:solidFill>
                <a:latin typeface="Calibri"/>
                <a:ea typeface="Calibri"/>
                <a:cs typeface="Calibri"/>
                <a:sym typeface="Calibri"/>
              </a:rPr>
              <a:t>the cause-and-effect interactions between matter and energy in the hydrosphere, biosphere, atmosphere, and geosphere. </a:t>
            </a:r>
            <a:endParaRPr sz="1200">
              <a:solidFill>
                <a:srgbClr val="000000"/>
              </a:solidFill>
              <a:latin typeface="Calibri"/>
              <a:ea typeface="Calibri"/>
              <a:cs typeface="Calibri"/>
              <a:sym typeface="Calibri"/>
            </a:endParaRPr>
          </a:p>
        </p:txBody>
      </p:sp>
      <p:cxnSp>
        <p:nvCxnSpPr>
          <p:cNvPr id="471" name="Google Shape;471;p52"/>
          <p:cNvCxnSpPr/>
          <p:nvPr/>
        </p:nvCxnSpPr>
        <p:spPr>
          <a:xfrm>
            <a:off x="5080000" y="890117"/>
            <a:ext cx="3683000" cy="0"/>
          </a:xfrm>
          <a:prstGeom prst="straightConnector1">
            <a:avLst/>
          </a:prstGeom>
          <a:noFill/>
          <a:ln cap="flat" cmpd="sng" w="38100">
            <a:solidFill>
              <a:srgbClr val="002776"/>
            </a:solidFill>
            <a:prstDash val="solid"/>
            <a:round/>
            <a:headEnd len="sm" w="sm" type="none"/>
            <a:tailEnd len="sm" w="sm" type="none"/>
          </a:ln>
        </p:spPr>
      </p:cxnSp>
      <p:sp>
        <p:nvSpPr>
          <p:cNvPr id="472" name="Google Shape;472;p52"/>
          <p:cNvSpPr/>
          <p:nvPr/>
        </p:nvSpPr>
        <p:spPr>
          <a:xfrm>
            <a:off x="-30285" y="-7695"/>
            <a:ext cx="4596779" cy="2607601"/>
          </a:xfrm>
          <a:prstGeom prst="rect">
            <a:avLst/>
          </a:prstGeom>
          <a:solidFill>
            <a:srgbClr val="AB0520"/>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73" name="Google Shape;473;p52"/>
          <p:cNvSpPr/>
          <p:nvPr/>
        </p:nvSpPr>
        <p:spPr>
          <a:xfrm>
            <a:off x="125834" y="138224"/>
            <a:ext cx="4295553" cy="2316061"/>
          </a:xfrm>
          <a:prstGeom prst="rect">
            <a:avLst/>
          </a:prstGeom>
          <a:solidFill>
            <a:schemeClr val="l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74" name="Google Shape;474;p52"/>
          <p:cNvSpPr/>
          <p:nvPr/>
        </p:nvSpPr>
        <p:spPr>
          <a:xfrm>
            <a:off x="4563741" y="2607601"/>
            <a:ext cx="4596779" cy="2607601"/>
          </a:xfrm>
          <a:prstGeom prst="rect">
            <a:avLst/>
          </a:prstGeom>
          <a:solidFill>
            <a:srgbClr val="AB0520"/>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475" name="Google Shape;475;p52"/>
          <p:cNvSpPr txBox="1"/>
          <p:nvPr/>
        </p:nvSpPr>
        <p:spPr>
          <a:xfrm>
            <a:off x="503763" y="331325"/>
            <a:ext cx="2749801" cy="357937"/>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CYCLE</a:t>
            </a:r>
            <a:endParaRPr sz="1100"/>
          </a:p>
        </p:txBody>
      </p:sp>
      <p:sp>
        <p:nvSpPr>
          <p:cNvPr id="476" name="Google Shape;476;p52"/>
          <p:cNvSpPr/>
          <p:nvPr/>
        </p:nvSpPr>
        <p:spPr>
          <a:xfrm>
            <a:off x="4714354" y="2745675"/>
            <a:ext cx="4295553" cy="2316061"/>
          </a:xfrm>
          <a:prstGeom prst="rect">
            <a:avLst/>
          </a:prstGeom>
          <a:solidFill>
            <a:schemeClr val="l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cxnSp>
        <p:nvCxnSpPr>
          <p:cNvPr id="477" name="Google Shape;477;p52"/>
          <p:cNvCxnSpPr/>
          <p:nvPr/>
        </p:nvCxnSpPr>
        <p:spPr>
          <a:xfrm>
            <a:off x="432111" y="875677"/>
            <a:ext cx="3683000" cy="0"/>
          </a:xfrm>
          <a:prstGeom prst="straightConnector1">
            <a:avLst/>
          </a:prstGeom>
          <a:noFill/>
          <a:ln cap="flat" cmpd="sng" w="38100">
            <a:solidFill>
              <a:srgbClr val="AB0520"/>
            </a:solidFill>
            <a:prstDash val="solid"/>
            <a:round/>
            <a:headEnd len="sm" w="sm" type="none"/>
            <a:tailEnd len="sm" w="sm" type="none"/>
          </a:ln>
        </p:spPr>
      </p:cxnSp>
      <p:sp>
        <p:nvSpPr>
          <p:cNvPr id="478" name="Google Shape;478;p52"/>
          <p:cNvSpPr txBox="1"/>
          <p:nvPr/>
        </p:nvSpPr>
        <p:spPr>
          <a:xfrm>
            <a:off x="633834" y="2854175"/>
            <a:ext cx="2749801" cy="357938"/>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002776"/>
                </a:solidFill>
                <a:latin typeface="Calibri"/>
                <a:ea typeface="Calibri"/>
                <a:cs typeface="Calibri"/>
                <a:sym typeface="Calibri"/>
              </a:rPr>
              <a:t>WATERSHED</a:t>
            </a:r>
            <a:endParaRPr sz="1100"/>
          </a:p>
        </p:txBody>
      </p:sp>
      <p:sp>
        <p:nvSpPr>
          <p:cNvPr id="479" name="Google Shape;479;p52"/>
          <p:cNvSpPr txBox="1"/>
          <p:nvPr/>
        </p:nvSpPr>
        <p:spPr>
          <a:xfrm>
            <a:off x="5080000" y="2835286"/>
            <a:ext cx="2749801" cy="357938"/>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SUSTAINABILITY</a:t>
            </a:r>
            <a:endParaRPr sz="1100"/>
          </a:p>
        </p:txBody>
      </p:sp>
      <p:sp>
        <p:nvSpPr>
          <p:cNvPr id="480" name="Google Shape;480;p52"/>
          <p:cNvSpPr txBox="1"/>
          <p:nvPr/>
        </p:nvSpPr>
        <p:spPr>
          <a:xfrm>
            <a:off x="5080000" y="3437603"/>
            <a:ext cx="3716116" cy="1037581"/>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 sz="1200">
                <a:solidFill>
                  <a:srgbClr val="000000"/>
                </a:solidFill>
                <a:latin typeface="Calibri"/>
                <a:ea typeface="Calibri"/>
                <a:cs typeface="Calibri"/>
                <a:sym typeface="Calibri"/>
              </a:rPr>
              <a:t>Act </a:t>
            </a:r>
            <a:r>
              <a:rPr lang="en" sz="1200">
                <a:solidFill>
                  <a:srgbClr val="000000"/>
                </a:solidFill>
                <a:latin typeface="Calibri"/>
                <a:ea typeface="Calibri"/>
                <a:cs typeface="Calibri"/>
                <a:sym typeface="Calibri"/>
              </a:rPr>
              <a:t>as environmental stewards, conserving water through </a:t>
            </a:r>
            <a:endParaRPr sz="1100"/>
          </a:p>
          <a:p>
            <a:pPr indent="0" lvl="0" marL="0" marR="0" rtl="0" algn="l">
              <a:lnSpc>
                <a:spcPct val="114999"/>
              </a:lnSpc>
              <a:spcBef>
                <a:spcPts val="0"/>
              </a:spcBef>
              <a:spcAft>
                <a:spcPts val="0"/>
              </a:spcAft>
              <a:buNone/>
            </a:pPr>
            <a:r>
              <a:rPr lang="en" sz="1200">
                <a:solidFill>
                  <a:srgbClr val="000000"/>
                </a:solidFill>
                <a:latin typeface="Calibri"/>
                <a:ea typeface="Calibri"/>
                <a:cs typeface="Calibri"/>
                <a:sym typeface="Calibri"/>
              </a:rPr>
              <a:t>both behaviors and available technologies, supporting resilient solutions that benefit the (biodiverse) community. </a:t>
            </a:r>
            <a:r>
              <a:rPr b="1" lang="en" sz="1200">
                <a:solidFill>
                  <a:srgbClr val="000000"/>
                </a:solidFill>
                <a:latin typeface="Calibri"/>
                <a:ea typeface="Calibri"/>
                <a:cs typeface="Calibri"/>
                <a:sym typeface="Calibri"/>
              </a:rPr>
              <a:t>Design a solution </a:t>
            </a:r>
            <a:r>
              <a:rPr lang="en" sz="1200">
                <a:solidFill>
                  <a:srgbClr val="000000"/>
                </a:solidFill>
                <a:latin typeface="Calibri"/>
                <a:ea typeface="Calibri"/>
                <a:cs typeface="Calibri"/>
                <a:sym typeface="Calibri"/>
              </a:rPr>
              <a:t>for water savings and safety</a:t>
            </a:r>
            <a:r>
              <a:rPr b="1" lang="en" sz="1200">
                <a:solidFill>
                  <a:srgbClr val="000000"/>
                </a:solidFill>
                <a:latin typeface="Calibri"/>
                <a:ea typeface="Calibri"/>
                <a:cs typeface="Calibri"/>
                <a:sym typeface="Calibri"/>
              </a:rPr>
              <a:t>. </a:t>
            </a:r>
            <a:endParaRPr sz="1200">
              <a:solidFill>
                <a:srgbClr val="000000"/>
              </a:solidFill>
              <a:latin typeface="Calibri"/>
              <a:ea typeface="Calibri"/>
              <a:cs typeface="Calibri"/>
              <a:sym typeface="Calibri"/>
            </a:endParaRPr>
          </a:p>
        </p:txBody>
      </p:sp>
      <p:sp>
        <p:nvSpPr>
          <p:cNvPr id="481" name="Google Shape;481;p52"/>
          <p:cNvSpPr txBox="1"/>
          <p:nvPr/>
        </p:nvSpPr>
        <p:spPr>
          <a:xfrm>
            <a:off x="432112" y="1007390"/>
            <a:ext cx="3336077" cy="1023293"/>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 sz="1400">
                <a:solidFill>
                  <a:srgbClr val="000000"/>
                </a:solidFill>
                <a:latin typeface="Calibri"/>
                <a:ea typeface="Calibri"/>
                <a:cs typeface="Calibri"/>
                <a:sym typeface="Calibri"/>
              </a:rPr>
              <a:t>Model </a:t>
            </a:r>
            <a:r>
              <a:rPr lang="en" sz="1400">
                <a:solidFill>
                  <a:srgbClr val="000000"/>
                </a:solidFill>
                <a:latin typeface="Calibri"/>
                <a:ea typeface="Calibri"/>
                <a:cs typeface="Calibri"/>
                <a:sym typeface="Calibri"/>
              </a:rPr>
              <a:t>the movement of water molecules through the Arizona water cycle. Find evidence to support the argument that energy and matter interact in Earth's systems to create the water cycle. </a:t>
            </a:r>
            <a:endParaRPr sz="1400">
              <a:solidFill>
                <a:srgbClr val="000000"/>
              </a:solidFill>
              <a:latin typeface="Calibri"/>
              <a:ea typeface="Calibri"/>
              <a:cs typeface="Calibri"/>
              <a:sym typeface="Calibri"/>
            </a:endParaRPr>
          </a:p>
        </p:txBody>
      </p:sp>
      <p:cxnSp>
        <p:nvCxnSpPr>
          <p:cNvPr id="482" name="Google Shape;482;p52"/>
          <p:cNvCxnSpPr/>
          <p:nvPr/>
        </p:nvCxnSpPr>
        <p:spPr>
          <a:xfrm>
            <a:off x="503762" y="3402945"/>
            <a:ext cx="3683000" cy="0"/>
          </a:xfrm>
          <a:prstGeom prst="straightConnector1">
            <a:avLst/>
          </a:prstGeom>
          <a:noFill/>
          <a:ln cap="flat" cmpd="sng" w="38100">
            <a:solidFill>
              <a:srgbClr val="002776"/>
            </a:solidFill>
            <a:prstDash val="solid"/>
            <a:round/>
            <a:headEnd len="sm" w="sm" type="none"/>
            <a:tailEnd len="sm" w="sm" type="none"/>
          </a:ln>
        </p:spPr>
      </p:cxnSp>
      <p:cxnSp>
        <p:nvCxnSpPr>
          <p:cNvPr id="483" name="Google Shape;483;p52"/>
          <p:cNvCxnSpPr/>
          <p:nvPr/>
        </p:nvCxnSpPr>
        <p:spPr>
          <a:xfrm>
            <a:off x="5080000" y="3386733"/>
            <a:ext cx="3683000" cy="0"/>
          </a:xfrm>
          <a:prstGeom prst="straightConnector1">
            <a:avLst/>
          </a:prstGeom>
          <a:noFill/>
          <a:ln cap="flat" cmpd="sng" w="38100">
            <a:solidFill>
              <a:srgbClr val="AB0520"/>
            </a:solidFill>
            <a:prstDash val="solid"/>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3"/>
          <p:cNvSpPr txBox="1"/>
          <p:nvPr/>
        </p:nvSpPr>
        <p:spPr>
          <a:xfrm>
            <a:off x="989225" y="697525"/>
            <a:ext cx="7343100" cy="152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t>Begin student slides on Slide 7</a:t>
            </a:r>
            <a:endParaRPr sz="1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4"/>
          <p:cNvSpPr txBox="1"/>
          <p:nvPr/>
        </p:nvSpPr>
        <p:spPr>
          <a:xfrm>
            <a:off x="4215450" y="76275"/>
            <a:ext cx="46965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2776"/>
                </a:solidFill>
                <a:latin typeface="Calibri"/>
                <a:ea typeface="Calibri"/>
                <a:cs typeface="Calibri"/>
                <a:sym typeface="Calibri"/>
              </a:rPr>
              <a:t>Water Principles</a:t>
            </a:r>
            <a:endParaRPr sz="1100"/>
          </a:p>
        </p:txBody>
      </p:sp>
      <p:pic>
        <p:nvPicPr>
          <p:cNvPr descr="View of Planet Earth" id="494" name="Google Shape;494;p54"/>
          <p:cNvPicPr preferRelativeResize="0"/>
          <p:nvPr/>
        </p:nvPicPr>
        <p:blipFill rotWithShape="1">
          <a:blip r:embed="rId3">
            <a:alphaModFix/>
          </a:blip>
          <a:srcRect b="0" l="0" r="0" t="0"/>
          <a:stretch/>
        </p:blipFill>
        <p:spPr>
          <a:xfrm>
            <a:off x="217190" y="1138635"/>
            <a:ext cx="5152003" cy="2866231"/>
          </a:xfrm>
          <a:prstGeom prst="rect">
            <a:avLst/>
          </a:prstGeom>
          <a:noFill/>
          <a:ln>
            <a:noFill/>
          </a:ln>
        </p:spPr>
      </p:pic>
      <p:sp>
        <p:nvSpPr>
          <p:cNvPr id="495" name="Google Shape;495;p54"/>
          <p:cNvSpPr txBox="1"/>
          <p:nvPr/>
        </p:nvSpPr>
        <p:spPr>
          <a:xfrm>
            <a:off x="432111" y="171680"/>
            <a:ext cx="743968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FESTIVAL UNIT: </a:t>
            </a:r>
            <a:endParaRPr b="1" sz="3000">
              <a:solidFill>
                <a:srgbClr val="002776"/>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496" name="Google Shape;496;p54"/>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97" name="Google Shape;497;p54"/>
          <p:cNvSpPr txBox="1"/>
          <p:nvPr/>
        </p:nvSpPr>
        <p:spPr>
          <a:xfrm>
            <a:off x="5502323" y="1321981"/>
            <a:ext cx="3268500" cy="3455700"/>
          </a:xfrm>
          <a:prstGeom prst="rect">
            <a:avLst/>
          </a:prstGeom>
          <a:noFill/>
          <a:ln>
            <a:noFill/>
          </a:ln>
        </p:spPr>
        <p:txBody>
          <a:bodyPr anchorCtr="0" anchor="t" bIns="34275" lIns="68575" spcFirstLastPara="1" rIns="68575" wrap="square" tIns="34275">
            <a:spAutoFit/>
          </a:bodyPr>
          <a:lstStyle/>
          <a:p>
            <a:pPr indent="-254000" lvl="0" marL="368300" marR="0" rtl="0" algn="l">
              <a:spcBef>
                <a:spcPts val="0"/>
              </a:spcBef>
              <a:spcAft>
                <a:spcPts val="0"/>
              </a:spcAft>
              <a:buClr>
                <a:srgbClr val="002776"/>
              </a:buClr>
              <a:buSzPts val="2000"/>
              <a:buFont typeface="Calibri"/>
              <a:buAutoNum type="arabicPeriod"/>
            </a:pPr>
            <a:r>
              <a:rPr b="1" lang="en" sz="2000">
                <a:solidFill>
                  <a:srgbClr val="002776"/>
                </a:solidFill>
                <a:latin typeface="Calibri"/>
                <a:ea typeface="Calibri"/>
                <a:cs typeface="Calibri"/>
                <a:sym typeface="Calibri"/>
              </a:rPr>
              <a:t>Water is essential for all life on Earth to exist.</a:t>
            </a:r>
            <a:endParaRPr sz="1100"/>
          </a:p>
          <a:p>
            <a:pPr indent="-254000" lvl="0" marL="368300" marR="0" rtl="0" algn="l">
              <a:spcBef>
                <a:spcPts val="0"/>
              </a:spcBef>
              <a:spcAft>
                <a:spcPts val="0"/>
              </a:spcAft>
              <a:buClr>
                <a:srgbClr val="002776"/>
              </a:buClr>
              <a:buSzPts val="2000"/>
              <a:buFont typeface="Calibri"/>
              <a:buAutoNum type="arabicPeriod"/>
            </a:pPr>
            <a:r>
              <a:rPr b="1" lang="en" sz="2000">
                <a:solidFill>
                  <a:srgbClr val="002776"/>
                </a:solidFill>
                <a:latin typeface="Calibri"/>
                <a:ea typeface="Calibri"/>
                <a:cs typeface="Calibri"/>
                <a:sym typeface="Calibri"/>
              </a:rPr>
              <a:t>Water connects all Earth systems.</a:t>
            </a:r>
            <a:endParaRPr sz="1100"/>
          </a:p>
          <a:p>
            <a:pPr indent="-254000" lvl="0" marL="368300" marR="0" rtl="0" algn="l">
              <a:spcBef>
                <a:spcPts val="0"/>
              </a:spcBef>
              <a:spcAft>
                <a:spcPts val="0"/>
              </a:spcAft>
              <a:buClr>
                <a:srgbClr val="002776"/>
              </a:buClr>
              <a:buSzPts val="2000"/>
              <a:buFont typeface="Calibri"/>
              <a:buAutoNum type="arabicPeriod"/>
            </a:pPr>
            <a:r>
              <a:rPr b="1" lang="en" sz="2000">
                <a:solidFill>
                  <a:srgbClr val="002776"/>
                </a:solidFill>
                <a:latin typeface="Calibri"/>
                <a:ea typeface="Calibri"/>
                <a:cs typeface="Calibri"/>
                <a:sym typeface="Calibri"/>
              </a:rPr>
              <a:t>Water has unique and complex physical and chemical characteristics.</a:t>
            </a:r>
            <a:endParaRPr b="1" sz="2000">
              <a:solidFill>
                <a:srgbClr val="002776"/>
              </a:solidFill>
              <a:latin typeface="Calibri"/>
              <a:ea typeface="Calibri"/>
              <a:cs typeface="Calibri"/>
              <a:sym typeface="Calibri"/>
            </a:endParaRPr>
          </a:p>
          <a:p>
            <a:pPr indent="-355600" lvl="0" marL="457200" rtl="0" algn="l">
              <a:spcBef>
                <a:spcPts val="0"/>
              </a:spcBef>
              <a:spcAft>
                <a:spcPts val="0"/>
              </a:spcAft>
              <a:buClr>
                <a:srgbClr val="002776"/>
              </a:buClr>
              <a:buSzPts val="2000"/>
              <a:buFont typeface="Calibri"/>
              <a:buAutoNum type="arabicPeriod"/>
            </a:pPr>
            <a:r>
              <a:rPr b="1" lang="en" sz="2000">
                <a:solidFill>
                  <a:srgbClr val="002776"/>
                </a:solidFill>
                <a:latin typeface="Calibri"/>
                <a:ea typeface="Calibri"/>
                <a:cs typeface="Calibri"/>
                <a:sym typeface="Calibri"/>
              </a:rPr>
              <a:t>Water is a natural resource.</a:t>
            </a:r>
            <a:endParaRPr b="1" sz="2000">
              <a:solidFill>
                <a:srgbClr val="002776"/>
              </a:solidFill>
              <a:latin typeface="Calibri"/>
              <a:ea typeface="Calibri"/>
              <a:cs typeface="Calibri"/>
              <a:sym typeface="Calibri"/>
            </a:endParaRPr>
          </a:p>
          <a:p>
            <a:pPr indent="-254000" lvl="0" marL="368300" marR="0" rtl="0" algn="l">
              <a:spcBef>
                <a:spcPts val="0"/>
              </a:spcBef>
              <a:spcAft>
                <a:spcPts val="0"/>
              </a:spcAft>
              <a:buClr>
                <a:srgbClr val="002776"/>
              </a:buClr>
              <a:buSzPts val="2000"/>
              <a:buFont typeface="Calibri"/>
              <a:buAutoNum type="arabicPeriod"/>
            </a:pPr>
            <a:r>
              <a:rPr b="1" lang="en" sz="2000">
                <a:solidFill>
                  <a:srgbClr val="002776"/>
                </a:solidFill>
                <a:latin typeface="Calibri"/>
                <a:ea typeface="Calibri"/>
                <a:cs typeface="Calibri"/>
                <a:sym typeface="Calibri"/>
              </a:rPr>
              <a:t>Water resources are managed.</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5"/>
          <p:cNvSpPr txBox="1"/>
          <p:nvPr/>
        </p:nvSpPr>
        <p:spPr>
          <a:xfrm>
            <a:off x="4215450" y="76275"/>
            <a:ext cx="46965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2776"/>
                </a:solidFill>
                <a:latin typeface="Calibri"/>
                <a:ea typeface="Calibri"/>
                <a:cs typeface="Calibri"/>
                <a:sym typeface="Calibri"/>
              </a:rPr>
              <a:t>Water Principles</a:t>
            </a:r>
            <a:endParaRPr sz="1100"/>
          </a:p>
        </p:txBody>
      </p:sp>
      <p:pic>
        <p:nvPicPr>
          <p:cNvPr descr="The Green Desert - Organ Pipe Cactus National Monument (U.S. ..." id="503" name="Google Shape;503;p55"/>
          <p:cNvPicPr preferRelativeResize="0"/>
          <p:nvPr/>
        </p:nvPicPr>
        <p:blipFill rotWithShape="1">
          <a:blip r:embed="rId3">
            <a:alphaModFix/>
          </a:blip>
          <a:srcRect b="12907" l="0" r="0" t="12914"/>
          <a:stretch/>
        </p:blipFill>
        <p:spPr>
          <a:xfrm>
            <a:off x="217190" y="1138635"/>
            <a:ext cx="5152001" cy="2866232"/>
          </a:xfrm>
          <a:prstGeom prst="rect">
            <a:avLst/>
          </a:prstGeom>
          <a:noFill/>
          <a:ln>
            <a:noFill/>
          </a:ln>
        </p:spPr>
      </p:pic>
      <p:sp>
        <p:nvSpPr>
          <p:cNvPr id="504" name="Google Shape;504;p55"/>
          <p:cNvSpPr txBox="1"/>
          <p:nvPr/>
        </p:nvSpPr>
        <p:spPr>
          <a:xfrm>
            <a:off x="432111" y="171680"/>
            <a:ext cx="7439700" cy="420600"/>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FESTIVAL UNIT: </a:t>
            </a:r>
            <a:endParaRPr b="1" sz="3000">
              <a:solidFill>
                <a:srgbClr val="002776"/>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505" name="Google Shape;505;p55"/>
          <p:cNvCxnSpPr/>
          <p:nvPr/>
        </p:nvCxnSpPr>
        <p:spPr>
          <a:xfrm>
            <a:off x="432111" y="716189"/>
            <a:ext cx="7946400" cy="0"/>
          </a:xfrm>
          <a:prstGeom prst="straightConnector1">
            <a:avLst/>
          </a:prstGeom>
          <a:noFill/>
          <a:ln cap="flat" cmpd="sng" w="38100">
            <a:solidFill>
              <a:srgbClr val="AB0520"/>
            </a:solidFill>
            <a:prstDash val="solid"/>
            <a:round/>
            <a:headEnd len="sm" w="sm" type="none"/>
            <a:tailEnd len="sm" w="sm" type="none"/>
          </a:ln>
        </p:spPr>
      </p:cxnSp>
      <p:sp>
        <p:nvSpPr>
          <p:cNvPr id="506" name="Google Shape;506;p55"/>
          <p:cNvSpPr txBox="1"/>
          <p:nvPr/>
        </p:nvSpPr>
        <p:spPr>
          <a:xfrm>
            <a:off x="5502325" y="941374"/>
            <a:ext cx="3268500" cy="3424800"/>
          </a:xfrm>
          <a:prstGeom prst="rect">
            <a:avLst/>
          </a:prstGeom>
          <a:noFill/>
          <a:ln>
            <a:noFill/>
          </a:ln>
        </p:spPr>
        <p:txBody>
          <a:bodyPr anchorCtr="0" anchor="t" bIns="34275" lIns="68575" spcFirstLastPara="1" rIns="68575" wrap="square" tIns="34275">
            <a:spAutoFit/>
          </a:bodyPr>
          <a:lstStyle/>
          <a:p>
            <a:pPr indent="-254000" lvl="0" marL="368300" marR="0" rtl="0" algn="l">
              <a:spcBef>
                <a:spcPts val="0"/>
              </a:spcBef>
              <a:spcAft>
                <a:spcPts val="0"/>
              </a:spcAft>
              <a:buClr>
                <a:srgbClr val="002776"/>
              </a:buClr>
              <a:buSzPts val="2000"/>
              <a:buFont typeface="Calibri"/>
              <a:buAutoNum type="arabicPeriod"/>
            </a:pPr>
            <a:r>
              <a:rPr b="1" lang="en" sz="2000">
                <a:solidFill>
                  <a:srgbClr val="002776"/>
                </a:solidFill>
                <a:latin typeface="Calibri"/>
                <a:ea typeface="Calibri"/>
                <a:cs typeface="Calibri"/>
                <a:sym typeface="Calibri"/>
              </a:rPr>
              <a:t>Water is essential for all life on Earth to exist.</a:t>
            </a:r>
            <a:endParaRPr b="1" sz="2000">
              <a:solidFill>
                <a:srgbClr val="002776"/>
              </a:solidFill>
              <a:latin typeface="Calibri"/>
              <a:ea typeface="Calibri"/>
              <a:cs typeface="Calibri"/>
              <a:sym typeface="Calibri"/>
            </a:endParaRPr>
          </a:p>
          <a:p>
            <a:pPr indent="0" lvl="0" marL="457200" marR="0" rtl="0" algn="l">
              <a:spcBef>
                <a:spcPts val="0"/>
              </a:spcBef>
              <a:spcAft>
                <a:spcPts val="0"/>
              </a:spcAft>
              <a:buNone/>
            </a:pPr>
            <a:r>
              <a:t/>
            </a:r>
            <a:endParaRPr b="1" sz="2000">
              <a:solidFill>
                <a:srgbClr val="002776"/>
              </a:solidFill>
              <a:latin typeface="Calibri"/>
              <a:ea typeface="Calibri"/>
              <a:cs typeface="Calibri"/>
              <a:sym typeface="Calibri"/>
            </a:endParaRPr>
          </a:p>
          <a:p>
            <a:pPr indent="0" lvl="0" marL="0" rtl="0" algn="l">
              <a:lnSpc>
                <a:spcPct val="115000"/>
              </a:lnSpc>
              <a:spcBef>
                <a:spcPts val="0"/>
              </a:spcBef>
              <a:spcAft>
                <a:spcPts val="0"/>
              </a:spcAft>
              <a:buNone/>
            </a:pPr>
            <a:r>
              <a:rPr lang="en" sz="1500">
                <a:solidFill>
                  <a:schemeClr val="dk1"/>
                </a:solidFill>
                <a:latin typeface="Montserrat Medium"/>
                <a:ea typeface="Montserrat Medium"/>
                <a:cs typeface="Montserrat Medium"/>
                <a:sym typeface="Montserrat Medium"/>
              </a:rPr>
              <a:t>a. All living organisms have water in them.</a:t>
            </a:r>
            <a:br>
              <a:rPr lang="en" sz="1500">
                <a:solidFill>
                  <a:schemeClr val="dk1"/>
                </a:solidFill>
                <a:latin typeface="Montserrat Medium"/>
                <a:ea typeface="Montserrat Medium"/>
                <a:cs typeface="Montserrat Medium"/>
                <a:sym typeface="Montserrat Medium"/>
              </a:rPr>
            </a:br>
            <a:r>
              <a:rPr lang="en" sz="1500">
                <a:solidFill>
                  <a:schemeClr val="dk1"/>
                </a:solidFill>
                <a:latin typeface="Montserrat Medium"/>
                <a:ea typeface="Montserrat Medium"/>
                <a:cs typeface="Montserrat Medium"/>
                <a:sym typeface="Montserrat Medium"/>
              </a:rPr>
              <a:t>b. Life processes depend on water—from the cellular to ecosystem levels.</a:t>
            </a:r>
            <a:br>
              <a:rPr lang="en" sz="1500">
                <a:solidFill>
                  <a:schemeClr val="dk1"/>
                </a:solidFill>
                <a:latin typeface="Montserrat Medium"/>
                <a:ea typeface="Montserrat Medium"/>
                <a:cs typeface="Montserrat Medium"/>
                <a:sym typeface="Montserrat Medium"/>
              </a:rPr>
            </a:br>
            <a:r>
              <a:rPr lang="en" sz="1500">
                <a:solidFill>
                  <a:schemeClr val="dk1"/>
                </a:solidFill>
                <a:latin typeface="Montserrat Medium"/>
                <a:ea typeface="Montserrat Medium"/>
                <a:cs typeface="Montserrat Medium"/>
                <a:sym typeface="Montserrat Medium"/>
              </a:rPr>
              <a:t>c. Both the quantity and quality of water contribute to sustainability of life on Earth.</a:t>
            </a:r>
            <a:endParaRPr sz="1500">
              <a:solidFill>
                <a:schemeClr val="dk1"/>
              </a:solidFill>
              <a:latin typeface="Montserrat Medium"/>
              <a:ea typeface="Montserrat Medium"/>
              <a:cs typeface="Montserrat Medium"/>
              <a:sym typeface="Montserrat Medium"/>
            </a:endParaRPr>
          </a:p>
          <a:p>
            <a:pPr indent="0" lvl="0" marL="0" marR="0" rtl="0" algn="l">
              <a:spcBef>
                <a:spcPts val="0"/>
              </a:spcBef>
              <a:spcAft>
                <a:spcPts val="0"/>
              </a:spcAft>
              <a:buNone/>
            </a:pPr>
            <a:r>
              <a:t/>
            </a:r>
            <a:endParaRPr b="1" sz="2000">
              <a:solidFill>
                <a:srgbClr val="002776"/>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6"/>
          <p:cNvSpPr txBox="1"/>
          <p:nvPr/>
        </p:nvSpPr>
        <p:spPr>
          <a:xfrm>
            <a:off x="405725" y="211175"/>
            <a:ext cx="7701900" cy="50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latin typeface="Calibri"/>
                <a:ea typeface="Calibri"/>
                <a:cs typeface="Calibri"/>
                <a:sym typeface="Calibri"/>
              </a:rPr>
              <a:t>Lesson 1.1 </a:t>
            </a:r>
            <a:r>
              <a:rPr b="1" lang="en" sz="2100">
                <a:latin typeface="Calibri"/>
                <a:ea typeface="Calibri"/>
                <a:cs typeface="Calibri"/>
                <a:sym typeface="Calibri"/>
              </a:rPr>
              <a:t>Anchor Phenomena: Desert Adaptations</a:t>
            </a:r>
            <a:endParaRPr b="1" sz="2100">
              <a:latin typeface="Calibri"/>
              <a:ea typeface="Calibri"/>
              <a:cs typeface="Calibri"/>
              <a:sym typeface="Calibri"/>
            </a:endParaRPr>
          </a:p>
          <a:p>
            <a:pPr indent="0" lvl="0" marL="0" rtl="0" algn="l">
              <a:spcBef>
                <a:spcPts val="0"/>
              </a:spcBef>
              <a:spcAft>
                <a:spcPts val="0"/>
              </a:spcAft>
              <a:buNone/>
            </a:pPr>
            <a:r>
              <a:t/>
            </a:r>
            <a:endParaRPr b="1" sz="2100">
              <a:latin typeface="Calibri"/>
              <a:ea typeface="Calibri"/>
              <a:cs typeface="Calibri"/>
              <a:sym typeface="Calibri"/>
            </a:endParaRPr>
          </a:p>
          <a:p>
            <a:pPr indent="0" lvl="0" marL="0" rtl="0" algn="l">
              <a:spcBef>
                <a:spcPts val="0"/>
              </a:spcBef>
              <a:spcAft>
                <a:spcPts val="0"/>
              </a:spcAft>
              <a:buNone/>
            </a:pPr>
            <a:r>
              <a:rPr b="1" lang="en" sz="2100">
                <a:latin typeface="Calibri"/>
                <a:ea typeface="Calibri"/>
                <a:cs typeface="Calibri"/>
                <a:sym typeface="Calibri"/>
              </a:rPr>
              <a:t>Can you name this Sonoran Desert superstar species? </a:t>
            </a:r>
            <a:endParaRPr b="1" sz="2100">
              <a:latin typeface="Calibri"/>
              <a:ea typeface="Calibri"/>
              <a:cs typeface="Calibri"/>
              <a:sym typeface="Calibri"/>
            </a:endParaRPr>
          </a:p>
        </p:txBody>
      </p:sp>
      <p:pic>
        <p:nvPicPr>
          <p:cNvPr descr="Cactus in Saguaro National Park , Arizona (Provided by Getty Images)" id="512" name="Google Shape;512;p56"/>
          <p:cNvPicPr preferRelativeResize="0"/>
          <p:nvPr/>
        </p:nvPicPr>
        <p:blipFill>
          <a:blip r:embed="rId3">
            <a:alphaModFix/>
          </a:blip>
          <a:stretch>
            <a:fillRect/>
          </a:stretch>
        </p:blipFill>
        <p:spPr>
          <a:xfrm>
            <a:off x="356150" y="1519750"/>
            <a:ext cx="5019674" cy="3362799"/>
          </a:xfrm>
          <a:prstGeom prst="rect">
            <a:avLst/>
          </a:prstGeom>
          <a:noFill/>
          <a:ln>
            <a:noFill/>
          </a:ln>
        </p:spPr>
      </p:pic>
      <p:pic>
        <p:nvPicPr>
          <p:cNvPr descr="Silhouette of cactus at dusk , Saguaro National Park , Arizona (Provided by Getty Images)" id="513" name="Google Shape;513;p56"/>
          <p:cNvPicPr preferRelativeResize="0"/>
          <p:nvPr/>
        </p:nvPicPr>
        <p:blipFill>
          <a:blip r:embed="rId4">
            <a:alphaModFix/>
          </a:blip>
          <a:stretch>
            <a:fillRect/>
          </a:stretch>
        </p:blipFill>
        <p:spPr>
          <a:xfrm>
            <a:off x="7048949" y="1176225"/>
            <a:ext cx="1776874" cy="2652349"/>
          </a:xfrm>
          <a:prstGeom prst="rect">
            <a:avLst/>
          </a:prstGeom>
          <a:noFill/>
          <a:ln>
            <a:noFill/>
          </a:ln>
        </p:spPr>
      </p:pic>
      <p:pic>
        <p:nvPicPr>
          <p:cNvPr descr="Saguaro cacti in desert (Provided by Getty Images)" id="514" name="Google Shape;514;p56"/>
          <p:cNvPicPr preferRelativeResize="0"/>
          <p:nvPr/>
        </p:nvPicPr>
        <p:blipFill>
          <a:blip r:embed="rId5">
            <a:alphaModFix/>
          </a:blip>
          <a:stretch>
            <a:fillRect/>
          </a:stretch>
        </p:blipFill>
        <p:spPr>
          <a:xfrm>
            <a:off x="5375835" y="1951500"/>
            <a:ext cx="1673124" cy="2499302"/>
          </a:xfrm>
          <a:prstGeom prst="rect">
            <a:avLst/>
          </a:prstGeom>
          <a:noFill/>
          <a:ln>
            <a:noFill/>
          </a:ln>
        </p:spPr>
      </p:pic>
      <p:pic>
        <p:nvPicPr>
          <p:cNvPr descr="Close-up of saguaro (Provided by Getty Images)" id="515" name="Google Shape;515;p56"/>
          <p:cNvPicPr preferRelativeResize="0"/>
          <p:nvPr/>
        </p:nvPicPr>
        <p:blipFill>
          <a:blip r:embed="rId6">
            <a:alphaModFix/>
          </a:blip>
          <a:stretch>
            <a:fillRect/>
          </a:stretch>
        </p:blipFill>
        <p:spPr>
          <a:xfrm>
            <a:off x="6489946" y="518725"/>
            <a:ext cx="1312850" cy="19668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57"/>
          <p:cNvSpPr txBox="1"/>
          <p:nvPr/>
        </p:nvSpPr>
        <p:spPr>
          <a:xfrm>
            <a:off x="718450" y="367675"/>
            <a:ext cx="7475100" cy="160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Impact"/>
                <a:ea typeface="Impact"/>
                <a:cs typeface="Impact"/>
                <a:sym typeface="Impact"/>
              </a:rPr>
              <a:t>Let’s brainstorm!</a:t>
            </a:r>
            <a:endParaRPr sz="3000">
              <a:latin typeface="Impact"/>
              <a:ea typeface="Impact"/>
              <a:cs typeface="Impact"/>
              <a:sym typeface="Impact"/>
            </a:endParaRPr>
          </a:p>
          <a:p>
            <a:pPr indent="0" lvl="0" marL="0" rtl="0" algn="l">
              <a:spcBef>
                <a:spcPts val="0"/>
              </a:spcBef>
              <a:spcAft>
                <a:spcPts val="0"/>
              </a:spcAft>
              <a:buNone/>
            </a:pPr>
            <a:r>
              <a:rPr lang="en" sz="3000">
                <a:latin typeface="Impact"/>
                <a:ea typeface="Impact"/>
                <a:cs typeface="Impact"/>
                <a:sym typeface="Impact"/>
              </a:rPr>
              <a:t>How do organisms survive in the desert? </a:t>
            </a:r>
            <a:endParaRPr sz="3000">
              <a:latin typeface="Impact"/>
              <a:ea typeface="Impact"/>
              <a:cs typeface="Impact"/>
              <a:sym typeface="Impact"/>
            </a:endParaRPr>
          </a:p>
          <a:p>
            <a:pPr indent="0" lvl="0" marL="0" rtl="0" algn="l">
              <a:spcBef>
                <a:spcPts val="0"/>
              </a:spcBef>
              <a:spcAft>
                <a:spcPts val="0"/>
              </a:spcAft>
              <a:buNone/>
            </a:pPr>
            <a:r>
              <a:rPr lang="en" sz="3000">
                <a:latin typeface="Impact"/>
                <a:ea typeface="Impact"/>
                <a:cs typeface="Impact"/>
                <a:sym typeface="Impact"/>
              </a:rPr>
              <a:t>How has the saguaro cactus adapted to survive hot temperatures and low water?</a:t>
            </a:r>
            <a:endParaRPr sz="3000">
              <a:latin typeface="Impact"/>
              <a:ea typeface="Impact"/>
              <a:cs typeface="Impact"/>
              <a:sym typeface="Impact"/>
            </a:endParaRPr>
          </a:p>
        </p:txBody>
      </p:sp>
      <p:pic>
        <p:nvPicPr>
          <p:cNvPr descr="David Attenborough himself takes us through the fascinating - and often surprising - life cycle of desert plants. From their incredible tenacious qualities to their long lives, they're a little like Sir David himself!&#10;&#10;A xerophyte (or desert plant) is a species of plant that has adaptations to survive in an environment with little liquid water, such as a desert or an ice- or snow-covered region in the Alps or the Arctic. Popular examples of xerophytes are cacti, pineapple and some Gymnosperm plants.&#10;&#10;The structural features (morphology) and fundamental chemical processes (physiology) of xerophytes are variously adapted to conserve water, also common to store large quantities of water, during dry periods. Other species are able to survive long periods of extreme dryness or desiccation of their tissues, during which their metabolic activity may effectively shut down. Plants with such morphological and physiological adaptations are xeromorphic. Xerophytes such as cacti are capable of withstanding extended periods of dry conditions as they have deep-spreading roots and capacity to store water. Their waxy, thorny leaves prevent loss of moisture. Even their fleshy stems can store water.&#10;&#10;From Kingdom of Plants Season 1 Episode 3, &quot;Solving the Secrets&quot;: this series, narrated and presented by Sir David Attenborough, documents the world of plants, from the strangest to the most beautiful. Plus, a look at how plants change their biology to adapt to the changing seasons, and ensure their survival.&#10;&#10;Welcome to Nature Bites the OFFICIAL Nature Hub Channel. Bringing you closer to the remarkable animals that inhabit our natural world.&#10;&#10;Subscribe for your nature fix here! - https://www.youtube.com/channel/UCjsom_OqbP8UiH3KOL07OEw?sub_confirmation=1&#10;&#10;#DavidAttenborough #KingdomOfPlants #GreenPlanet" id="521" name="Google Shape;521;p57" title="David Attenborough: The Fascinating Life Cycle of Desert Plants | Nature Bites">
            <a:hlinkClick r:id="rId3"/>
          </p:cNvPr>
          <p:cNvPicPr preferRelativeResize="0"/>
          <p:nvPr/>
        </p:nvPicPr>
        <p:blipFill>
          <a:blip r:embed="rId4">
            <a:alphaModFix/>
          </a:blip>
          <a:stretch>
            <a:fillRect/>
          </a:stretch>
        </p:blipFill>
        <p:spPr>
          <a:xfrm>
            <a:off x="517850" y="2306750"/>
            <a:ext cx="4054150" cy="2280458"/>
          </a:xfrm>
          <a:prstGeom prst="rect">
            <a:avLst/>
          </a:prstGeom>
          <a:noFill/>
          <a:ln>
            <a:noFill/>
          </a:ln>
        </p:spPr>
      </p:pic>
      <p:pic>
        <p:nvPicPr>
          <p:cNvPr id="522" name="Google Shape;522;p57" title="Saguaro National Park, Arizona  Adaptations">
            <a:hlinkClick r:id="rId5"/>
          </p:cNvPr>
          <p:cNvPicPr preferRelativeResize="0"/>
          <p:nvPr/>
        </p:nvPicPr>
        <p:blipFill>
          <a:blip r:embed="rId6">
            <a:alphaModFix/>
          </a:blip>
          <a:stretch>
            <a:fillRect/>
          </a:stretch>
        </p:blipFill>
        <p:spPr>
          <a:xfrm>
            <a:off x="4616125" y="2306750"/>
            <a:ext cx="4054134" cy="2280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1"/>
                                        </p:tgtEl>
                                        <p:attrNameLst>
                                          <p:attrName>style.visibility</p:attrName>
                                        </p:attrNameLst>
                                      </p:cBhvr>
                                      <p:to>
                                        <p:strVal val="visible"/>
                                      </p:to>
                                    </p:set>
                                    <p:animEffect filter="fade" transition="in">
                                      <p:cBhvr>
                                        <p:cTn dur="1000"/>
                                        <p:tgtEl>
                                          <p:spTgt spid="5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pic>
        <p:nvPicPr>
          <p:cNvPr id="527" name="Google Shape;527;p58"/>
          <p:cNvPicPr preferRelativeResize="0"/>
          <p:nvPr/>
        </p:nvPicPr>
        <p:blipFill>
          <a:blip r:embed="rId3">
            <a:alphaModFix/>
          </a:blip>
          <a:stretch>
            <a:fillRect/>
          </a:stretch>
        </p:blipFill>
        <p:spPr>
          <a:xfrm>
            <a:off x="6396938" y="1978400"/>
            <a:ext cx="3000375" cy="1676400"/>
          </a:xfrm>
          <a:prstGeom prst="rect">
            <a:avLst/>
          </a:prstGeom>
          <a:noFill/>
          <a:ln>
            <a:noFill/>
          </a:ln>
        </p:spPr>
      </p:pic>
      <p:pic>
        <p:nvPicPr>
          <p:cNvPr descr="Warped cactus (Provided by Getty Images)" id="528" name="Google Shape;528;p58"/>
          <p:cNvPicPr preferRelativeResize="0"/>
          <p:nvPr/>
        </p:nvPicPr>
        <p:blipFill>
          <a:blip r:embed="rId4">
            <a:alphaModFix/>
          </a:blip>
          <a:stretch>
            <a:fillRect/>
          </a:stretch>
        </p:blipFill>
        <p:spPr>
          <a:xfrm>
            <a:off x="6567449" y="0"/>
            <a:ext cx="2963999" cy="1978401"/>
          </a:xfrm>
          <a:prstGeom prst="rect">
            <a:avLst/>
          </a:prstGeom>
          <a:noFill/>
          <a:ln>
            <a:noFill/>
          </a:ln>
        </p:spPr>
      </p:pic>
      <p:pic>
        <p:nvPicPr>
          <p:cNvPr id="529" name="Google Shape;529;p58"/>
          <p:cNvPicPr preferRelativeResize="0"/>
          <p:nvPr/>
        </p:nvPicPr>
        <p:blipFill>
          <a:blip r:embed="rId5">
            <a:alphaModFix/>
          </a:blip>
          <a:stretch>
            <a:fillRect/>
          </a:stretch>
        </p:blipFill>
        <p:spPr>
          <a:xfrm>
            <a:off x="236850" y="526375"/>
            <a:ext cx="7007475" cy="3825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59"/>
          <p:cNvSpPr txBox="1"/>
          <p:nvPr/>
        </p:nvSpPr>
        <p:spPr>
          <a:xfrm>
            <a:off x="432111" y="1174440"/>
            <a:ext cx="8045116" cy="585877"/>
          </a:xfrm>
          <a:prstGeom prst="rect">
            <a:avLst/>
          </a:prstGeom>
          <a:noFill/>
          <a:ln>
            <a:noFill/>
          </a:ln>
        </p:spPr>
        <p:txBody>
          <a:bodyPr anchorCtr="0" anchor="t" bIns="22850" lIns="45725" spcFirstLastPara="1" rIns="45725" wrap="square" tIns="22850">
            <a:noAutofit/>
          </a:bodyPr>
          <a:lstStyle/>
          <a:p>
            <a:pPr indent="0" lvl="0" marL="0" marR="0" rtl="0" algn="ctr">
              <a:spcBef>
                <a:spcPts val="0"/>
              </a:spcBef>
              <a:spcAft>
                <a:spcPts val="0"/>
              </a:spcAft>
              <a:buNone/>
            </a:pPr>
            <a:r>
              <a:rPr b="1" i="1" lang="en" sz="4000">
                <a:solidFill>
                  <a:srgbClr val="002776"/>
                </a:solidFill>
                <a:latin typeface="Calibri"/>
                <a:ea typeface="Calibri"/>
                <a:cs typeface="Calibri"/>
                <a:sym typeface="Calibri"/>
              </a:rPr>
              <a:t>LESSON 1.1: Where is the water?</a:t>
            </a:r>
            <a:endParaRPr sz="900">
              <a:solidFill>
                <a:srgbClr val="000000"/>
              </a:solidFill>
              <a:latin typeface="Calibri"/>
              <a:ea typeface="Calibri"/>
              <a:cs typeface="Calibri"/>
              <a:sym typeface="Calibri"/>
            </a:endParaRPr>
          </a:p>
          <a:p>
            <a:pPr indent="0" lvl="0" marL="0" marR="0" rtl="0" algn="ctr">
              <a:spcBef>
                <a:spcPts val="0"/>
              </a:spcBef>
              <a:spcAft>
                <a:spcPts val="0"/>
              </a:spcAft>
              <a:buNone/>
            </a:pPr>
            <a:br>
              <a:rPr b="1" lang="en" sz="4000">
                <a:solidFill>
                  <a:srgbClr val="000000"/>
                </a:solidFill>
                <a:latin typeface="Calibri"/>
                <a:ea typeface="Calibri"/>
                <a:cs typeface="Calibri"/>
                <a:sym typeface="Calibri"/>
              </a:rPr>
            </a:br>
            <a:endParaRPr b="1" sz="4000">
              <a:solidFill>
                <a:srgbClr val="002776"/>
              </a:solidFill>
              <a:latin typeface="Calibri"/>
              <a:ea typeface="Calibri"/>
              <a:cs typeface="Calibri"/>
              <a:sym typeface="Calibri"/>
            </a:endParaRPr>
          </a:p>
        </p:txBody>
      </p:sp>
      <p:sp>
        <p:nvSpPr>
          <p:cNvPr id="536" name="Google Shape;536;p59"/>
          <p:cNvSpPr txBox="1"/>
          <p:nvPr/>
        </p:nvSpPr>
        <p:spPr>
          <a:xfrm>
            <a:off x="549443" y="2346157"/>
            <a:ext cx="8045116" cy="1985159"/>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Investigative Questions</a:t>
            </a:r>
            <a:endParaRPr sz="1100"/>
          </a:p>
          <a:p>
            <a:pPr indent="0" lvl="0" marL="0" marR="0" rtl="0" algn="ctr">
              <a:spcBef>
                <a:spcPts val="0"/>
              </a:spcBef>
              <a:spcAft>
                <a:spcPts val="0"/>
              </a:spcAft>
              <a:buNone/>
            </a:pPr>
            <a:r>
              <a:rPr b="1" lang="en" sz="900">
                <a:solidFill>
                  <a:srgbClr val="AB0520"/>
                </a:solidFill>
                <a:latin typeface="Calibri"/>
                <a:ea typeface="Calibri"/>
                <a:cs typeface="Calibri"/>
                <a:sym typeface="Calibri"/>
              </a:rPr>
              <a:t> </a:t>
            </a:r>
            <a:r>
              <a:rPr b="1" lang="en" sz="900">
                <a:solidFill>
                  <a:srgbClr val="000000"/>
                </a:solidFill>
                <a:latin typeface="Calibri"/>
                <a:ea typeface="Calibri"/>
                <a:cs typeface="Calibri"/>
                <a:sym typeface="Calibri"/>
              </a:rPr>
              <a:t> </a:t>
            </a:r>
            <a:endParaRPr b="1" sz="900">
              <a:solidFill>
                <a:srgbClr val="000000"/>
              </a:solidFill>
              <a:latin typeface="Calibri"/>
              <a:ea typeface="Calibri"/>
              <a:cs typeface="Calibri"/>
              <a:sym typeface="Calibri"/>
            </a:endParaRPr>
          </a:p>
          <a:p>
            <a:pPr indent="-336550" lvl="0" marL="3429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Where is the water in each landscape?</a:t>
            </a:r>
            <a:endParaRPr sz="1100"/>
          </a:p>
          <a:p>
            <a:pPr indent="-336550" lvl="0" marL="3429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and why does it change form?</a:t>
            </a:r>
            <a:endParaRPr sz="1100"/>
          </a:p>
          <a:p>
            <a:pPr indent="-165100" lvl="0" marL="342900" marR="0" rtl="0" algn="l">
              <a:spcBef>
                <a:spcPts val="0"/>
              </a:spcBef>
              <a:spcAft>
                <a:spcPts val="0"/>
              </a:spcAft>
              <a:buClr>
                <a:schemeClr val="dk1"/>
              </a:buClr>
              <a:buSzPts val="2700"/>
              <a:buFont typeface="Arial"/>
              <a:buNone/>
            </a:pPr>
            <a:r>
              <a:t/>
            </a:r>
            <a:endParaRPr sz="2700">
              <a:solidFill>
                <a:srgbClr val="002776"/>
              </a:solidFill>
              <a:latin typeface="Calibri"/>
              <a:ea typeface="Calibri"/>
              <a:cs typeface="Calibri"/>
              <a:sym typeface="Calibri"/>
            </a:endParaRPr>
          </a:p>
        </p:txBody>
      </p:sp>
      <p:sp>
        <p:nvSpPr>
          <p:cNvPr id="537" name="Google Shape;537;p59"/>
          <p:cNvSpPr txBox="1"/>
          <p:nvPr/>
        </p:nvSpPr>
        <p:spPr>
          <a:xfrm>
            <a:off x="432111" y="73744"/>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CYCLE: </a:t>
            </a:r>
            <a:r>
              <a:rPr b="1" lang="en" sz="3000">
                <a:solidFill>
                  <a:srgbClr val="002776"/>
                </a:solidFill>
                <a:latin typeface="Calibri"/>
                <a:ea typeface="Calibri"/>
                <a:cs typeface="Calibri"/>
                <a:sym typeface="Calibri"/>
              </a:rPr>
              <a:t>LESSON 1</a:t>
            </a:r>
            <a:endParaRPr sz="1100"/>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538" name="Google Shape;538;p59"/>
          <p:cNvCxnSpPr/>
          <p:nvPr/>
        </p:nvCxnSpPr>
        <p:spPr>
          <a:xfrm>
            <a:off x="432111" y="588599"/>
            <a:ext cx="7946345" cy="0"/>
          </a:xfrm>
          <a:prstGeom prst="straightConnector1">
            <a:avLst/>
          </a:prstGeom>
          <a:noFill/>
          <a:ln cap="flat" cmpd="sng" w="38100">
            <a:solidFill>
              <a:srgbClr val="AB0520"/>
            </a:solidFill>
            <a:prstDash val="solid"/>
            <a:round/>
            <a:headEnd len="sm" w="sm" type="none"/>
            <a:tailEnd len="sm" w="sm"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descr="Arizona Map With Weather Temperatures" id="544" name="Google Shape;544;p60"/>
          <p:cNvPicPr preferRelativeResize="0"/>
          <p:nvPr/>
        </p:nvPicPr>
        <p:blipFill rotWithShape="1">
          <a:blip r:embed="rId3">
            <a:alphaModFix/>
          </a:blip>
          <a:srcRect b="0" l="0" r="0" t="0"/>
          <a:stretch/>
        </p:blipFill>
        <p:spPr>
          <a:xfrm>
            <a:off x="3042513" y="1181929"/>
            <a:ext cx="3034127" cy="3964057"/>
          </a:xfrm>
          <a:prstGeom prst="rect">
            <a:avLst/>
          </a:prstGeom>
          <a:noFill/>
          <a:ln>
            <a:noFill/>
          </a:ln>
        </p:spPr>
      </p:pic>
      <p:sp>
        <p:nvSpPr>
          <p:cNvPr id="545" name="Google Shape;545;p60"/>
          <p:cNvSpPr/>
          <p:nvPr/>
        </p:nvSpPr>
        <p:spPr>
          <a:xfrm>
            <a:off x="-108284" y="-31527"/>
            <a:ext cx="9360569" cy="1219200"/>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546" name="Google Shape;546;p60"/>
          <p:cNvSpPr txBox="1"/>
          <p:nvPr/>
        </p:nvSpPr>
        <p:spPr>
          <a:xfrm>
            <a:off x="19919" y="44374"/>
            <a:ext cx="9355769" cy="1154162"/>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Where is water found in these different landscapes?</a:t>
            </a:r>
            <a:endParaRPr b="1" sz="3600">
              <a:solidFill>
                <a:srgbClr val="FFFFFF"/>
              </a:solidFill>
              <a:latin typeface="Calibri"/>
              <a:ea typeface="Calibri"/>
              <a:cs typeface="Calibri"/>
              <a:sym typeface="Calibri"/>
            </a:endParaRPr>
          </a:p>
        </p:txBody>
      </p:sp>
      <p:pic>
        <p:nvPicPr>
          <p:cNvPr descr="Map of Arizona Vegetative Communities" id="547" name="Google Shape;547;p60"/>
          <p:cNvPicPr preferRelativeResize="0"/>
          <p:nvPr/>
        </p:nvPicPr>
        <p:blipFill rotWithShape="1">
          <a:blip r:embed="rId4">
            <a:alphaModFix/>
          </a:blip>
          <a:srcRect b="0" l="0" r="0" t="0"/>
          <a:stretch/>
        </p:blipFill>
        <p:spPr>
          <a:xfrm>
            <a:off x="3045125" y="1193383"/>
            <a:ext cx="3064534" cy="3964431"/>
          </a:xfrm>
          <a:prstGeom prst="rect">
            <a:avLst/>
          </a:prstGeom>
          <a:noFill/>
          <a:ln>
            <a:noFill/>
          </a:ln>
        </p:spPr>
      </p:pic>
      <p:pic>
        <p:nvPicPr>
          <p:cNvPr descr="A coloring page of a bear walking through a river&#10;&#10;AI-generated content may be incorrect." id="548" name="Google Shape;548;p60"/>
          <p:cNvPicPr preferRelativeResize="0"/>
          <p:nvPr/>
        </p:nvPicPr>
        <p:blipFill rotWithShape="1">
          <a:blip r:embed="rId5">
            <a:alphaModFix/>
          </a:blip>
          <a:srcRect b="0" l="0" r="0" t="0"/>
          <a:stretch/>
        </p:blipFill>
        <p:spPr>
          <a:xfrm>
            <a:off x="6022583" y="1183140"/>
            <a:ext cx="3091580" cy="3951274"/>
          </a:xfrm>
          <a:prstGeom prst="rect">
            <a:avLst/>
          </a:prstGeom>
          <a:noFill/>
          <a:ln cap="flat" cmpd="sng" w="57150">
            <a:solidFill>
              <a:srgbClr val="00B0F0"/>
            </a:solidFill>
            <a:prstDash val="solid"/>
            <a:round/>
            <a:headEnd len="sm" w="sm" type="none"/>
            <a:tailEnd len="sm" w="sm" type="none"/>
          </a:ln>
        </p:spPr>
      </p:pic>
      <p:pic>
        <p:nvPicPr>
          <p:cNvPr descr="A black and white drawing of a desert landscape&#10;&#10;AI-generated content may be incorrect." id="549" name="Google Shape;549;p60"/>
          <p:cNvPicPr preferRelativeResize="0"/>
          <p:nvPr/>
        </p:nvPicPr>
        <p:blipFill rotWithShape="1">
          <a:blip r:embed="rId6">
            <a:alphaModFix/>
          </a:blip>
          <a:srcRect b="0" l="0" r="0" t="0"/>
          <a:stretch/>
        </p:blipFill>
        <p:spPr>
          <a:xfrm>
            <a:off x="21338" y="1202475"/>
            <a:ext cx="3020240" cy="3917039"/>
          </a:xfrm>
          <a:prstGeom prst="rect">
            <a:avLst/>
          </a:prstGeom>
          <a:noFill/>
          <a:ln cap="flat" cmpd="sng" w="57150">
            <a:solidFill>
              <a:srgbClr val="FF0000"/>
            </a:solidFill>
            <a:prstDash val="solid"/>
            <a:round/>
            <a:headEnd len="sm" w="sm" type="none"/>
            <a:tailEnd len="sm" w="sm" type="none"/>
          </a:ln>
        </p:spPr>
      </p:pic>
      <p:sp>
        <p:nvSpPr>
          <p:cNvPr id="550" name="Google Shape;550;p60"/>
          <p:cNvSpPr/>
          <p:nvPr/>
        </p:nvSpPr>
        <p:spPr>
          <a:xfrm>
            <a:off x="3014185" y="3798787"/>
            <a:ext cx="1438777" cy="641756"/>
          </a:xfrm>
          <a:prstGeom prst="bentUpArrow">
            <a:avLst>
              <a:gd fmla="val 25000" name="adj1"/>
              <a:gd fmla="val 25000" name="adj2"/>
              <a:gd fmla="val 25000" name="adj3"/>
            </a:avLst>
          </a:prstGeom>
          <a:solidFill>
            <a:schemeClr val="lt1"/>
          </a:solidFill>
          <a:ln cap="flat" cmpd="sng" w="57150">
            <a:solidFill>
              <a:srgbClr val="FF0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551" name="Google Shape;551;p60"/>
          <p:cNvSpPr/>
          <p:nvPr/>
        </p:nvSpPr>
        <p:spPr>
          <a:xfrm rot="10800000">
            <a:off x="4557834" y="1703286"/>
            <a:ext cx="1518521" cy="641756"/>
          </a:xfrm>
          <a:prstGeom prst="bentUpArrow">
            <a:avLst>
              <a:gd fmla="val 25000" name="adj1"/>
              <a:gd fmla="val 25000" name="adj2"/>
              <a:gd fmla="val 25000" name="adj3"/>
            </a:avLst>
          </a:prstGeom>
          <a:solidFill>
            <a:schemeClr val="lt1"/>
          </a:solidFill>
          <a:ln cap="flat" cmpd="sng" w="57150">
            <a:solidFill>
              <a:srgbClr val="00B0F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pic>
        <p:nvPicPr>
          <p:cNvPr descr="Cactus Wren" id="557" name="Google Shape;557;p61"/>
          <p:cNvPicPr preferRelativeResize="0"/>
          <p:nvPr/>
        </p:nvPicPr>
        <p:blipFill rotWithShape="1">
          <a:blip r:embed="rId3">
            <a:alphaModFix/>
          </a:blip>
          <a:srcRect b="0" l="0" r="0" t="0"/>
          <a:stretch/>
        </p:blipFill>
        <p:spPr>
          <a:xfrm>
            <a:off x="7390682" y="1205542"/>
            <a:ext cx="2072496" cy="1589417"/>
          </a:xfrm>
          <a:prstGeom prst="rect">
            <a:avLst/>
          </a:prstGeom>
          <a:noFill/>
          <a:ln>
            <a:noFill/>
          </a:ln>
        </p:spPr>
      </p:pic>
      <p:pic>
        <p:nvPicPr>
          <p:cNvPr descr="Arizona Map With Weather Temperatures" id="558" name="Google Shape;558;p61"/>
          <p:cNvPicPr preferRelativeResize="0"/>
          <p:nvPr/>
        </p:nvPicPr>
        <p:blipFill rotWithShape="1">
          <a:blip r:embed="rId4">
            <a:alphaModFix/>
          </a:blip>
          <a:srcRect b="0" l="0" r="0" t="0"/>
          <a:stretch/>
        </p:blipFill>
        <p:spPr>
          <a:xfrm>
            <a:off x="3042513" y="1181929"/>
            <a:ext cx="3034127" cy="3964057"/>
          </a:xfrm>
          <a:prstGeom prst="rect">
            <a:avLst/>
          </a:prstGeom>
          <a:noFill/>
          <a:ln>
            <a:noFill/>
          </a:ln>
        </p:spPr>
      </p:pic>
      <p:sp>
        <p:nvSpPr>
          <p:cNvPr id="559" name="Google Shape;559;p61"/>
          <p:cNvSpPr/>
          <p:nvPr/>
        </p:nvSpPr>
        <p:spPr>
          <a:xfrm>
            <a:off x="-108284" y="-31527"/>
            <a:ext cx="9360569" cy="1219200"/>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560" name="Google Shape;560;p61"/>
          <p:cNvSpPr txBox="1"/>
          <p:nvPr/>
        </p:nvSpPr>
        <p:spPr>
          <a:xfrm>
            <a:off x="19919" y="44374"/>
            <a:ext cx="9355769" cy="1154162"/>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How are desert organisms able to survive with less water in the desert?</a:t>
            </a:r>
            <a:endParaRPr b="1" sz="3600">
              <a:solidFill>
                <a:srgbClr val="FFFFFF"/>
              </a:solidFill>
              <a:latin typeface="Calibri"/>
              <a:ea typeface="Calibri"/>
              <a:cs typeface="Calibri"/>
              <a:sym typeface="Calibri"/>
            </a:endParaRPr>
          </a:p>
        </p:txBody>
      </p:sp>
      <p:pic>
        <p:nvPicPr>
          <p:cNvPr descr="Map of Arizona Vegetative Communities" id="561" name="Google Shape;561;p61"/>
          <p:cNvPicPr preferRelativeResize="0"/>
          <p:nvPr/>
        </p:nvPicPr>
        <p:blipFill rotWithShape="1">
          <a:blip r:embed="rId5">
            <a:alphaModFix/>
          </a:blip>
          <a:srcRect b="0" l="0" r="0" t="0"/>
          <a:stretch/>
        </p:blipFill>
        <p:spPr>
          <a:xfrm>
            <a:off x="3045125" y="1193383"/>
            <a:ext cx="3064534" cy="3964431"/>
          </a:xfrm>
          <a:prstGeom prst="rect">
            <a:avLst/>
          </a:prstGeom>
          <a:noFill/>
          <a:ln>
            <a:noFill/>
          </a:ln>
        </p:spPr>
      </p:pic>
      <p:pic>
        <p:nvPicPr>
          <p:cNvPr descr="A black and white drawing of a desert landscape&#10;&#10;AI-generated content may be incorrect." id="562" name="Google Shape;562;p61"/>
          <p:cNvPicPr preferRelativeResize="0"/>
          <p:nvPr/>
        </p:nvPicPr>
        <p:blipFill rotWithShape="1">
          <a:blip r:embed="rId6">
            <a:alphaModFix/>
          </a:blip>
          <a:srcRect b="0" l="0" r="0" t="0"/>
          <a:stretch/>
        </p:blipFill>
        <p:spPr>
          <a:xfrm>
            <a:off x="21338" y="1202475"/>
            <a:ext cx="3020240" cy="3917039"/>
          </a:xfrm>
          <a:prstGeom prst="rect">
            <a:avLst/>
          </a:prstGeom>
          <a:noFill/>
          <a:ln cap="flat" cmpd="sng" w="57150">
            <a:solidFill>
              <a:srgbClr val="FF0000"/>
            </a:solidFill>
            <a:prstDash val="solid"/>
            <a:round/>
            <a:headEnd len="sm" w="sm" type="none"/>
            <a:tailEnd len="sm" w="sm" type="none"/>
          </a:ln>
        </p:spPr>
      </p:pic>
      <p:sp>
        <p:nvSpPr>
          <p:cNvPr id="563" name="Google Shape;563;p61"/>
          <p:cNvSpPr/>
          <p:nvPr/>
        </p:nvSpPr>
        <p:spPr>
          <a:xfrm>
            <a:off x="3014185" y="3798787"/>
            <a:ext cx="1438777" cy="641756"/>
          </a:xfrm>
          <a:prstGeom prst="bentUpArrow">
            <a:avLst>
              <a:gd fmla="val 25000" name="adj1"/>
              <a:gd fmla="val 25000" name="adj2"/>
              <a:gd fmla="val 25000" name="adj3"/>
            </a:avLst>
          </a:prstGeom>
          <a:solidFill>
            <a:schemeClr val="lt1"/>
          </a:solidFill>
          <a:ln cap="flat" cmpd="sng" w="57150">
            <a:solidFill>
              <a:srgbClr val="FF0000"/>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pic>
        <p:nvPicPr>
          <p:cNvPr descr="In Focus: Saguaro National Park — Miles 2 Go" id="564" name="Google Shape;564;p61"/>
          <p:cNvPicPr preferRelativeResize="0"/>
          <p:nvPr/>
        </p:nvPicPr>
        <p:blipFill rotWithShape="1">
          <a:blip r:embed="rId7">
            <a:alphaModFix/>
          </a:blip>
          <a:srcRect b="0" l="0" r="0" t="0"/>
          <a:stretch/>
        </p:blipFill>
        <p:spPr>
          <a:xfrm>
            <a:off x="6085936" y="2502739"/>
            <a:ext cx="1781354" cy="2650466"/>
          </a:xfrm>
          <a:prstGeom prst="rect">
            <a:avLst/>
          </a:prstGeom>
          <a:noFill/>
          <a:ln>
            <a:noFill/>
          </a:ln>
        </p:spPr>
      </p:pic>
      <p:pic>
        <p:nvPicPr>
          <p:cNvPr descr="Sonoran Desert toad (Phoenix Zoo - Arizona Trail) · iNaturalist Mexico" id="565" name="Google Shape;565;p61"/>
          <p:cNvPicPr preferRelativeResize="0"/>
          <p:nvPr/>
        </p:nvPicPr>
        <p:blipFill rotWithShape="1">
          <a:blip r:embed="rId8">
            <a:alphaModFix/>
          </a:blip>
          <a:srcRect b="0" l="0" r="0" t="0"/>
          <a:stretch/>
        </p:blipFill>
        <p:spPr>
          <a:xfrm>
            <a:off x="7455380" y="2805806"/>
            <a:ext cx="1792138" cy="1170906"/>
          </a:xfrm>
          <a:prstGeom prst="rect">
            <a:avLst/>
          </a:prstGeom>
          <a:noFill/>
          <a:ln>
            <a:noFill/>
          </a:ln>
        </p:spPr>
      </p:pic>
      <p:pic>
        <p:nvPicPr>
          <p:cNvPr descr="Javelina | Tucson, Arizona. | Photos by Ron Niebrugge" id="566" name="Google Shape;566;p61"/>
          <p:cNvPicPr preferRelativeResize="0"/>
          <p:nvPr/>
        </p:nvPicPr>
        <p:blipFill rotWithShape="1">
          <a:blip r:embed="rId9">
            <a:alphaModFix/>
          </a:blip>
          <a:srcRect b="0" l="0" r="0" t="0"/>
          <a:stretch/>
        </p:blipFill>
        <p:spPr>
          <a:xfrm>
            <a:off x="7433813" y="3980127"/>
            <a:ext cx="1813703" cy="1172963"/>
          </a:xfrm>
          <a:prstGeom prst="rect">
            <a:avLst/>
          </a:prstGeom>
          <a:noFill/>
          <a:ln>
            <a:noFill/>
          </a:ln>
        </p:spPr>
      </p:pic>
      <p:pic>
        <p:nvPicPr>
          <p:cNvPr descr="Sonoran Desert Tortoise Facts and Pictures" id="567" name="Google Shape;567;p61"/>
          <p:cNvPicPr preferRelativeResize="0"/>
          <p:nvPr/>
        </p:nvPicPr>
        <p:blipFill rotWithShape="1">
          <a:blip r:embed="rId10">
            <a:alphaModFix/>
          </a:blip>
          <a:srcRect b="0" l="0" r="0" t="0"/>
          <a:stretch/>
        </p:blipFill>
        <p:spPr>
          <a:xfrm>
            <a:off x="6118285" y="1176713"/>
            <a:ext cx="2061713" cy="138828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descr="Arizona Water Map Poster | Water Resources Research Center | The ..." id="573" name="Google Shape;573;p62"/>
          <p:cNvPicPr preferRelativeResize="0"/>
          <p:nvPr/>
        </p:nvPicPr>
        <p:blipFill rotWithShape="1">
          <a:blip r:embed="rId3">
            <a:alphaModFix/>
          </a:blip>
          <a:srcRect b="34677" l="0" r="0" t="0"/>
          <a:stretch/>
        </p:blipFill>
        <p:spPr>
          <a:xfrm>
            <a:off x="348013" y="1"/>
            <a:ext cx="4223987" cy="5124632"/>
          </a:xfrm>
          <a:prstGeom prst="rect">
            <a:avLst/>
          </a:prstGeom>
          <a:noFill/>
          <a:ln>
            <a:noFill/>
          </a:ln>
        </p:spPr>
      </p:pic>
      <p:pic>
        <p:nvPicPr>
          <p:cNvPr descr="Arizona Water Map Poster | Water Resources Research Center | The ..." id="574" name="Google Shape;574;p62"/>
          <p:cNvPicPr preferRelativeResize="0"/>
          <p:nvPr/>
        </p:nvPicPr>
        <p:blipFill rotWithShape="1">
          <a:blip r:embed="rId4">
            <a:alphaModFix/>
          </a:blip>
          <a:srcRect b="0" l="0" r="0" t="65082"/>
          <a:stretch/>
        </p:blipFill>
        <p:spPr>
          <a:xfrm>
            <a:off x="4230670" y="1520456"/>
            <a:ext cx="4753192" cy="3082556"/>
          </a:xfrm>
          <a:prstGeom prst="rect">
            <a:avLst/>
          </a:prstGeom>
          <a:noFill/>
          <a:ln>
            <a:noFill/>
          </a:ln>
        </p:spPr>
      </p:pic>
      <p:sp>
        <p:nvSpPr>
          <p:cNvPr id="575" name="Google Shape;575;p62"/>
          <p:cNvSpPr txBox="1"/>
          <p:nvPr/>
        </p:nvSpPr>
        <p:spPr>
          <a:xfrm>
            <a:off x="4759275" y="374525"/>
            <a:ext cx="4065300" cy="7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t>Where can the plants and animals live? </a:t>
            </a:r>
            <a:endParaRPr b="1"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pic>
        <p:nvPicPr>
          <p:cNvPr id="580" name="Google Shape;580;p63" title="AZ Precipitation Google My Maps Screenshot.png"/>
          <p:cNvPicPr preferRelativeResize="0"/>
          <p:nvPr/>
        </p:nvPicPr>
        <p:blipFill>
          <a:blip r:embed="rId3">
            <a:alphaModFix/>
          </a:blip>
          <a:stretch>
            <a:fillRect/>
          </a:stretch>
        </p:blipFill>
        <p:spPr>
          <a:xfrm>
            <a:off x="152400" y="152400"/>
            <a:ext cx="8839201" cy="47673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64" title="arizona_precipitation_map.png"/>
          <p:cNvPicPr preferRelativeResize="0"/>
          <p:nvPr/>
        </p:nvPicPr>
        <p:blipFill>
          <a:blip r:embed="rId3">
            <a:alphaModFix/>
          </a:blip>
          <a:stretch>
            <a:fillRect/>
          </a:stretch>
        </p:blipFill>
        <p:spPr>
          <a:xfrm>
            <a:off x="152375" y="152400"/>
            <a:ext cx="4934300" cy="4838698"/>
          </a:xfrm>
          <a:prstGeom prst="rect">
            <a:avLst/>
          </a:prstGeom>
          <a:noFill/>
          <a:ln>
            <a:noFill/>
          </a:ln>
        </p:spPr>
      </p:pic>
      <p:sp>
        <p:nvSpPr>
          <p:cNvPr id="586" name="Google Shape;586;p64"/>
          <p:cNvSpPr txBox="1"/>
          <p:nvPr/>
        </p:nvSpPr>
        <p:spPr>
          <a:xfrm>
            <a:off x="5589350" y="931550"/>
            <a:ext cx="2990700" cy="235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t>What do you think might be in the area with the most precipitation? </a:t>
            </a:r>
            <a:endParaRPr sz="1700"/>
          </a:p>
          <a:p>
            <a:pPr indent="0" lvl="0" marL="0" rtl="0" algn="l">
              <a:spcBef>
                <a:spcPts val="0"/>
              </a:spcBef>
              <a:spcAft>
                <a:spcPts val="0"/>
              </a:spcAft>
              <a:buNone/>
            </a:pPr>
            <a:r>
              <a:t/>
            </a:r>
            <a:endParaRPr sz="1700"/>
          </a:p>
          <a:p>
            <a:pPr indent="-336550" lvl="0" marL="457200" rtl="0" algn="l">
              <a:spcBef>
                <a:spcPts val="0"/>
              </a:spcBef>
              <a:spcAft>
                <a:spcPts val="0"/>
              </a:spcAft>
              <a:buSzPts val="1700"/>
              <a:buAutoNum type="alphaUcPeriod"/>
            </a:pPr>
            <a:r>
              <a:rPr lang="en" sz="1700"/>
              <a:t>Mountains</a:t>
            </a:r>
            <a:endParaRPr sz="1700"/>
          </a:p>
          <a:p>
            <a:pPr indent="-336550" lvl="0" marL="457200" rtl="0" algn="l">
              <a:spcBef>
                <a:spcPts val="0"/>
              </a:spcBef>
              <a:spcAft>
                <a:spcPts val="0"/>
              </a:spcAft>
              <a:buSzPts val="1700"/>
              <a:buAutoNum type="alphaUcPeriod"/>
            </a:pPr>
            <a:r>
              <a:rPr lang="en" sz="1700"/>
              <a:t>Valleys</a:t>
            </a:r>
            <a:endParaRPr sz="1700"/>
          </a:p>
          <a:p>
            <a:pPr indent="-336550" lvl="0" marL="457200" rtl="0" algn="l">
              <a:spcBef>
                <a:spcPts val="0"/>
              </a:spcBef>
              <a:spcAft>
                <a:spcPts val="0"/>
              </a:spcAft>
              <a:buSzPts val="1700"/>
              <a:buAutoNum type="alphaUcPeriod"/>
            </a:pPr>
            <a:r>
              <a:rPr lang="en" sz="1700"/>
              <a:t>An ocean</a:t>
            </a:r>
            <a:endParaRPr sz="1700"/>
          </a:p>
        </p:txBody>
      </p:sp>
      <p:sp>
        <p:nvSpPr>
          <p:cNvPr id="587" name="Google Shape;587;p64"/>
          <p:cNvSpPr txBox="1"/>
          <p:nvPr/>
        </p:nvSpPr>
        <p:spPr>
          <a:xfrm>
            <a:off x="5491300" y="3018400"/>
            <a:ext cx="2623200" cy="117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When precipitation falls as snow in the mountains, we call that snowpack. When it melts slowly in the spring and summer, it fills streams and lakes and rivers. Snowpack is like a bank account for water throughout the year.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591" name="Shape 591"/>
        <p:cNvGrpSpPr/>
        <p:nvPr/>
      </p:nvGrpSpPr>
      <p:grpSpPr>
        <a:xfrm>
          <a:off x="0" y="0"/>
          <a:ext cx="0" cy="0"/>
          <a:chOff x="0" y="0"/>
          <a:chExt cx="0" cy="0"/>
        </a:xfrm>
      </p:grpSpPr>
      <p:pic>
        <p:nvPicPr>
          <p:cNvPr id="592" name="Google Shape;592;p65"/>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
        <p:nvSpPr>
          <p:cNvPr id="593" name="Google Shape;593;p65"/>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900" u="none" cap="none" strike="noStrike">
              <a:solidFill>
                <a:schemeClr val="lt1"/>
              </a:solidFill>
              <a:latin typeface="Calibri"/>
              <a:ea typeface="Calibri"/>
              <a:cs typeface="Calibri"/>
              <a:sym typeface="Calibri"/>
            </a:endParaRPr>
          </a:p>
        </p:txBody>
      </p:sp>
      <p:sp>
        <p:nvSpPr>
          <p:cNvPr id="594" name="Google Shape;594;p65"/>
          <p:cNvSpPr/>
          <p:nvPr/>
        </p:nvSpPr>
        <p:spPr>
          <a:xfrm>
            <a:off x="0" y="0"/>
            <a:ext cx="9144000" cy="762000"/>
          </a:xfrm>
          <a:prstGeom prst="rect">
            <a:avLst/>
          </a:prstGeom>
          <a:solidFill>
            <a:srgbClr val="AB05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95" name="Google Shape;595;p6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96" name="Google Shape;596;p65"/>
          <p:cNvSpPr txBox="1"/>
          <p:nvPr/>
        </p:nvSpPr>
        <p:spPr>
          <a:xfrm>
            <a:off x="381000" y="142875"/>
            <a:ext cx="8382000" cy="476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2200">
                <a:solidFill>
                  <a:srgbClr val="FFFFFF"/>
                </a:solidFill>
                <a:latin typeface="Calibri"/>
                <a:ea typeface="Calibri"/>
                <a:cs typeface="Calibri"/>
                <a:sym typeface="Calibri"/>
              </a:rPr>
              <a:t>How are desert organisms able to survive with less water?</a:t>
            </a:r>
            <a:endParaRPr b="1" sz="2200">
              <a:solidFill>
                <a:srgbClr val="FFFFFF"/>
              </a:solidFill>
              <a:latin typeface="Calibri"/>
              <a:ea typeface="Calibri"/>
              <a:cs typeface="Calibri"/>
              <a:sym typeface="Calibri"/>
            </a:endParaRPr>
          </a:p>
        </p:txBody>
      </p:sp>
      <p:pic>
        <p:nvPicPr>
          <p:cNvPr id="597" name="Google Shape;597;p65"/>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grpSp>
        <p:nvGrpSpPr>
          <p:cNvPr id="598" name="Google Shape;598;p65"/>
          <p:cNvGrpSpPr/>
          <p:nvPr/>
        </p:nvGrpSpPr>
        <p:grpSpPr>
          <a:xfrm>
            <a:off x="381000" y="1000125"/>
            <a:ext cx="8382000" cy="571500"/>
            <a:chOff x="0" y="0"/>
            <a:chExt cx="8382000" cy="571500"/>
          </a:xfrm>
        </p:grpSpPr>
        <p:sp>
          <p:nvSpPr>
            <p:cNvPr id="599" name="Google Shape;599;p65"/>
            <p:cNvSpPr/>
            <p:nvPr/>
          </p:nvSpPr>
          <p:spPr>
            <a:xfrm>
              <a:off x="0" y="0"/>
              <a:ext cx="8382000" cy="571500"/>
            </a:xfrm>
            <a:prstGeom prst="roundRect">
              <a:avLst>
                <a:gd fmla="val 10000" name="adj"/>
              </a:avLst>
            </a:prstGeom>
            <a:solidFill>
              <a:srgbClr val="1E3A8A">
                <a:alpha val="5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00" name="Google Shape;600;p65"/>
            <p:cNvSpPr txBox="1"/>
            <p:nvPr/>
          </p:nvSpPr>
          <p:spPr>
            <a:xfrm>
              <a:off x="142875" y="47625"/>
              <a:ext cx="8096400" cy="476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100">
                  <a:solidFill>
                    <a:srgbClr val="E2E8F0"/>
                  </a:solidFill>
                  <a:latin typeface="Calibri"/>
                  <a:ea typeface="Calibri"/>
                  <a:cs typeface="Calibri"/>
                  <a:sym typeface="Calibri"/>
                </a:rPr>
                <a:t>Average rainfall in a selection of Arizona cities and towns over the period 2000-2025. Data gathered via Gemini AI from NOAA NCEI Stations. Desert organisms have evolved unique mechanisms to thrive in these low-precipitation zones.</a:t>
              </a:r>
              <a:endParaRPr b="0" sz="1100">
                <a:solidFill>
                  <a:srgbClr val="E2E8F0"/>
                </a:solidFill>
                <a:latin typeface="Calibri"/>
                <a:ea typeface="Calibri"/>
                <a:cs typeface="Calibri"/>
                <a:sym typeface="Calibri"/>
              </a:endParaRPr>
            </a:p>
          </p:txBody>
        </p:sp>
      </p:grpSp>
      <p:sp>
        <p:nvSpPr>
          <p:cNvPr id="601" name="Google Shape;601;p65"/>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grpSp>
        <p:nvGrpSpPr>
          <p:cNvPr id="602" name="Google Shape;602;p65"/>
          <p:cNvGrpSpPr/>
          <p:nvPr/>
        </p:nvGrpSpPr>
        <p:grpSpPr>
          <a:xfrm>
            <a:off x="381000" y="1762125"/>
            <a:ext cx="3429000" cy="2952900"/>
            <a:chOff x="0" y="0"/>
            <a:chExt cx="3429000" cy="2952900"/>
          </a:xfrm>
        </p:grpSpPr>
        <p:sp>
          <p:nvSpPr>
            <p:cNvPr id="603" name="Google Shape;603;p65"/>
            <p:cNvSpPr/>
            <p:nvPr/>
          </p:nvSpPr>
          <p:spPr>
            <a:xfrm>
              <a:off x="0" y="0"/>
              <a:ext cx="3429000" cy="2952900"/>
            </a:xfrm>
            <a:prstGeom prst="roundRect">
              <a:avLst>
                <a:gd fmla="val 2580" name="adj"/>
              </a:avLst>
            </a:prstGeom>
            <a:solidFill>
              <a:srgbClr val="111827">
                <a:alpha val="6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04" name="Google Shape;604;p65"/>
            <p:cNvSpPr txBox="1"/>
            <p:nvPr/>
          </p:nvSpPr>
          <p:spPr>
            <a:xfrm>
              <a:off x="190500" y="190500"/>
              <a:ext cx="3048000" cy="257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38BDF8"/>
                  </a:solidFill>
                  <a:latin typeface="Calibri"/>
                  <a:ea typeface="Calibri"/>
                  <a:cs typeface="Calibri"/>
                  <a:sym typeface="Calibri"/>
                </a:rPr>
                <a:t>Precipitation Zones (in)</a:t>
              </a:r>
              <a:endParaRPr b="1" sz="1600">
                <a:solidFill>
                  <a:srgbClr val="38BDF8"/>
                </a:solidFill>
                <a:latin typeface="Calibri"/>
                <a:ea typeface="Calibri"/>
                <a:cs typeface="Calibri"/>
                <a:sym typeface="Calibri"/>
              </a:endParaRPr>
            </a:p>
            <a:p>
              <a:pPr indent="0" lvl="0" marL="0" rtl="0" algn="l">
                <a:spcBef>
                  <a:spcPts val="1125"/>
                </a:spcBef>
                <a:spcAft>
                  <a:spcPts val="0"/>
                </a:spcAft>
                <a:buNone/>
              </a:pPr>
              <a:r>
                <a:rPr b="1" lang="en" sz="1200">
                  <a:solidFill>
                    <a:srgbClr val="EF4444"/>
                  </a:solidFill>
                  <a:latin typeface="Calibri"/>
                  <a:ea typeface="Calibri"/>
                  <a:cs typeface="Calibri"/>
                  <a:sym typeface="Calibri"/>
                </a:rPr>
                <a:t>Very Low:</a:t>
              </a:r>
              <a:r>
                <a:rPr b="0" lang="en" sz="1200">
                  <a:solidFill>
                    <a:srgbClr val="F3F4F6"/>
                  </a:solidFill>
                  <a:latin typeface="Calibri"/>
                  <a:ea typeface="Calibri"/>
                  <a:cs typeface="Calibri"/>
                  <a:sym typeface="Calibri"/>
                </a:rPr>
                <a:t> 0-7" (e.g., Yuma, Buckeye)</a:t>
              </a:r>
              <a:endParaRPr b="1" sz="1400">
                <a:solidFill>
                  <a:srgbClr val="FFFFFF"/>
                </a:solidFill>
                <a:latin typeface="Calibri"/>
                <a:ea typeface="Calibri"/>
                <a:cs typeface="Calibri"/>
                <a:sym typeface="Calibri"/>
              </a:endParaRPr>
            </a:p>
            <a:p>
              <a:pPr indent="0" lvl="0" marL="0" rtl="0" algn="l">
                <a:spcBef>
                  <a:spcPts val="1125"/>
                </a:spcBef>
                <a:spcAft>
                  <a:spcPts val="0"/>
                </a:spcAft>
                <a:buNone/>
              </a:pPr>
              <a:r>
                <a:rPr b="1" lang="en" sz="1200">
                  <a:solidFill>
                    <a:srgbClr val="F97316"/>
                  </a:solidFill>
                  <a:latin typeface="Calibri"/>
                  <a:ea typeface="Calibri"/>
                  <a:cs typeface="Calibri"/>
                  <a:sym typeface="Calibri"/>
                </a:rPr>
                <a:t>Low/Moderate:</a:t>
              </a:r>
              <a:r>
                <a:rPr b="0" lang="en" sz="1200">
                  <a:solidFill>
                    <a:srgbClr val="F3F4F6"/>
                  </a:solidFill>
                  <a:latin typeface="Calibri"/>
                  <a:ea typeface="Calibri"/>
                  <a:cs typeface="Calibri"/>
                  <a:sym typeface="Calibri"/>
                </a:rPr>
                <a:t> 7-12" (e.g., Phoenix)</a:t>
              </a:r>
              <a:endParaRPr b="1" sz="1400">
                <a:solidFill>
                  <a:srgbClr val="FFFFFF"/>
                </a:solidFill>
                <a:latin typeface="Calibri"/>
                <a:ea typeface="Calibri"/>
                <a:cs typeface="Calibri"/>
                <a:sym typeface="Calibri"/>
              </a:endParaRPr>
            </a:p>
            <a:p>
              <a:pPr indent="0" lvl="0" marL="0" rtl="0" algn="l">
                <a:spcBef>
                  <a:spcPts val="1125"/>
                </a:spcBef>
                <a:spcAft>
                  <a:spcPts val="0"/>
                </a:spcAft>
                <a:buNone/>
              </a:pPr>
              <a:r>
                <a:rPr b="1" lang="en" sz="1200">
                  <a:solidFill>
                    <a:srgbClr val="22C55E"/>
                  </a:solidFill>
                  <a:latin typeface="Calibri"/>
                  <a:ea typeface="Calibri"/>
                  <a:cs typeface="Calibri"/>
                  <a:sym typeface="Calibri"/>
                </a:rPr>
                <a:t>Moderate:</a:t>
              </a:r>
              <a:r>
                <a:rPr b="0" lang="en" sz="1200">
                  <a:solidFill>
                    <a:srgbClr val="F3F4F6"/>
                  </a:solidFill>
                  <a:latin typeface="Calibri"/>
                  <a:ea typeface="Calibri"/>
                  <a:cs typeface="Calibri"/>
                  <a:sym typeface="Calibri"/>
                </a:rPr>
                <a:t> 12-18" (e.g., Sedona)</a:t>
              </a:r>
              <a:endParaRPr b="1" sz="1400">
                <a:solidFill>
                  <a:srgbClr val="FFFFFF"/>
                </a:solidFill>
                <a:latin typeface="Calibri"/>
                <a:ea typeface="Calibri"/>
                <a:cs typeface="Calibri"/>
                <a:sym typeface="Calibri"/>
              </a:endParaRPr>
            </a:p>
            <a:p>
              <a:pPr indent="0" lvl="0" marL="0" rtl="0" algn="l">
                <a:spcBef>
                  <a:spcPts val="1125"/>
                </a:spcBef>
                <a:spcAft>
                  <a:spcPts val="1125"/>
                </a:spcAft>
                <a:buNone/>
              </a:pPr>
              <a:r>
                <a:rPr b="1" lang="en" sz="1200">
                  <a:solidFill>
                    <a:srgbClr val="3B82F6"/>
                  </a:solidFill>
                  <a:latin typeface="Calibri"/>
                  <a:ea typeface="Calibri"/>
                  <a:cs typeface="Calibri"/>
                  <a:sym typeface="Calibri"/>
                </a:rPr>
                <a:t>High:</a:t>
              </a:r>
              <a:r>
                <a:rPr b="0" lang="en" sz="1200">
                  <a:solidFill>
                    <a:srgbClr val="F3F4F6"/>
                  </a:solidFill>
                  <a:latin typeface="Calibri"/>
                  <a:ea typeface="Calibri"/>
                  <a:cs typeface="Calibri"/>
                  <a:sym typeface="Calibri"/>
                </a:rPr>
                <a:t> 18-25"+ (e.g., Payson)</a:t>
              </a:r>
              <a:endParaRPr b="1" sz="1400">
                <a:solidFill>
                  <a:srgbClr val="FFFFFF"/>
                </a:solidFill>
                <a:latin typeface="Calibri"/>
                <a:ea typeface="Calibri"/>
                <a:cs typeface="Calibri"/>
                <a:sym typeface="Calibri"/>
              </a:endParaRPr>
            </a:p>
          </p:txBody>
        </p:sp>
      </p:grpSp>
      <p:sp>
        <p:nvSpPr>
          <p:cNvPr id="605" name="Google Shape;605;p6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606" name="Google Shape;606;p65"/>
          <p:cNvGrpSpPr/>
          <p:nvPr/>
        </p:nvGrpSpPr>
        <p:grpSpPr>
          <a:xfrm>
            <a:off x="4000500" y="1762125"/>
            <a:ext cx="4762500" cy="2952900"/>
            <a:chOff x="0" y="0"/>
            <a:chExt cx="4762500" cy="2952900"/>
          </a:xfrm>
        </p:grpSpPr>
        <p:sp>
          <p:nvSpPr>
            <p:cNvPr id="607" name="Google Shape;607;p65"/>
            <p:cNvSpPr/>
            <p:nvPr/>
          </p:nvSpPr>
          <p:spPr>
            <a:xfrm>
              <a:off x="0" y="0"/>
              <a:ext cx="4762500" cy="2952900"/>
            </a:xfrm>
            <a:prstGeom prst="roundRect">
              <a:avLst>
                <a:gd fmla="val 2580" name="adj"/>
              </a:avLst>
            </a:prstGeom>
            <a:solidFill>
              <a:srgbClr val="111827">
                <a:alpha val="6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08" name="Google Shape;608;p65"/>
            <p:cNvSpPr txBox="1"/>
            <p:nvPr/>
          </p:nvSpPr>
          <p:spPr>
            <a:xfrm>
              <a:off x="190500" y="190500"/>
              <a:ext cx="4381500" cy="257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38BDF8"/>
                  </a:solidFill>
                  <a:latin typeface="Calibri"/>
                  <a:ea typeface="Calibri"/>
                  <a:cs typeface="Calibri"/>
                  <a:sym typeface="Calibri"/>
                </a:rPr>
                <a:t>Key Survival Adaptations</a:t>
              </a:r>
              <a:endParaRPr b="1" sz="1600">
                <a:solidFill>
                  <a:srgbClr val="38BDF8"/>
                </a:solidFill>
                <a:latin typeface="Calibri"/>
                <a:ea typeface="Calibri"/>
                <a:cs typeface="Calibri"/>
                <a:sym typeface="Calibri"/>
              </a:endParaRPr>
            </a:p>
            <a:p>
              <a:pPr indent="0" lvl="0" marL="0" rtl="0" algn="l">
                <a:spcBef>
                  <a:spcPts val="900"/>
                </a:spcBef>
                <a:spcAft>
                  <a:spcPts val="0"/>
                </a:spcAft>
                <a:buNone/>
              </a:pPr>
              <a:r>
                <a:rPr b="0" lang="en" sz="1100">
                  <a:solidFill>
                    <a:srgbClr val="9CA3AF"/>
                  </a:solidFill>
                  <a:latin typeface="Calibri"/>
                  <a:ea typeface="Calibri"/>
                  <a:cs typeface="Calibri"/>
                  <a:sym typeface="Calibri"/>
                </a:rPr>
                <a:t>Desert wildlife and plants employ distinct evolutionary strategy groups to manage extreme water scarcity:</a:t>
              </a:r>
              <a:endParaRPr b="0" sz="1100">
                <a:solidFill>
                  <a:srgbClr val="9CA3AF"/>
                </a:solidFill>
                <a:latin typeface="Calibri"/>
                <a:ea typeface="Calibri"/>
                <a:cs typeface="Calibri"/>
                <a:sym typeface="Calibri"/>
              </a:endParaRPr>
            </a:p>
            <a:p>
              <a:pPr indent="-304800" lvl="0" marL="457200" rtl="0" algn="l">
                <a:spcBef>
                  <a:spcPts val="900"/>
                </a:spcBef>
                <a:spcAft>
                  <a:spcPts val="0"/>
                </a:spcAft>
                <a:buClr>
                  <a:srgbClr val="F3F4F6"/>
                </a:buClr>
                <a:buSzPts val="1200"/>
                <a:buFont typeface="Calibri"/>
                <a:buChar char="●"/>
              </a:pPr>
              <a:r>
                <a:rPr b="1" lang="en" sz="1200">
                  <a:solidFill>
                    <a:srgbClr val="38BDF8"/>
                  </a:solidFill>
                  <a:latin typeface="Calibri"/>
                  <a:ea typeface="Calibri"/>
                  <a:cs typeface="Calibri"/>
                  <a:sym typeface="Calibri"/>
                </a:rPr>
                <a:t>Succulence &amp; Storage:</a:t>
              </a:r>
              <a:r>
                <a:rPr b="0" lang="en" sz="1200">
                  <a:solidFill>
                    <a:srgbClr val="F3F4F6"/>
                  </a:solidFill>
                  <a:latin typeface="Calibri"/>
                  <a:ea typeface="Calibri"/>
                  <a:cs typeface="Calibri"/>
                  <a:sym typeface="Calibri"/>
                </a:rPr>
                <a:t> Saguaro cacti and desert tortoises store vast water reserves internally to survive prolonged dry spells.</a:t>
              </a:r>
              <a:endParaRPr b="0" sz="1200">
                <a:solidFill>
                  <a:srgbClr val="F3F4F6"/>
                </a:solidFill>
                <a:latin typeface="Calibri"/>
                <a:ea typeface="Calibri"/>
                <a:cs typeface="Calibri"/>
                <a:sym typeface="Calibri"/>
              </a:endParaRPr>
            </a:p>
            <a:p>
              <a:pPr indent="-304800" lvl="0" marL="457200" rtl="0" algn="l">
                <a:spcBef>
                  <a:spcPts val="750"/>
                </a:spcBef>
                <a:spcAft>
                  <a:spcPts val="0"/>
                </a:spcAft>
                <a:buClr>
                  <a:srgbClr val="F3F4F6"/>
                </a:buClr>
                <a:buSzPts val="1200"/>
                <a:buFont typeface="Calibri"/>
                <a:buChar char="●"/>
              </a:pPr>
              <a:r>
                <a:rPr b="1" lang="en" sz="1200">
                  <a:solidFill>
                    <a:srgbClr val="38BDF8"/>
                  </a:solidFill>
                  <a:latin typeface="Calibri"/>
                  <a:ea typeface="Calibri"/>
                  <a:cs typeface="Calibri"/>
                  <a:sym typeface="Calibri"/>
                </a:rPr>
                <a:t>Drought Evasion:</a:t>
              </a:r>
              <a:r>
                <a:rPr b="0" lang="en" sz="1200">
                  <a:solidFill>
                    <a:srgbClr val="F3F4F6"/>
                  </a:solidFill>
                  <a:latin typeface="Calibri"/>
                  <a:ea typeface="Calibri"/>
                  <a:cs typeface="Calibri"/>
                  <a:sym typeface="Calibri"/>
                </a:rPr>
                <a:t> Amphibians like the Colorado River Toad estivate underground, emerging only during monsoons.</a:t>
              </a:r>
              <a:endParaRPr b="0" sz="1200">
                <a:solidFill>
                  <a:srgbClr val="F3F4F6"/>
                </a:solidFill>
                <a:latin typeface="Calibri"/>
                <a:ea typeface="Calibri"/>
                <a:cs typeface="Calibri"/>
                <a:sym typeface="Calibri"/>
              </a:endParaRPr>
            </a:p>
            <a:p>
              <a:pPr indent="-304800" lvl="0" marL="457200" rtl="0" algn="l">
                <a:spcBef>
                  <a:spcPts val="750"/>
                </a:spcBef>
                <a:spcAft>
                  <a:spcPts val="750"/>
                </a:spcAft>
                <a:buClr>
                  <a:srgbClr val="F3F4F6"/>
                </a:buClr>
                <a:buSzPts val="1200"/>
                <a:buFont typeface="Calibri"/>
                <a:buChar char="●"/>
              </a:pPr>
              <a:r>
                <a:rPr b="1" lang="en" sz="1200">
                  <a:solidFill>
                    <a:srgbClr val="38BDF8"/>
                  </a:solidFill>
                  <a:latin typeface="Calibri"/>
                  <a:ea typeface="Calibri"/>
                  <a:cs typeface="Calibri"/>
                  <a:sym typeface="Calibri"/>
                </a:rPr>
                <a:t>Behavioral Mitigation:</a:t>
              </a:r>
              <a:r>
                <a:rPr b="0" lang="en" sz="1200">
                  <a:solidFill>
                    <a:srgbClr val="F3F4F6"/>
                  </a:solidFill>
                  <a:latin typeface="Calibri"/>
                  <a:ea typeface="Calibri"/>
                  <a:cs typeface="Calibri"/>
                  <a:sym typeface="Calibri"/>
                </a:rPr>
                <a:t> Javelinas and Cactus Wrens utilize microclimates, feeding on water-rich foods during cooler hours.</a:t>
              </a:r>
              <a:endParaRPr b="0" sz="1200">
                <a:solidFill>
                  <a:srgbClr val="F3F4F6"/>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66" title="Chart"/>
          <p:cNvPicPr preferRelativeResize="0"/>
          <p:nvPr/>
        </p:nvPicPr>
        <p:blipFill>
          <a:blip r:embed="rId3">
            <a:alphaModFix/>
          </a:blip>
          <a:stretch>
            <a:fillRect/>
          </a:stretch>
        </p:blipFill>
        <p:spPr>
          <a:xfrm>
            <a:off x="152400" y="152400"/>
            <a:ext cx="8839204" cy="462245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617" name="Shape 617"/>
        <p:cNvGrpSpPr/>
        <p:nvPr/>
      </p:nvGrpSpPr>
      <p:grpSpPr>
        <a:xfrm>
          <a:off x="0" y="0"/>
          <a:ext cx="0" cy="0"/>
          <a:chOff x="0" y="0"/>
          <a:chExt cx="0" cy="0"/>
        </a:xfrm>
      </p:grpSpPr>
      <p:sp>
        <p:nvSpPr>
          <p:cNvPr id="618" name="Google Shape;618;p67"/>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619" name="Google Shape;619;p67"/>
          <p:cNvSpPr txBox="1"/>
          <p:nvPr/>
        </p:nvSpPr>
        <p:spPr>
          <a:xfrm>
            <a:off x="-245397" y="108246"/>
            <a:ext cx="4160339"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Wrap-Up</a:t>
            </a:r>
            <a:endParaRPr sz="1100"/>
          </a:p>
        </p:txBody>
      </p:sp>
      <p:sp>
        <p:nvSpPr>
          <p:cNvPr id="620" name="Google Shape;620;p67"/>
          <p:cNvSpPr txBox="1"/>
          <p:nvPr/>
        </p:nvSpPr>
        <p:spPr>
          <a:xfrm>
            <a:off x="6247" y="893076"/>
            <a:ext cx="3501187" cy="2723822"/>
          </a:xfrm>
          <a:prstGeom prst="rect">
            <a:avLst/>
          </a:prstGeom>
          <a:noFill/>
          <a:ln>
            <a:noFill/>
          </a:ln>
        </p:spPr>
        <p:txBody>
          <a:bodyPr anchorCtr="0" anchor="t" bIns="22850" lIns="45725" spcFirstLastPara="1" rIns="45725" wrap="square" tIns="22850">
            <a:spAutoFit/>
          </a:bodyPr>
          <a:lstStyle/>
          <a:p>
            <a:pPr indent="-190500" lvl="0" marL="342900" marR="0" rtl="0" algn="l">
              <a:spcBef>
                <a:spcPts val="0"/>
              </a:spcBef>
              <a:spcAft>
                <a:spcPts val="0"/>
              </a:spcAft>
              <a:buClr>
                <a:schemeClr val="dk1"/>
              </a:buClr>
              <a:buSzPts val="2400"/>
              <a:buFont typeface="Arial"/>
              <a:buNone/>
            </a:pPr>
            <a:r>
              <a:t/>
            </a:r>
            <a:endParaRPr b="1" sz="2400">
              <a:solidFill>
                <a:srgbClr val="FFFFFF"/>
              </a:solidFill>
              <a:latin typeface="Calibri"/>
              <a:ea typeface="Calibri"/>
              <a:cs typeface="Calibri"/>
              <a:sym typeface="Calibri"/>
            </a:endParaRPr>
          </a:p>
          <a:p>
            <a:pPr indent="0" lvl="2" marL="457200" marR="0" rtl="0" algn="l">
              <a:spcBef>
                <a:spcPts val="0"/>
              </a:spcBef>
              <a:spcAft>
                <a:spcPts val="0"/>
              </a:spcAft>
              <a:buNone/>
            </a:pPr>
            <a:r>
              <a:rPr b="0" i="0" lang="en" sz="3000" u="none" cap="none" strike="noStrike">
                <a:solidFill>
                  <a:srgbClr val="FFFFFF"/>
                </a:solidFill>
                <a:latin typeface="Calibri"/>
                <a:ea typeface="Calibri"/>
                <a:cs typeface="Calibri"/>
                <a:sym typeface="Calibri"/>
              </a:rPr>
              <a:t>Is there more water available for living organisms in a desert or in a forest? </a:t>
            </a:r>
            <a:endParaRPr b="0" i="0" sz="3000" u="none" cap="none" strike="noStrike">
              <a:solidFill>
                <a:srgbClr val="FFFFFF"/>
              </a:solidFill>
              <a:latin typeface="Calibri"/>
              <a:ea typeface="Calibri"/>
              <a:cs typeface="Calibri"/>
              <a:sym typeface="Calibri"/>
            </a:endParaRPr>
          </a:p>
        </p:txBody>
      </p:sp>
      <p:sp>
        <p:nvSpPr>
          <p:cNvPr id="621" name="Google Shape;621;p67"/>
          <p:cNvSpPr txBox="1"/>
          <p:nvPr/>
        </p:nvSpPr>
        <p:spPr>
          <a:xfrm>
            <a:off x="5339647" y="89889"/>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FFFFFF"/>
                </a:solidFill>
                <a:latin typeface="Calibri"/>
                <a:ea typeface="Calibri"/>
                <a:cs typeface="Calibri"/>
                <a:sym typeface="Calibri"/>
              </a:rPr>
              <a:t>LESSON 1.1</a:t>
            </a:r>
            <a:endParaRPr sz="1100"/>
          </a:p>
          <a:p>
            <a:pPr indent="0" lvl="0" marL="12700" marR="0" rtl="0" algn="l">
              <a:lnSpc>
                <a:spcPct val="121900"/>
              </a:lnSpc>
              <a:spcBef>
                <a:spcPts val="0"/>
              </a:spcBef>
              <a:spcAft>
                <a:spcPts val="0"/>
              </a:spcAft>
              <a:buNone/>
            </a:pPr>
            <a:r>
              <a:t/>
            </a:r>
            <a:endParaRPr b="1" sz="3000">
              <a:solidFill>
                <a:srgbClr val="FFFFFF"/>
              </a:solidFill>
              <a:latin typeface="Calibri"/>
              <a:ea typeface="Calibri"/>
              <a:cs typeface="Calibri"/>
              <a:sym typeface="Calibri"/>
            </a:endParaRPr>
          </a:p>
        </p:txBody>
      </p:sp>
      <p:pic>
        <p:nvPicPr>
          <p:cNvPr descr="Illustration commissioned by the amazing folks at Greater Flagstaff Forests Partnership to be ..." id="622" name="Google Shape;622;p67"/>
          <p:cNvPicPr preferRelativeResize="0"/>
          <p:nvPr/>
        </p:nvPicPr>
        <p:blipFill rotWithShape="1">
          <a:blip r:embed="rId3">
            <a:alphaModFix/>
          </a:blip>
          <a:srcRect b="0" l="0" r="0" t="0"/>
          <a:stretch/>
        </p:blipFill>
        <p:spPr>
          <a:xfrm>
            <a:off x="3783143" y="617402"/>
            <a:ext cx="3807501" cy="2578319"/>
          </a:xfrm>
          <a:prstGeom prst="rect">
            <a:avLst/>
          </a:prstGeom>
          <a:noFill/>
          <a:ln>
            <a:noFill/>
          </a:ln>
        </p:spPr>
      </p:pic>
      <p:pic>
        <p:nvPicPr>
          <p:cNvPr descr="Arizona Desert Animals Pictures, Arizona Habitats Mammals Birds Amphibians Reptiles, When ..." id="623" name="Google Shape;623;p67"/>
          <p:cNvPicPr preferRelativeResize="0"/>
          <p:nvPr/>
        </p:nvPicPr>
        <p:blipFill rotWithShape="1">
          <a:blip r:embed="rId4">
            <a:alphaModFix/>
          </a:blip>
          <a:srcRect b="0" l="0" r="0" t="0"/>
          <a:stretch/>
        </p:blipFill>
        <p:spPr>
          <a:xfrm>
            <a:off x="5435596" y="2392268"/>
            <a:ext cx="3711515" cy="266688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627" name="Shape 627"/>
        <p:cNvGrpSpPr/>
        <p:nvPr/>
      </p:nvGrpSpPr>
      <p:grpSpPr>
        <a:xfrm>
          <a:off x="0" y="0"/>
          <a:ext cx="0" cy="0"/>
          <a:chOff x="0" y="0"/>
          <a:chExt cx="0" cy="0"/>
        </a:xfrm>
      </p:grpSpPr>
      <p:sp>
        <p:nvSpPr>
          <p:cNvPr id="628" name="Google Shape;628;p68"/>
          <p:cNvSpPr/>
          <p:nvPr/>
        </p:nvSpPr>
        <p:spPr>
          <a:xfrm>
            <a:off x="0" y="-92332"/>
            <a:ext cx="92400" cy="184800"/>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629" name="Google Shape;629;p68"/>
          <p:cNvSpPr txBox="1"/>
          <p:nvPr/>
        </p:nvSpPr>
        <p:spPr>
          <a:xfrm>
            <a:off x="-245397" y="108246"/>
            <a:ext cx="4160400" cy="2285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Research and share your evidence! </a:t>
            </a:r>
            <a:endParaRPr sz="1100"/>
          </a:p>
        </p:txBody>
      </p:sp>
      <p:sp>
        <p:nvSpPr>
          <p:cNvPr id="630" name="Google Shape;630;p68"/>
          <p:cNvSpPr txBox="1"/>
          <p:nvPr/>
        </p:nvSpPr>
        <p:spPr>
          <a:xfrm>
            <a:off x="84147" y="2393951"/>
            <a:ext cx="3501300" cy="2724300"/>
          </a:xfrm>
          <a:prstGeom prst="rect">
            <a:avLst/>
          </a:prstGeom>
          <a:noFill/>
          <a:ln>
            <a:noFill/>
          </a:ln>
        </p:spPr>
        <p:txBody>
          <a:bodyPr anchorCtr="0" anchor="t" bIns="22850" lIns="45725" spcFirstLastPara="1" rIns="45725" wrap="square" tIns="22850">
            <a:spAutoFit/>
          </a:bodyPr>
          <a:lstStyle/>
          <a:p>
            <a:pPr indent="-190500" lvl="0" marL="342900" marR="0" rtl="0" algn="l">
              <a:spcBef>
                <a:spcPts val="0"/>
              </a:spcBef>
              <a:spcAft>
                <a:spcPts val="0"/>
              </a:spcAft>
              <a:buClr>
                <a:schemeClr val="dk1"/>
              </a:buClr>
              <a:buSzPts val="2400"/>
              <a:buFont typeface="Arial"/>
              <a:buNone/>
            </a:pPr>
            <a:r>
              <a:rPr b="1" lang="en" sz="2400">
                <a:solidFill>
                  <a:srgbClr val="FFFFFF"/>
                </a:solidFill>
                <a:latin typeface="Calibri"/>
                <a:ea typeface="Calibri"/>
                <a:cs typeface="Calibri"/>
                <a:sym typeface="Calibri"/>
              </a:rPr>
              <a:t>How do these organisms survive in the desert? What adaptations help them to survive with less water available to them? </a:t>
            </a:r>
            <a:endParaRPr b="1" sz="2400">
              <a:solidFill>
                <a:srgbClr val="FFFFFF"/>
              </a:solidFill>
              <a:latin typeface="Calibri"/>
              <a:ea typeface="Calibri"/>
              <a:cs typeface="Calibri"/>
              <a:sym typeface="Calibri"/>
            </a:endParaRPr>
          </a:p>
          <a:p>
            <a:pPr indent="0" lvl="2" marL="0" marR="0" rtl="0" algn="l">
              <a:spcBef>
                <a:spcPts val="0"/>
              </a:spcBef>
              <a:spcAft>
                <a:spcPts val="0"/>
              </a:spcAft>
              <a:buNone/>
            </a:pPr>
            <a:r>
              <a:t/>
            </a:r>
            <a:endParaRPr b="0" i="0" sz="3000" u="none" cap="none" strike="noStrike">
              <a:solidFill>
                <a:srgbClr val="FFFFFF"/>
              </a:solidFill>
              <a:latin typeface="Calibri"/>
              <a:ea typeface="Calibri"/>
              <a:cs typeface="Calibri"/>
              <a:sym typeface="Calibri"/>
            </a:endParaRPr>
          </a:p>
        </p:txBody>
      </p:sp>
      <p:sp>
        <p:nvSpPr>
          <p:cNvPr id="631" name="Google Shape;631;p68"/>
          <p:cNvSpPr txBox="1"/>
          <p:nvPr/>
        </p:nvSpPr>
        <p:spPr>
          <a:xfrm>
            <a:off x="5339647" y="89889"/>
            <a:ext cx="5394600" cy="420600"/>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FFFFFF"/>
                </a:solidFill>
                <a:latin typeface="Calibri"/>
                <a:ea typeface="Calibri"/>
                <a:cs typeface="Calibri"/>
                <a:sym typeface="Calibri"/>
              </a:rPr>
              <a:t>LESSON 1.1</a:t>
            </a:r>
            <a:endParaRPr sz="1100"/>
          </a:p>
          <a:p>
            <a:pPr indent="0" lvl="0" marL="12700" marR="0" rtl="0" algn="l">
              <a:lnSpc>
                <a:spcPct val="121900"/>
              </a:lnSpc>
              <a:spcBef>
                <a:spcPts val="0"/>
              </a:spcBef>
              <a:spcAft>
                <a:spcPts val="0"/>
              </a:spcAft>
              <a:buNone/>
            </a:pPr>
            <a:r>
              <a:t/>
            </a:r>
            <a:endParaRPr b="1" sz="3000">
              <a:solidFill>
                <a:srgbClr val="FFFFFF"/>
              </a:solidFill>
              <a:latin typeface="Calibri"/>
              <a:ea typeface="Calibri"/>
              <a:cs typeface="Calibri"/>
              <a:sym typeface="Calibri"/>
            </a:endParaRPr>
          </a:p>
        </p:txBody>
      </p:sp>
      <p:sp>
        <p:nvSpPr>
          <p:cNvPr id="632" name="Google Shape;632;p68"/>
          <p:cNvSpPr txBox="1"/>
          <p:nvPr/>
        </p:nvSpPr>
        <p:spPr>
          <a:xfrm>
            <a:off x="4133325" y="510500"/>
            <a:ext cx="4658400" cy="39432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latin typeface="Lora"/>
                <a:ea typeface="Lora"/>
                <a:cs typeface="Lora"/>
                <a:sym typeface="Lora"/>
              </a:rPr>
              <a:t>PRACTICE CURIOSITY! Claim, Evidence, Reasoning</a:t>
            </a:r>
            <a:endParaRPr sz="1100">
              <a:latin typeface="Lora"/>
              <a:ea typeface="Lora"/>
              <a:cs typeface="Lora"/>
              <a:sym typeface="Lora"/>
            </a:endParaRPr>
          </a:p>
          <a:p>
            <a:pPr indent="0" lvl="0" marL="0" rtl="0" algn="l">
              <a:spcBef>
                <a:spcPts val="0"/>
              </a:spcBef>
              <a:spcAft>
                <a:spcPts val="0"/>
              </a:spcAft>
              <a:buNone/>
            </a:pPr>
            <a:r>
              <a:t/>
            </a:r>
            <a:endParaRPr sz="1100">
              <a:latin typeface="Lora"/>
              <a:ea typeface="Lora"/>
              <a:cs typeface="Lora"/>
              <a:sym typeface="Lora"/>
            </a:endParaRPr>
          </a:p>
          <a:p>
            <a:pPr indent="0" lvl="0" marL="0" rtl="0" algn="l">
              <a:spcBef>
                <a:spcPts val="0"/>
              </a:spcBef>
              <a:spcAft>
                <a:spcPts val="0"/>
              </a:spcAft>
              <a:buNone/>
            </a:pPr>
            <a:r>
              <a:rPr lang="en" sz="1100">
                <a:highlight>
                  <a:srgbClr val="00B0F0"/>
                </a:highlight>
                <a:latin typeface="Lora"/>
                <a:ea typeface="Lora"/>
                <a:cs typeface="Lora"/>
                <a:sym typeface="Lora"/>
              </a:rPr>
              <a:t>Question:</a:t>
            </a:r>
            <a:r>
              <a:rPr lang="en" sz="1100">
                <a:latin typeface="Lora"/>
                <a:ea typeface="Lora"/>
                <a:cs typeface="Lora"/>
                <a:sym typeface="Lora"/>
              </a:rPr>
              <a:t> </a:t>
            </a:r>
            <a:endParaRPr sz="1100">
              <a:latin typeface="Lora"/>
              <a:ea typeface="Lora"/>
              <a:cs typeface="Lora"/>
              <a:sym typeface="Lora"/>
            </a:endParaRPr>
          </a:p>
          <a:p>
            <a:pPr indent="0" lvl="0" marL="0" rtl="0" algn="l">
              <a:spcBef>
                <a:spcPts val="0"/>
              </a:spcBef>
              <a:spcAft>
                <a:spcPts val="0"/>
              </a:spcAft>
              <a:buNone/>
            </a:pPr>
            <a:r>
              <a:rPr lang="en" sz="1100">
                <a:latin typeface="Lora"/>
                <a:ea typeface="Lora"/>
                <a:cs typeface="Lora"/>
                <a:sym typeface="Lora"/>
              </a:rPr>
              <a:t>How does my organism survive in the desert with very little water? </a:t>
            </a:r>
            <a:endParaRPr sz="1100">
              <a:latin typeface="Lora"/>
              <a:ea typeface="Lora"/>
              <a:cs typeface="Lora"/>
              <a:sym typeface="Lora"/>
            </a:endParaRPr>
          </a:p>
          <a:p>
            <a:pPr indent="0" lvl="0" marL="0" rtl="0" algn="l">
              <a:spcBef>
                <a:spcPts val="0"/>
              </a:spcBef>
              <a:spcAft>
                <a:spcPts val="0"/>
              </a:spcAft>
              <a:buNone/>
            </a:pPr>
            <a:r>
              <a:t/>
            </a:r>
            <a:endParaRPr sz="1100">
              <a:latin typeface="Lora"/>
              <a:ea typeface="Lora"/>
              <a:cs typeface="Lora"/>
              <a:sym typeface="Lora"/>
            </a:endParaRPr>
          </a:p>
          <a:p>
            <a:pPr indent="0" lvl="0" marL="0" rtl="0" algn="l">
              <a:spcBef>
                <a:spcPts val="55"/>
              </a:spcBef>
              <a:spcAft>
                <a:spcPts val="0"/>
              </a:spcAft>
              <a:buNone/>
            </a:pPr>
            <a:r>
              <a:t/>
            </a:r>
            <a:endParaRPr sz="1100">
              <a:latin typeface="Lora"/>
              <a:ea typeface="Lora"/>
              <a:cs typeface="Lora"/>
              <a:sym typeface="Lora"/>
            </a:endParaRPr>
          </a:p>
          <a:p>
            <a:pPr indent="0" lvl="0" marL="0" rtl="0" algn="l">
              <a:spcBef>
                <a:spcPts val="55"/>
              </a:spcBef>
              <a:spcAft>
                <a:spcPts val="0"/>
              </a:spcAft>
              <a:buNone/>
            </a:pPr>
            <a:r>
              <a:rPr lang="en" sz="1100">
                <a:highlight>
                  <a:srgbClr val="00B0F0"/>
                </a:highlight>
                <a:latin typeface="Lora"/>
                <a:ea typeface="Lora"/>
                <a:cs typeface="Lora"/>
                <a:sym typeface="Lora"/>
              </a:rPr>
              <a:t>Observations and evidence: </a:t>
            </a:r>
            <a:endParaRPr sz="1100">
              <a:highlight>
                <a:srgbClr val="00B0F0"/>
              </a:highlight>
              <a:latin typeface="Lora"/>
              <a:ea typeface="Lora"/>
              <a:cs typeface="Lora"/>
              <a:sym typeface="Lora"/>
            </a:endParaRPr>
          </a:p>
          <a:p>
            <a:pPr indent="0" lvl="0" marL="0" rtl="0" algn="l">
              <a:spcBef>
                <a:spcPts val="55"/>
              </a:spcBef>
              <a:spcAft>
                <a:spcPts val="0"/>
              </a:spcAft>
              <a:buNone/>
            </a:pPr>
            <a:r>
              <a:rPr lang="en" sz="1100">
                <a:latin typeface="Lora"/>
                <a:ea typeface="Lora"/>
                <a:cs typeface="Lora"/>
                <a:sym typeface="Lora"/>
              </a:rPr>
              <a:t>Where does my organism live? How does it find, save, conserve water? What is special about its body that helps it to conserve water? </a:t>
            </a:r>
            <a:endParaRPr sz="1100">
              <a:latin typeface="Lora"/>
              <a:ea typeface="Lora"/>
              <a:cs typeface="Lora"/>
              <a:sym typeface="Lora"/>
            </a:endParaRPr>
          </a:p>
          <a:p>
            <a:pPr indent="0" lvl="0" marL="0" rtl="0" algn="l">
              <a:spcBef>
                <a:spcPts val="55"/>
              </a:spcBef>
              <a:spcAft>
                <a:spcPts val="0"/>
              </a:spcAft>
              <a:buNone/>
            </a:pPr>
            <a:r>
              <a:t/>
            </a:r>
            <a:endParaRPr sz="1100">
              <a:latin typeface="Lora"/>
              <a:ea typeface="Lora"/>
              <a:cs typeface="Lora"/>
              <a:sym typeface="Lora"/>
            </a:endParaRPr>
          </a:p>
          <a:p>
            <a:pPr indent="0" lvl="0" marL="0" rtl="0" algn="l">
              <a:spcBef>
                <a:spcPts val="55"/>
              </a:spcBef>
              <a:spcAft>
                <a:spcPts val="0"/>
              </a:spcAft>
              <a:buNone/>
            </a:pPr>
            <a:r>
              <a:rPr lang="en" sz="1100">
                <a:highlight>
                  <a:srgbClr val="00B0F0"/>
                </a:highlight>
                <a:latin typeface="Lora"/>
                <a:ea typeface="Lora"/>
                <a:cs typeface="Lora"/>
                <a:sym typeface="Lora"/>
              </a:rPr>
              <a:t>Evaluate and ask questions.</a:t>
            </a:r>
            <a:r>
              <a:rPr lang="en" sz="1100">
                <a:latin typeface="Lora"/>
                <a:ea typeface="Lora"/>
                <a:cs typeface="Lora"/>
                <a:sym typeface="Lora"/>
              </a:rPr>
              <a:t> </a:t>
            </a:r>
            <a:endParaRPr sz="1100">
              <a:latin typeface="Lora"/>
              <a:ea typeface="Lora"/>
              <a:cs typeface="Lora"/>
              <a:sym typeface="Lora"/>
            </a:endParaRPr>
          </a:p>
          <a:p>
            <a:pPr indent="0" lvl="0" marL="0" rtl="0" algn="l">
              <a:spcBef>
                <a:spcPts val="55"/>
              </a:spcBef>
              <a:spcAft>
                <a:spcPts val="0"/>
              </a:spcAft>
              <a:buNone/>
            </a:pPr>
            <a:r>
              <a:rPr lang="en" sz="1100">
                <a:latin typeface="Lora"/>
                <a:ea typeface="Lora"/>
                <a:cs typeface="Lora"/>
                <a:sym typeface="Lora"/>
              </a:rPr>
              <a:t>What do you still want to know? </a:t>
            </a:r>
            <a:endParaRPr sz="1100">
              <a:latin typeface="Lora"/>
              <a:ea typeface="Lora"/>
              <a:cs typeface="Lora"/>
              <a:sym typeface="Lora"/>
            </a:endParaRPr>
          </a:p>
          <a:p>
            <a:pPr indent="0" lvl="0" marL="0" marR="408940" rtl="0" algn="l">
              <a:lnSpc>
                <a:spcPct val="110833"/>
              </a:lnSpc>
              <a:spcBef>
                <a:spcPts val="0"/>
              </a:spcBef>
              <a:spcAft>
                <a:spcPts val="0"/>
              </a:spcAft>
              <a:buNone/>
            </a:pPr>
            <a:r>
              <a:rPr lang="en" sz="1100">
                <a:latin typeface="Lora"/>
                <a:ea typeface="Lora"/>
                <a:cs typeface="Lora"/>
                <a:sym typeface="Lora"/>
              </a:rPr>
              <a:t>Can I explain my </a:t>
            </a:r>
            <a:r>
              <a:rPr lang="en" sz="1100">
                <a:latin typeface="Lora"/>
                <a:ea typeface="Lora"/>
                <a:cs typeface="Lora"/>
                <a:sym typeface="Lora"/>
              </a:rPr>
              <a:t>answers</a:t>
            </a:r>
            <a:r>
              <a:rPr lang="en" sz="1100">
                <a:latin typeface="Lora"/>
                <a:ea typeface="Lora"/>
                <a:cs typeface="Lora"/>
                <a:sym typeface="Lora"/>
              </a:rPr>
              <a:t> to my classmates? What did I find out that is super interesting? What do I still want to know? </a:t>
            </a:r>
            <a:endParaRPr sz="1100">
              <a:latin typeface="Lora"/>
              <a:ea typeface="Lora"/>
              <a:cs typeface="Lora"/>
              <a:sym typeface="Lora"/>
            </a:endParaRPr>
          </a:p>
          <a:p>
            <a:pPr indent="0" lvl="0" marL="0" marR="408940" rtl="0" algn="l">
              <a:lnSpc>
                <a:spcPct val="110833"/>
              </a:lnSpc>
              <a:spcBef>
                <a:spcPts val="0"/>
              </a:spcBef>
              <a:spcAft>
                <a:spcPts val="0"/>
              </a:spcAft>
              <a:buNone/>
            </a:pPr>
            <a:r>
              <a:t/>
            </a:r>
            <a:endParaRPr sz="1100">
              <a:latin typeface="Lora"/>
              <a:ea typeface="Lora"/>
              <a:cs typeface="Lora"/>
              <a:sym typeface="Lora"/>
            </a:endParaRPr>
          </a:p>
          <a:p>
            <a:pPr indent="0" lvl="0" marL="0" marR="408940" rtl="0" algn="l">
              <a:lnSpc>
                <a:spcPct val="110833"/>
              </a:lnSpc>
              <a:spcBef>
                <a:spcPts val="0"/>
              </a:spcBef>
              <a:spcAft>
                <a:spcPts val="0"/>
              </a:spcAft>
              <a:buNone/>
            </a:pPr>
            <a:r>
              <a:rPr lang="en" sz="1100">
                <a:highlight>
                  <a:srgbClr val="00B0F0"/>
                </a:highlight>
                <a:latin typeface="Lora"/>
                <a:ea typeface="Lora"/>
                <a:cs typeface="Lora"/>
                <a:sym typeface="Lora"/>
              </a:rPr>
              <a:t>Answers/Explanation: </a:t>
            </a:r>
            <a:endParaRPr sz="1100">
              <a:highlight>
                <a:srgbClr val="00B0F0"/>
              </a:highlight>
              <a:latin typeface="Lora"/>
              <a:ea typeface="Lora"/>
              <a:cs typeface="Lora"/>
              <a:sym typeface="Lora"/>
            </a:endParaRPr>
          </a:p>
          <a:p>
            <a:pPr indent="0" lvl="0" marL="0" marR="408940" rtl="0" algn="l">
              <a:lnSpc>
                <a:spcPct val="110833"/>
              </a:lnSpc>
              <a:spcBef>
                <a:spcPts val="0"/>
              </a:spcBef>
              <a:spcAft>
                <a:spcPts val="0"/>
              </a:spcAft>
              <a:buNone/>
            </a:pPr>
            <a:r>
              <a:rPr lang="en" sz="1100">
                <a:latin typeface="Lora"/>
                <a:ea typeface="Lora"/>
                <a:cs typeface="Lora"/>
                <a:sym typeface="Lora"/>
              </a:rPr>
              <a:t>My organism survives by/with the help of…</a:t>
            </a:r>
            <a:endParaRPr sz="1100">
              <a:latin typeface="Lora"/>
              <a:ea typeface="Lora"/>
              <a:cs typeface="Lora"/>
              <a:sym typeface="Lora"/>
            </a:endParaRPr>
          </a:p>
          <a:p>
            <a:pPr indent="0" lvl="0" marL="0" rtl="0" algn="l">
              <a:lnSpc>
                <a:spcPct val="115000"/>
              </a:lnSpc>
              <a:spcBef>
                <a:spcPts val="0"/>
              </a:spcBef>
              <a:spcAft>
                <a:spcPts val="0"/>
              </a:spcAft>
              <a:buNone/>
            </a:pPr>
            <a:r>
              <a:t/>
            </a:r>
            <a:endParaRPr sz="1100">
              <a:latin typeface="Lora"/>
              <a:ea typeface="Lora"/>
              <a:cs typeface="Lora"/>
              <a:sym typeface="Lora"/>
            </a:endParaRPr>
          </a:p>
          <a:p>
            <a:pPr indent="0" lvl="0" marL="0" rtl="0" algn="l">
              <a:lnSpc>
                <a:spcPct val="115000"/>
              </a:lnSpc>
              <a:spcBef>
                <a:spcPts val="0"/>
              </a:spcBef>
              <a:spcAft>
                <a:spcPts val="0"/>
              </a:spcAft>
              <a:buNone/>
            </a:pPr>
            <a:r>
              <a:rPr lang="en" sz="1100">
                <a:highlight>
                  <a:srgbClr val="00B0F0"/>
                </a:highlight>
                <a:latin typeface="Lora"/>
                <a:ea typeface="Lora"/>
                <a:cs typeface="Lora"/>
                <a:sym typeface="Lora"/>
              </a:rPr>
              <a:t>Support Explanation With Evidence:</a:t>
            </a:r>
            <a:endParaRPr sz="1100">
              <a:highlight>
                <a:srgbClr val="00B0F0"/>
              </a:highlight>
              <a:latin typeface="Lora"/>
              <a:ea typeface="Lora"/>
              <a:cs typeface="Lora"/>
              <a:sym typeface="Lora"/>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69"/>
          <p:cNvSpPr/>
          <p:nvPr/>
        </p:nvSpPr>
        <p:spPr>
          <a:xfrm>
            <a:off x="-48122" y="-67727"/>
            <a:ext cx="9360600" cy="1219200"/>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cxnSp>
        <p:nvCxnSpPr>
          <p:cNvPr id="639" name="Google Shape;639;p69"/>
          <p:cNvCxnSpPr/>
          <p:nvPr/>
        </p:nvCxnSpPr>
        <p:spPr>
          <a:xfrm>
            <a:off x="-88232" y="1219200"/>
            <a:ext cx="9360569" cy="0"/>
          </a:xfrm>
          <a:prstGeom prst="straightConnector1">
            <a:avLst/>
          </a:prstGeom>
          <a:noFill/>
          <a:ln cap="flat" cmpd="sng" w="127000">
            <a:solidFill>
              <a:srgbClr val="AB0520"/>
            </a:solidFill>
            <a:prstDash val="solid"/>
            <a:round/>
            <a:headEnd len="sm" w="sm" type="none"/>
            <a:tailEnd len="sm" w="sm" type="none"/>
          </a:ln>
        </p:spPr>
      </p:cxnSp>
      <p:sp>
        <p:nvSpPr>
          <p:cNvPr id="640" name="Google Shape;640;p69"/>
          <p:cNvSpPr txBox="1"/>
          <p:nvPr/>
        </p:nvSpPr>
        <p:spPr>
          <a:xfrm>
            <a:off x="120325" y="43300"/>
            <a:ext cx="9023700" cy="608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500">
                <a:solidFill>
                  <a:srgbClr val="FFFFFF"/>
                </a:solidFill>
                <a:latin typeface="Calibri"/>
                <a:ea typeface="Calibri"/>
                <a:cs typeface="Calibri"/>
                <a:sym typeface="Calibri"/>
              </a:rPr>
              <a:t>How much water do we have in Arizona? Why?</a:t>
            </a:r>
            <a:endParaRPr sz="1000"/>
          </a:p>
        </p:txBody>
      </p:sp>
      <p:grpSp>
        <p:nvGrpSpPr>
          <p:cNvPr id="641" name="Google Shape;641;p69"/>
          <p:cNvGrpSpPr/>
          <p:nvPr/>
        </p:nvGrpSpPr>
        <p:grpSpPr>
          <a:xfrm>
            <a:off x="5101390" y="1371602"/>
            <a:ext cx="3850106" cy="3452945"/>
            <a:chOff x="4697253" y="1236927"/>
            <a:chExt cx="10309213" cy="9050073"/>
          </a:xfrm>
        </p:grpSpPr>
        <p:pic>
          <p:nvPicPr>
            <p:cNvPr id="642" name="Google Shape;642;p69"/>
            <p:cNvPicPr preferRelativeResize="0"/>
            <p:nvPr/>
          </p:nvPicPr>
          <p:blipFill rotWithShape="1">
            <a:blip r:embed="rId3">
              <a:alphaModFix/>
            </a:blip>
            <a:srcRect b="56648" l="64127" r="15965" t="12282"/>
            <a:stretch/>
          </p:blipFill>
          <p:spPr>
            <a:xfrm>
              <a:off x="4697253" y="1236927"/>
              <a:ext cx="10309213" cy="9050073"/>
            </a:xfrm>
            <a:prstGeom prst="rect">
              <a:avLst/>
            </a:prstGeom>
            <a:noFill/>
            <a:ln>
              <a:noFill/>
            </a:ln>
          </p:spPr>
        </p:pic>
        <p:cxnSp>
          <p:nvCxnSpPr>
            <p:cNvPr id="643" name="Google Shape;643;p69"/>
            <p:cNvCxnSpPr/>
            <p:nvPr/>
          </p:nvCxnSpPr>
          <p:spPr>
            <a:xfrm>
              <a:off x="7138737" y="1684421"/>
              <a:ext cx="6160168" cy="0"/>
            </a:xfrm>
            <a:prstGeom prst="straightConnector1">
              <a:avLst/>
            </a:prstGeom>
            <a:noFill/>
            <a:ln cap="flat" cmpd="sng" w="25400">
              <a:solidFill>
                <a:srgbClr val="AB0520"/>
              </a:solidFill>
              <a:prstDash val="solid"/>
              <a:round/>
              <a:headEnd len="sm" w="sm" type="none"/>
              <a:tailEnd len="sm" w="sm" type="none"/>
            </a:ln>
          </p:spPr>
        </p:cxnSp>
        <p:cxnSp>
          <p:nvCxnSpPr>
            <p:cNvPr id="644" name="Google Shape;644;p69"/>
            <p:cNvCxnSpPr/>
            <p:nvPr/>
          </p:nvCxnSpPr>
          <p:spPr>
            <a:xfrm>
              <a:off x="13298905" y="1684421"/>
              <a:ext cx="0" cy="8602579"/>
            </a:xfrm>
            <a:prstGeom prst="straightConnector1">
              <a:avLst/>
            </a:prstGeom>
            <a:noFill/>
            <a:ln cap="flat" cmpd="sng" w="25400">
              <a:solidFill>
                <a:srgbClr val="AB0520"/>
              </a:solidFill>
              <a:prstDash val="solid"/>
              <a:round/>
              <a:headEnd len="sm" w="sm" type="none"/>
              <a:tailEnd len="sm" w="sm" type="none"/>
            </a:ln>
          </p:spPr>
        </p:cxnSp>
        <p:cxnSp>
          <p:nvCxnSpPr>
            <p:cNvPr id="645" name="Google Shape;645;p69"/>
            <p:cNvCxnSpPr/>
            <p:nvPr/>
          </p:nvCxnSpPr>
          <p:spPr>
            <a:xfrm>
              <a:off x="6127844" y="8493682"/>
              <a:ext cx="4684535" cy="1677013"/>
            </a:xfrm>
            <a:prstGeom prst="straightConnector1">
              <a:avLst/>
            </a:prstGeom>
            <a:noFill/>
            <a:ln cap="flat" cmpd="sng" w="25400">
              <a:solidFill>
                <a:srgbClr val="AB0520"/>
              </a:solidFill>
              <a:prstDash val="solid"/>
              <a:round/>
              <a:headEnd len="sm" w="sm" type="none"/>
              <a:tailEnd len="sm" w="sm" type="none"/>
            </a:ln>
          </p:spPr>
        </p:cxnSp>
        <p:cxnSp>
          <p:nvCxnSpPr>
            <p:cNvPr id="646" name="Google Shape;646;p69"/>
            <p:cNvCxnSpPr/>
            <p:nvPr/>
          </p:nvCxnSpPr>
          <p:spPr>
            <a:xfrm>
              <a:off x="10812379" y="10162674"/>
              <a:ext cx="2486526" cy="0"/>
            </a:xfrm>
            <a:prstGeom prst="straightConnector1">
              <a:avLst/>
            </a:prstGeom>
            <a:noFill/>
            <a:ln cap="flat" cmpd="sng" w="25400">
              <a:solidFill>
                <a:srgbClr val="AB0520"/>
              </a:solidFill>
              <a:prstDash val="solid"/>
              <a:round/>
              <a:headEnd len="sm" w="sm" type="none"/>
              <a:tailEnd len="sm" w="sm" type="none"/>
            </a:ln>
          </p:spPr>
        </p:cxnSp>
      </p:grpSp>
      <p:sp>
        <p:nvSpPr>
          <p:cNvPr id="647" name="Google Shape;647;p69"/>
          <p:cNvSpPr txBox="1"/>
          <p:nvPr/>
        </p:nvSpPr>
        <p:spPr>
          <a:xfrm>
            <a:off x="506939" y="1371602"/>
            <a:ext cx="4343362" cy="4131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AB0520"/>
                </a:solidFill>
                <a:latin typeface="Calibri"/>
                <a:ea typeface="Calibri"/>
                <a:cs typeface="Calibri"/>
                <a:sym typeface="Calibri"/>
              </a:rPr>
              <a:t>Total land area of Arizona:</a:t>
            </a:r>
            <a:r>
              <a:rPr b="1" lang="en" sz="3600">
                <a:solidFill>
                  <a:srgbClr val="000000"/>
                </a:solidFill>
                <a:latin typeface="Calibri"/>
                <a:ea typeface="Calibri"/>
                <a:cs typeface="Calibri"/>
                <a:sym typeface="Calibri"/>
              </a:rPr>
              <a:t> </a:t>
            </a:r>
            <a:endParaRPr sz="1100"/>
          </a:p>
          <a:p>
            <a:pPr indent="-342900" lvl="2" marL="800100" marR="0" rtl="0" algn="l">
              <a:spcBef>
                <a:spcPts val="0"/>
              </a:spcBef>
              <a:spcAft>
                <a:spcPts val="0"/>
              </a:spcAft>
              <a:buClr>
                <a:srgbClr val="000000"/>
              </a:buClr>
              <a:buSzPts val="3000"/>
              <a:buFont typeface="Arial"/>
              <a:buChar char="•"/>
            </a:pPr>
            <a:r>
              <a:rPr b="1" i="0" lang="en" sz="3000" u="none" cap="none" strike="noStrike">
                <a:solidFill>
                  <a:srgbClr val="000000"/>
                </a:solidFill>
                <a:latin typeface="Calibri"/>
                <a:ea typeface="Calibri"/>
                <a:cs typeface="Calibri"/>
                <a:sym typeface="Calibri"/>
              </a:rPr>
              <a:t>113,990 square miles</a:t>
            </a:r>
            <a:endParaRPr sz="1100"/>
          </a:p>
          <a:p>
            <a:pPr indent="-190500" lvl="0" marL="342900" marR="0" rtl="0" algn="l">
              <a:spcBef>
                <a:spcPts val="0"/>
              </a:spcBef>
              <a:spcAft>
                <a:spcPts val="0"/>
              </a:spcAft>
              <a:buClr>
                <a:schemeClr val="dk1"/>
              </a:buClr>
              <a:buSzPts val="2400"/>
              <a:buFont typeface="Arial"/>
              <a:buNone/>
            </a:pPr>
            <a:r>
              <a:t/>
            </a:r>
            <a:endParaRPr b="1" sz="2400">
              <a:solidFill>
                <a:srgbClr val="000000"/>
              </a:solidFill>
              <a:latin typeface="Calibri"/>
              <a:ea typeface="Calibri"/>
              <a:cs typeface="Calibri"/>
              <a:sym typeface="Calibri"/>
            </a:endParaRPr>
          </a:p>
          <a:p>
            <a:pPr indent="0" lvl="0" marL="0" marR="0" rtl="0" algn="l">
              <a:spcBef>
                <a:spcPts val="0"/>
              </a:spcBef>
              <a:spcAft>
                <a:spcPts val="0"/>
              </a:spcAft>
              <a:buNone/>
            </a:pPr>
            <a:r>
              <a:rPr b="1" lang="en" sz="3600">
                <a:solidFill>
                  <a:srgbClr val="AB0520"/>
                </a:solidFill>
                <a:latin typeface="Calibri"/>
                <a:ea typeface="Calibri"/>
                <a:cs typeface="Calibri"/>
                <a:sym typeface="Calibri"/>
              </a:rPr>
              <a:t>Total water area of Arizona:</a:t>
            </a:r>
            <a:endParaRPr sz="1100"/>
          </a:p>
          <a:p>
            <a:pPr indent="-431800" lvl="2" marL="889000" marR="0" rtl="0" algn="l">
              <a:spcBef>
                <a:spcPts val="0"/>
              </a:spcBef>
              <a:spcAft>
                <a:spcPts val="0"/>
              </a:spcAft>
              <a:buClr>
                <a:srgbClr val="000000"/>
              </a:buClr>
              <a:buSzPts val="3000"/>
              <a:buFont typeface="Arial"/>
              <a:buChar char="•"/>
            </a:pPr>
            <a:r>
              <a:rPr b="1" i="0" lang="en" sz="3000" u="none" cap="none" strike="noStrike">
                <a:solidFill>
                  <a:srgbClr val="000000"/>
                </a:solidFill>
                <a:latin typeface="Calibri"/>
                <a:ea typeface="Calibri"/>
                <a:cs typeface="Calibri"/>
                <a:sym typeface="Calibri"/>
              </a:rPr>
              <a:t>0.3%</a:t>
            </a:r>
            <a:endParaRPr sz="1100"/>
          </a:p>
          <a:p>
            <a:pPr indent="0" lvl="0" marL="0" marR="0" rtl="0" algn="l">
              <a:spcBef>
                <a:spcPts val="0"/>
              </a:spcBef>
              <a:spcAft>
                <a:spcPts val="0"/>
              </a:spcAft>
              <a:buNone/>
            </a:pPr>
            <a:r>
              <a:t/>
            </a:r>
            <a:endParaRPr b="1" sz="3600">
              <a:solidFill>
                <a:srgbClr val="000000"/>
              </a:solidFill>
              <a:latin typeface="Calibri"/>
              <a:ea typeface="Calibri"/>
              <a:cs typeface="Calibri"/>
              <a:sym typeface="Calibri"/>
            </a:endParaRPr>
          </a:p>
        </p:txBody>
      </p:sp>
      <p:sp>
        <p:nvSpPr>
          <p:cNvPr id="648" name="Google Shape;648;p69"/>
          <p:cNvSpPr txBox="1"/>
          <p:nvPr/>
        </p:nvSpPr>
        <p:spPr>
          <a:xfrm>
            <a:off x="6135577" y="4852106"/>
            <a:ext cx="2254102" cy="253915"/>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200">
                <a:solidFill>
                  <a:srgbClr val="000000"/>
                </a:solidFill>
                <a:latin typeface="Calibri"/>
                <a:ea typeface="Calibri"/>
                <a:cs typeface="Calibri"/>
                <a:sym typeface="Calibri"/>
              </a:rPr>
              <a:t>Aquifers = </a:t>
            </a:r>
            <a:endParaRPr sz="1100"/>
          </a:p>
        </p:txBody>
      </p:sp>
      <p:sp>
        <p:nvSpPr>
          <p:cNvPr id="649" name="Google Shape;649;p69"/>
          <p:cNvSpPr/>
          <p:nvPr/>
        </p:nvSpPr>
        <p:spPr>
          <a:xfrm>
            <a:off x="6911778" y="4895933"/>
            <a:ext cx="229329" cy="143177"/>
          </a:xfrm>
          <a:prstGeom prst="rect">
            <a:avLst/>
          </a:prstGeom>
          <a:solidFill>
            <a:srgbClr val="B7CCE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36699"/>
        </a:solidFill>
      </p:bgPr>
    </p:bg>
    <p:spTree>
      <p:nvGrpSpPr>
        <p:cNvPr id="653" name="Shape 653"/>
        <p:cNvGrpSpPr/>
        <p:nvPr/>
      </p:nvGrpSpPr>
      <p:grpSpPr>
        <a:xfrm>
          <a:off x="0" y="0"/>
          <a:ext cx="0" cy="0"/>
          <a:chOff x="0" y="0"/>
          <a:chExt cx="0" cy="0"/>
        </a:xfrm>
      </p:grpSpPr>
      <p:sp>
        <p:nvSpPr>
          <p:cNvPr id="654" name="Google Shape;654;p70"/>
          <p:cNvSpPr txBox="1"/>
          <p:nvPr/>
        </p:nvSpPr>
        <p:spPr>
          <a:xfrm>
            <a:off x="127591" y="190559"/>
            <a:ext cx="3434317" cy="4585823"/>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Investigative Questions </a:t>
            </a:r>
            <a:r>
              <a:rPr b="1" lang="en" sz="3600">
                <a:solidFill>
                  <a:srgbClr val="000000"/>
                </a:solidFill>
                <a:latin typeface="Calibri"/>
                <a:ea typeface="Calibri"/>
                <a:cs typeface="Calibri"/>
                <a:sym typeface="Calibri"/>
              </a:rPr>
              <a:t> </a:t>
            </a:r>
            <a:endParaRPr sz="1100"/>
          </a:p>
          <a:p>
            <a:pPr indent="-342900" lvl="0" marL="342900" marR="0" rtl="0" algn="l">
              <a:spcBef>
                <a:spcPts val="0"/>
              </a:spcBef>
              <a:spcAft>
                <a:spcPts val="0"/>
              </a:spcAft>
              <a:buClr>
                <a:srgbClr val="000000"/>
              </a:buClr>
              <a:buSzPts val="2400"/>
              <a:buFont typeface="Arial"/>
              <a:buChar char="•"/>
            </a:pPr>
            <a:r>
              <a:rPr b="1" lang="en" sz="2400">
                <a:solidFill>
                  <a:srgbClr val="000000"/>
                </a:solidFill>
                <a:latin typeface="Calibri"/>
                <a:ea typeface="Calibri"/>
                <a:cs typeface="Calibri"/>
                <a:sym typeface="Calibri"/>
              </a:rPr>
              <a:t>How does water move through our local water cycle?</a:t>
            </a:r>
            <a:endParaRPr b="1" sz="24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700">
              <a:solidFill>
                <a:srgbClr val="000000"/>
              </a:solidFill>
              <a:latin typeface="Calibri"/>
              <a:ea typeface="Calibri"/>
              <a:cs typeface="Calibri"/>
              <a:sym typeface="Calibri"/>
            </a:endParaRPr>
          </a:p>
          <a:p>
            <a:pPr indent="-342900" lvl="0" marL="342900" marR="0" rtl="0" algn="l">
              <a:spcBef>
                <a:spcPts val="0"/>
              </a:spcBef>
              <a:spcAft>
                <a:spcPts val="0"/>
              </a:spcAft>
              <a:buClr>
                <a:srgbClr val="000000"/>
              </a:buClr>
              <a:buSzPts val="2400"/>
              <a:buFont typeface="Arial"/>
              <a:buChar char="•"/>
            </a:pPr>
            <a:r>
              <a:rPr b="1" lang="en" sz="2400">
                <a:solidFill>
                  <a:srgbClr val="000000"/>
                </a:solidFill>
                <a:latin typeface="Calibri"/>
                <a:ea typeface="Calibri"/>
                <a:cs typeface="Calibri"/>
                <a:sym typeface="Calibri"/>
              </a:rPr>
              <a:t>Are you a part of our water cycle?</a:t>
            </a:r>
            <a:endParaRPr b="1" sz="2400">
              <a:solidFill>
                <a:srgbClr val="000000"/>
              </a:solidFill>
              <a:latin typeface="Calibri"/>
              <a:ea typeface="Calibri"/>
              <a:cs typeface="Calibri"/>
              <a:sym typeface="Calibri"/>
            </a:endParaRPr>
          </a:p>
          <a:p>
            <a:pPr indent="-342900" lvl="2" marL="800100" marR="0" rtl="0" algn="l">
              <a:spcBef>
                <a:spcPts val="0"/>
              </a:spcBef>
              <a:spcAft>
                <a:spcPts val="0"/>
              </a:spcAft>
              <a:buClr>
                <a:srgbClr val="000000"/>
              </a:buClr>
              <a:buSzPts val="2400"/>
              <a:buFont typeface="Noto Sans Symbols"/>
              <a:buChar char="⮚"/>
            </a:pPr>
            <a:r>
              <a:rPr b="0" i="0" lang="en" sz="2400" u="none" cap="none" strike="noStrike">
                <a:solidFill>
                  <a:srgbClr val="000000"/>
                </a:solidFill>
                <a:latin typeface="Calibri"/>
                <a:ea typeface="Calibri"/>
                <a:cs typeface="Calibri"/>
                <a:sym typeface="Calibri"/>
              </a:rPr>
              <a:t>Does water move in and out of your body?</a:t>
            </a:r>
            <a:endParaRPr b="0" i="0" sz="2400" u="none" cap="none" strike="noStrike">
              <a:solidFill>
                <a:srgbClr val="000000"/>
              </a:solidFill>
              <a:latin typeface="Calibri"/>
              <a:ea typeface="Calibri"/>
              <a:cs typeface="Calibri"/>
              <a:sym typeface="Calibri"/>
            </a:endParaRPr>
          </a:p>
          <a:p>
            <a:pPr indent="0" lvl="2" marL="457200" marR="0" rtl="0" algn="l">
              <a:spcBef>
                <a:spcPts val="0"/>
              </a:spcBef>
              <a:spcAft>
                <a:spcPts val="0"/>
              </a:spcAft>
              <a:buNone/>
            </a:pPr>
            <a:r>
              <a:t/>
            </a:r>
            <a:endParaRPr b="1" i="0" sz="2400" u="none" cap="none" strike="noStrike">
              <a:solidFill>
                <a:srgbClr val="000000"/>
              </a:solidFill>
              <a:latin typeface="Calibri"/>
              <a:ea typeface="Calibri"/>
              <a:cs typeface="Calibri"/>
              <a:sym typeface="Calibri"/>
            </a:endParaRPr>
          </a:p>
        </p:txBody>
      </p:sp>
      <p:sp>
        <p:nvSpPr>
          <p:cNvPr id="655" name="Google Shape;655;p70"/>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pic>
        <p:nvPicPr>
          <p:cNvPr descr="Different scenes with desert forest landscape with animals and plants" id="656" name="Google Shape;656;p70"/>
          <p:cNvPicPr preferRelativeResize="0"/>
          <p:nvPr/>
        </p:nvPicPr>
        <p:blipFill rotWithShape="1">
          <a:blip r:embed="rId3">
            <a:alphaModFix/>
          </a:blip>
          <a:srcRect b="27953" l="0" r="3943" t="0"/>
          <a:stretch/>
        </p:blipFill>
        <p:spPr>
          <a:xfrm>
            <a:off x="3784583" y="1338376"/>
            <a:ext cx="5231826" cy="2703381"/>
          </a:xfrm>
          <a:prstGeom prst="rect">
            <a:avLst/>
          </a:prstGeom>
          <a:noFill/>
          <a:ln>
            <a:noFill/>
          </a:ln>
        </p:spPr>
      </p:pic>
      <p:sp>
        <p:nvSpPr>
          <p:cNvPr id="657" name="Google Shape;657;p70"/>
          <p:cNvSpPr txBox="1"/>
          <p:nvPr/>
        </p:nvSpPr>
        <p:spPr>
          <a:xfrm>
            <a:off x="4571992" y="462196"/>
            <a:ext cx="3784200" cy="504000"/>
          </a:xfrm>
          <a:prstGeom prst="rect">
            <a:avLst/>
          </a:prstGeom>
          <a:noFill/>
          <a:ln>
            <a:noFill/>
          </a:ln>
        </p:spPr>
        <p:txBody>
          <a:bodyPr anchorCtr="0" anchor="t" bIns="0" lIns="0" spcFirstLastPara="1" rIns="0" wrap="square" tIns="6350">
            <a:noAutofit/>
          </a:bodyPr>
          <a:lstStyle/>
          <a:p>
            <a:pPr indent="0" lvl="0" marL="0" marR="0" rtl="0" algn="l">
              <a:lnSpc>
                <a:spcPct val="75000"/>
              </a:lnSpc>
              <a:spcBef>
                <a:spcPts val="0"/>
              </a:spcBef>
              <a:spcAft>
                <a:spcPts val="0"/>
              </a:spcAft>
              <a:buNone/>
            </a:pPr>
            <a:r>
              <a:rPr b="1" lang="en" sz="3600">
                <a:solidFill>
                  <a:srgbClr val="F79646"/>
                </a:solidFill>
                <a:latin typeface="Calibri"/>
                <a:ea typeface="Calibri"/>
                <a:cs typeface="Calibri"/>
                <a:sym typeface="Calibri"/>
              </a:rPr>
              <a:t>We live in a desert!</a:t>
            </a:r>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71"/>
          <p:cNvSpPr/>
          <p:nvPr/>
        </p:nvSpPr>
        <p:spPr>
          <a:xfrm>
            <a:off x="30063" y="205425"/>
            <a:ext cx="9144000" cy="852300"/>
          </a:xfrm>
          <a:prstGeom prst="rect">
            <a:avLst/>
          </a:prstGeom>
          <a:solidFill>
            <a:srgbClr val="00277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664" name="Google Shape;664;p71"/>
          <p:cNvSpPr txBox="1"/>
          <p:nvPr/>
        </p:nvSpPr>
        <p:spPr>
          <a:xfrm>
            <a:off x="307900" y="269425"/>
            <a:ext cx="8721600" cy="6096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FFFFFF"/>
                </a:solidFill>
                <a:latin typeface="Calibri"/>
                <a:ea typeface="Calibri"/>
                <a:cs typeface="Calibri"/>
                <a:sym typeface="Calibri"/>
              </a:rPr>
              <a:t>Lesson 1.2 Anchor Phenomena</a:t>
            </a:r>
            <a:r>
              <a:rPr b="1" lang="en" sz="4000">
                <a:solidFill>
                  <a:srgbClr val="FFFFFF"/>
                </a:solidFill>
                <a:latin typeface="Calibri"/>
                <a:ea typeface="Calibri"/>
                <a:cs typeface="Calibri"/>
                <a:sym typeface="Calibri"/>
              </a:rPr>
              <a:t>: Clouds</a:t>
            </a:r>
            <a:endParaRPr sz="1100"/>
          </a:p>
        </p:txBody>
      </p:sp>
      <p:pic>
        <p:nvPicPr>
          <p:cNvPr descr="Learn how to make a wispy cloud come out of your mouth, even when it's not cold out. Like any awesome trick, physics is to thank for the mouth cloud. This simple and fun demonstration can be used to explain the cloud in a bottle experiment, and real clouds in the sky.&#10;&#10;instagram.com/thephysicsgirl&#10;facebook.com/thephysicsgirl&#10;twitter.com/thephysicsgirl&#10;physicsgirl.org&#10;&#10;Help us translate our videos! http://www.youtube.com/timedtext_cs_panel?c=UC7DdEm33SyaTDtWYGO2CwdA&amp;tab=2&#10;&#10;Physics Girl has joined PBS Digital Studios! https://www.youtube.com/user/pbsdigit...&#10;&#10;Videography: Forbidden Kingdom Digital - forbiddenkingdomdigital.com&#10;Editing: Dianna Cowern and Forbidden Kingdom Digital&#10;Cloud in a Bottle: Bearded Science Guy&#10;&#10;Moon and Pluto images: NASA&#10;Ten Cloud Images: NOAA&#10;&#10;Spray bottle footage: soraphotography/shutterstock.com&#10;Stock Images: pixabay.com&#10;&#10;Music: &#10;Michael Miller - https://soundcloud.com/michaelrmmiller&#10;YouTube - &quot;Ersatz Bossa,&quot; &quot;On the Bach&quot;&#10;Apple - &quot;Galleria Long&quot;&#10;&#10;Resources: &#10;Cloud Appreciation Society: https://cloudappreciationsociety.org&#10;Pylon Appreciation Society: http://www.pylons.org&#10;Biscuit Appreciation Society: http://www.biscuit.org.uk&#10;Sloth Appreciation Society: http://www.slothville.com&#10;Hairless Animal Appreciation Society: https://www.facebook.com/HairlessAnimalsAppreciationSociety" id="665" name="Google Shape;665;p71" title="How to Make a Cloud in Your Mouth">
            <a:hlinkClick r:id="rId3"/>
          </p:cNvPr>
          <p:cNvPicPr preferRelativeResize="0"/>
          <p:nvPr/>
        </p:nvPicPr>
        <p:blipFill>
          <a:blip r:embed="rId4">
            <a:alphaModFix/>
          </a:blip>
          <a:stretch>
            <a:fillRect/>
          </a:stretch>
        </p:blipFill>
        <p:spPr>
          <a:xfrm>
            <a:off x="1130975" y="1057725"/>
            <a:ext cx="6942175" cy="3904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5"/>
                                        </p:tgtEl>
                                        <p:attrNameLst>
                                          <p:attrName>style.visibility</p:attrName>
                                        </p:attrNameLst>
                                      </p:cBhvr>
                                      <p:to>
                                        <p:strVal val="visible"/>
                                      </p:to>
                                    </p:set>
                                    <p:animEffect filter="fade" transition="in">
                                      <p:cBhvr>
                                        <p:cTn dur="1000"/>
                                        <p:tgtEl>
                                          <p:spTgt spid="6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72"/>
          <p:cNvSpPr txBox="1"/>
          <p:nvPr/>
        </p:nvSpPr>
        <p:spPr>
          <a:xfrm>
            <a:off x="4215450" y="76275"/>
            <a:ext cx="46965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2776"/>
                </a:solidFill>
                <a:latin typeface="Calibri"/>
                <a:ea typeface="Calibri"/>
                <a:cs typeface="Calibri"/>
                <a:sym typeface="Calibri"/>
              </a:rPr>
              <a:t>Water Principles</a:t>
            </a:r>
            <a:endParaRPr sz="1100"/>
          </a:p>
        </p:txBody>
      </p:sp>
      <p:pic>
        <p:nvPicPr>
          <p:cNvPr descr="View of Planet Earth" id="671" name="Google Shape;671;p72"/>
          <p:cNvPicPr preferRelativeResize="0"/>
          <p:nvPr/>
        </p:nvPicPr>
        <p:blipFill rotWithShape="1">
          <a:blip r:embed="rId3">
            <a:alphaModFix/>
          </a:blip>
          <a:srcRect b="0" l="0" r="0" t="0"/>
          <a:stretch/>
        </p:blipFill>
        <p:spPr>
          <a:xfrm>
            <a:off x="5406622" y="993853"/>
            <a:ext cx="3505324" cy="1950150"/>
          </a:xfrm>
          <a:prstGeom prst="rect">
            <a:avLst/>
          </a:prstGeom>
          <a:noFill/>
          <a:ln>
            <a:noFill/>
          </a:ln>
        </p:spPr>
      </p:pic>
      <p:sp>
        <p:nvSpPr>
          <p:cNvPr id="672" name="Google Shape;672;p72"/>
          <p:cNvSpPr txBox="1"/>
          <p:nvPr/>
        </p:nvSpPr>
        <p:spPr>
          <a:xfrm>
            <a:off x="432099" y="171675"/>
            <a:ext cx="8247900" cy="420600"/>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2200">
                <a:solidFill>
                  <a:srgbClr val="AB0520"/>
                </a:solidFill>
                <a:latin typeface="Calibri"/>
                <a:ea typeface="Calibri"/>
                <a:cs typeface="Calibri"/>
                <a:sym typeface="Calibri"/>
              </a:rPr>
              <a:t>Lesson 1.1 Molecules in Motion</a:t>
            </a:r>
            <a:r>
              <a:rPr b="1" lang="en" sz="2200">
                <a:solidFill>
                  <a:srgbClr val="AB0520"/>
                </a:solidFill>
                <a:latin typeface="Calibri"/>
                <a:ea typeface="Calibri"/>
                <a:cs typeface="Calibri"/>
                <a:sym typeface="Calibri"/>
              </a:rPr>
              <a:t>: </a:t>
            </a:r>
            <a:endParaRPr b="1" sz="2200">
              <a:solidFill>
                <a:srgbClr val="002776"/>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673" name="Google Shape;673;p72"/>
          <p:cNvCxnSpPr/>
          <p:nvPr/>
        </p:nvCxnSpPr>
        <p:spPr>
          <a:xfrm>
            <a:off x="432111" y="716189"/>
            <a:ext cx="7946400" cy="0"/>
          </a:xfrm>
          <a:prstGeom prst="straightConnector1">
            <a:avLst/>
          </a:prstGeom>
          <a:noFill/>
          <a:ln cap="flat" cmpd="sng" w="38100">
            <a:solidFill>
              <a:srgbClr val="AB0520"/>
            </a:solidFill>
            <a:prstDash val="solid"/>
            <a:round/>
            <a:headEnd len="sm" w="sm" type="none"/>
            <a:tailEnd len="sm" w="sm" type="none"/>
          </a:ln>
        </p:spPr>
      </p:cxnSp>
      <p:sp>
        <p:nvSpPr>
          <p:cNvPr id="674" name="Google Shape;674;p72"/>
          <p:cNvSpPr txBox="1"/>
          <p:nvPr/>
        </p:nvSpPr>
        <p:spPr>
          <a:xfrm>
            <a:off x="432100" y="840125"/>
            <a:ext cx="5412900" cy="4215900"/>
          </a:xfrm>
          <a:prstGeom prst="rect">
            <a:avLst/>
          </a:prstGeom>
          <a:noFill/>
          <a:ln>
            <a:noFill/>
          </a:ln>
        </p:spPr>
        <p:txBody>
          <a:bodyPr anchorCtr="0" anchor="t" bIns="34275" lIns="68575" spcFirstLastPara="1" rIns="68575" wrap="square" tIns="34275">
            <a:spAutoFit/>
          </a:bodyPr>
          <a:lstStyle/>
          <a:p>
            <a:pPr indent="0" lvl="0" marL="457200" marR="0" rtl="0" algn="l">
              <a:spcBef>
                <a:spcPts val="0"/>
              </a:spcBef>
              <a:spcAft>
                <a:spcPts val="0"/>
              </a:spcAft>
              <a:buNone/>
            </a:pPr>
            <a:r>
              <a:t/>
            </a:r>
            <a:endParaRPr sz="1100"/>
          </a:p>
          <a:p>
            <a:pPr indent="0" lvl="0" marL="457200" marR="0" rtl="0" algn="l">
              <a:spcBef>
                <a:spcPts val="0"/>
              </a:spcBef>
              <a:spcAft>
                <a:spcPts val="0"/>
              </a:spcAft>
              <a:buNone/>
            </a:pPr>
            <a:r>
              <a:rPr b="1" lang="en" sz="2000">
                <a:solidFill>
                  <a:srgbClr val="002776"/>
                </a:solidFill>
                <a:latin typeface="Calibri"/>
                <a:ea typeface="Calibri"/>
                <a:cs typeface="Calibri"/>
                <a:sym typeface="Calibri"/>
              </a:rPr>
              <a:t>2. </a:t>
            </a:r>
            <a:r>
              <a:rPr b="1" lang="en" sz="2000">
                <a:solidFill>
                  <a:srgbClr val="002776"/>
                </a:solidFill>
                <a:latin typeface="Calibri"/>
                <a:ea typeface="Calibri"/>
                <a:cs typeface="Calibri"/>
                <a:sym typeface="Calibri"/>
              </a:rPr>
              <a:t>Water connects all Earth systems.</a:t>
            </a:r>
            <a:endParaRPr b="1" sz="2000">
              <a:solidFill>
                <a:srgbClr val="002776"/>
              </a:solidFill>
              <a:latin typeface="Calibri"/>
              <a:ea typeface="Calibri"/>
              <a:cs typeface="Calibri"/>
              <a:sym typeface="Calibri"/>
            </a:endParaRPr>
          </a:p>
          <a:p>
            <a:pPr indent="0" lvl="0" marL="457200" marR="0" rtl="0" algn="l">
              <a:spcBef>
                <a:spcPts val="0"/>
              </a:spcBef>
              <a:spcAft>
                <a:spcPts val="0"/>
              </a:spcAft>
              <a:buNone/>
            </a:pPr>
            <a:r>
              <a:t/>
            </a:r>
            <a:endParaRPr b="1" sz="2000">
              <a:solidFill>
                <a:srgbClr val="002776"/>
              </a:solidFill>
              <a:latin typeface="Calibri"/>
              <a:ea typeface="Calibri"/>
              <a:cs typeface="Calibri"/>
              <a:sym typeface="Calibri"/>
            </a:endParaRPr>
          </a:p>
          <a:p>
            <a:pPr indent="0" lvl="0" marL="0" rtl="0" algn="l">
              <a:lnSpc>
                <a:spcPct val="115000"/>
              </a:lnSpc>
              <a:spcBef>
                <a:spcPts val="0"/>
              </a:spcBef>
              <a:spcAft>
                <a:spcPts val="0"/>
              </a:spcAft>
              <a:buNone/>
            </a:pPr>
            <a:r>
              <a:rPr lang="en" sz="1600">
                <a:solidFill>
                  <a:schemeClr val="dk1"/>
                </a:solidFill>
                <a:latin typeface="Montserrat Medium"/>
                <a:ea typeface="Montserrat Medium"/>
                <a:cs typeface="Montserrat Medium"/>
                <a:sym typeface="Montserrat Medium"/>
              </a:rPr>
              <a:t>a. Water is found in the atmosphere, on the surface, and underground.</a:t>
            </a:r>
            <a:endParaRPr sz="16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br>
              <a:rPr lang="en" sz="1600">
                <a:solidFill>
                  <a:schemeClr val="dk1"/>
                </a:solidFill>
                <a:latin typeface="Montserrat Medium"/>
                <a:ea typeface="Montserrat Medium"/>
                <a:cs typeface="Montserrat Medium"/>
                <a:sym typeface="Montserrat Medium"/>
              </a:rPr>
            </a:br>
            <a:r>
              <a:rPr lang="en" sz="1600">
                <a:solidFill>
                  <a:schemeClr val="dk1"/>
                </a:solidFill>
                <a:latin typeface="Montserrat Medium"/>
                <a:ea typeface="Montserrat Medium"/>
                <a:cs typeface="Montserrat Medium"/>
                <a:sym typeface="Montserrat Medium"/>
              </a:rPr>
              <a:t>b. The water cycle connects Earth systems, purifying and renewing water on Earth.</a:t>
            </a:r>
            <a:endParaRPr sz="16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br>
              <a:rPr lang="en" sz="1600">
                <a:solidFill>
                  <a:schemeClr val="dk1"/>
                </a:solidFill>
                <a:latin typeface="Montserrat Medium"/>
                <a:ea typeface="Montserrat Medium"/>
                <a:cs typeface="Montserrat Medium"/>
                <a:sym typeface="Montserrat Medium"/>
              </a:rPr>
            </a:br>
            <a:r>
              <a:rPr lang="en" sz="1600">
                <a:solidFill>
                  <a:schemeClr val="dk1"/>
                </a:solidFill>
                <a:latin typeface="Montserrat Medium"/>
                <a:ea typeface="Montserrat Medium"/>
                <a:cs typeface="Montserrat Medium"/>
                <a:sym typeface="Montserrat Medium"/>
              </a:rPr>
              <a:t>c. The Sun drives the water cycle through state changes and energy transfer.</a:t>
            </a:r>
            <a:endParaRPr sz="16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br>
              <a:rPr lang="en" sz="1600">
                <a:solidFill>
                  <a:schemeClr val="dk1"/>
                </a:solidFill>
                <a:latin typeface="Montserrat Medium"/>
                <a:ea typeface="Montserrat Medium"/>
                <a:cs typeface="Montserrat Medium"/>
                <a:sym typeface="Montserrat Medium"/>
              </a:rPr>
            </a:br>
            <a:r>
              <a:rPr lang="en" sz="1600">
                <a:solidFill>
                  <a:schemeClr val="dk1"/>
                </a:solidFill>
                <a:latin typeface="Montserrat Medium"/>
                <a:ea typeface="Montserrat Medium"/>
                <a:cs typeface="Montserrat Medium"/>
                <a:sym typeface="Montserrat Medium"/>
              </a:rPr>
              <a:t>d. Climate and water are inseparable—changes in water impact climate, and climate change impacts water resources.</a:t>
            </a:r>
            <a:endParaRPr sz="15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pic>
        <p:nvPicPr>
          <p:cNvPr descr="white clouds against a blue sky with a few tiny clouds (Provided by Tenor)" id="679" name="Google Shape;679;p73"/>
          <p:cNvPicPr preferRelativeResize="0"/>
          <p:nvPr/>
        </p:nvPicPr>
        <p:blipFill>
          <a:blip r:embed="rId3">
            <a:alphaModFix/>
          </a:blip>
          <a:stretch>
            <a:fillRect/>
          </a:stretch>
        </p:blipFill>
        <p:spPr>
          <a:xfrm>
            <a:off x="5085200" y="2022200"/>
            <a:ext cx="3872126" cy="2900200"/>
          </a:xfrm>
          <a:prstGeom prst="rect">
            <a:avLst/>
          </a:prstGeom>
          <a:noFill/>
          <a:ln>
            <a:noFill/>
          </a:ln>
        </p:spPr>
      </p:pic>
      <p:pic>
        <p:nvPicPr>
          <p:cNvPr descr="a small waterfall is surrounded by rocks and moss (Provided by Tenor)" id="680" name="Google Shape;680;p73"/>
          <p:cNvPicPr preferRelativeResize="0"/>
          <p:nvPr/>
        </p:nvPicPr>
        <p:blipFill>
          <a:blip r:embed="rId4">
            <a:alphaModFix/>
          </a:blip>
          <a:stretch>
            <a:fillRect/>
          </a:stretch>
        </p:blipFill>
        <p:spPr>
          <a:xfrm>
            <a:off x="3952350" y="309225"/>
            <a:ext cx="4514499" cy="2538275"/>
          </a:xfrm>
          <a:prstGeom prst="rect">
            <a:avLst/>
          </a:prstGeom>
          <a:noFill/>
          <a:ln>
            <a:noFill/>
          </a:ln>
        </p:spPr>
      </p:pic>
      <p:pic>
        <p:nvPicPr>
          <p:cNvPr descr="several sea turtles are swimming in the ocean (Provided by Tenor)" id="681" name="Google Shape;681;p73"/>
          <p:cNvPicPr preferRelativeResize="0"/>
          <p:nvPr/>
        </p:nvPicPr>
        <p:blipFill>
          <a:blip r:embed="rId5">
            <a:alphaModFix/>
          </a:blip>
          <a:stretch>
            <a:fillRect/>
          </a:stretch>
        </p:blipFill>
        <p:spPr>
          <a:xfrm>
            <a:off x="2118725" y="2571750"/>
            <a:ext cx="3498583" cy="1967075"/>
          </a:xfrm>
          <a:prstGeom prst="rect">
            <a:avLst/>
          </a:prstGeom>
          <a:noFill/>
          <a:ln>
            <a:noFill/>
          </a:ln>
        </p:spPr>
      </p:pic>
      <p:sp>
        <p:nvSpPr>
          <p:cNvPr id="682" name="Google Shape;682;p73"/>
          <p:cNvSpPr txBox="1"/>
          <p:nvPr/>
        </p:nvSpPr>
        <p:spPr>
          <a:xfrm>
            <a:off x="199525" y="374525"/>
            <a:ext cx="3834300" cy="72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latin typeface="Calibri"/>
                <a:ea typeface="Calibri"/>
                <a:cs typeface="Calibri"/>
                <a:sym typeface="Calibri"/>
              </a:rPr>
              <a:t>Engage: </a:t>
            </a:r>
            <a:r>
              <a:rPr b="1" lang="en" sz="2100">
                <a:latin typeface="Calibri"/>
                <a:ea typeface="Calibri"/>
                <a:cs typeface="Calibri"/>
                <a:sym typeface="Calibri"/>
              </a:rPr>
              <a:t>How does water move?</a:t>
            </a:r>
            <a:endParaRPr b="1" sz="210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sp>
        <p:nvSpPr>
          <p:cNvPr id="687" name="Google Shape;687;p74"/>
          <p:cNvSpPr txBox="1"/>
          <p:nvPr/>
        </p:nvSpPr>
        <p:spPr>
          <a:xfrm>
            <a:off x="488611" y="191954"/>
            <a:ext cx="4606901" cy="323165"/>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1800">
                <a:solidFill>
                  <a:srgbClr val="000000"/>
                </a:solidFill>
                <a:latin typeface="Arial"/>
                <a:ea typeface="Arial"/>
                <a:cs typeface="Arial"/>
                <a:sym typeface="Arial"/>
              </a:rPr>
              <a:t>Water Cycle Vocabulary 1</a:t>
            </a:r>
            <a:endParaRPr b="1" sz="1800">
              <a:solidFill>
                <a:srgbClr val="000000"/>
              </a:solidFill>
              <a:latin typeface="Arial"/>
              <a:ea typeface="Arial"/>
              <a:cs typeface="Arial"/>
              <a:sym typeface="Arial"/>
            </a:endParaRPr>
          </a:p>
        </p:txBody>
      </p:sp>
      <p:graphicFrame>
        <p:nvGraphicFramePr>
          <p:cNvPr id="688" name="Google Shape;688;p74"/>
          <p:cNvGraphicFramePr/>
          <p:nvPr/>
        </p:nvGraphicFramePr>
        <p:xfrm>
          <a:off x="425824" y="554692"/>
          <a:ext cx="3000000" cy="3000000"/>
        </p:xfrm>
        <a:graphic>
          <a:graphicData uri="http://schemas.openxmlformats.org/drawingml/2006/table">
            <a:tbl>
              <a:tblPr bandRow="1">
                <a:noFill/>
                <a:tableStyleId>{DA5FC2E8-3F5F-4896-8F3D-4CC17A3DAE6D}</a:tableStyleId>
              </a:tblPr>
              <a:tblGrid>
                <a:gridCol w="1666500"/>
                <a:gridCol w="6543875"/>
              </a:tblGrid>
              <a:tr h="357725">
                <a:tc>
                  <a:txBody>
                    <a:bodyPr/>
                    <a:lstStyle/>
                    <a:p>
                      <a:pPr indent="0" lvl="0" marL="0" marR="0" rtl="0" algn="ctr">
                        <a:spcBef>
                          <a:spcPts val="0"/>
                        </a:spcBef>
                        <a:spcAft>
                          <a:spcPts val="0"/>
                        </a:spcAft>
                        <a:buSzPts val="1800"/>
                        <a:buFont typeface="Lora"/>
                        <a:buNone/>
                      </a:pPr>
                      <a:r>
                        <a:rPr b="1" lang="en" sz="1800" u="none" cap="none" strike="noStrike">
                          <a:latin typeface="Lora"/>
                          <a:ea typeface="Lora"/>
                          <a:cs typeface="Lora"/>
                          <a:sym typeface="Lora"/>
                        </a:rPr>
                        <a:t>Term</a:t>
                      </a:r>
                      <a:endParaRPr sz="18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spcBef>
                          <a:spcPts val="0"/>
                        </a:spcBef>
                        <a:spcAft>
                          <a:spcPts val="0"/>
                        </a:spcAft>
                        <a:buSzPts val="1800"/>
                        <a:buFont typeface="Lora"/>
                        <a:buNone/>
                      </a:pPr>
                      <a:r>
                        <a:rPr b="1" lang="en" sz="1800" u="none" cap="none" strike="noStrike">
                          <a:latin typeface="Lora"/>
                          <a:ea typeface="Lora"/>
                          <a:cs typeface="Lora"/>
                          <a:sym typeface="Lora"/>
                        </a:rPr>
                        <a:t>Definition</a:t>
                      </a:r>
                      <a:endParaRPr sz="18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12125">
                <a:tc>
                  <a:txBody>
                    <a:bodyPr/>
                    <a:lstStyle/>
                    <a:p>
                      <a:pPr indent="0" lvl="0" marL="0" marR="0" rtl="0" algn="l">
                        <a:spcBef>
                          <a:spcPts val="0"/>
                        </a:spcBef>
                        <a:spcAft>
                          <a:spcPts val="0"/>
                        </a:spcAft>
                        <a:buSzPts val="1800"/>
                        <a:buFont typeface="Calibri"/>
                        <a:buNone/>
                      </a:pPr>
                      <a:r>
                        <a:rPr b="1" lang="en" sz="1800" u="none" cap="none" strike="noStrike"/>
                        <a:t>Evaporation</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800"/>
                        <a:buFont typeface="Calibri"/>
                        <a:buNone/>
                      </a:pPr>
                      <a:r>
                        <a:rPr b="1" lang="en" sz="1800" u="none" cap="none" strike="noStrike"/>
                        <a:t>When water changes into vapor and goes into the air.</a:t>
                      </a:r>
                      <a:endParaRPr sz="1100"/>
                    </a:p>
                    <a:p>
                      <a:pPr indent="0" lvl="0" marL="0" marR="0" rtl="0" algn="l">
                        <a:spcBef>
                          <a:spcPts val="0"/>
                        </a:spcBef>
                        <a:spcAft>
                          <a:spcPts val="0"/>
                        </a:spcAft>
                        <a:buSzPts val="1800"/>
                        <a:buFont typeface="Calibri"/>
                        <a:buNone/>
                      </a:pPr>
                      <a:r>
                        <a:t/>
                      </a:r>
                      <a:endParaRPr b="1" sz="1800" u="none" cap="none" strike="noStrike"/>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12125">
                <a:tc>
                  <a:txBody>
                    <a:bodyPr/>
                    <a:lstStyle/>
                    <a:p>
                      <a:pPr indent="0" lvl="0" marL="0" marR="0" rtl="0" algn="l">
                        <a:spcBef>
                          <a:spcPts val="0"/>
                        </a:spcBef>
                        <a:spcAft>
                          <a:spcPts val="0"/>
                        </a:spcAft>
                        <a:buSzPts val="1800"/>
                        <a:buFont typeface="Calibri"/>
                        <a:buNone/>
                      </a:pPr>
                      <a:r>
                        <a:rPr b="1" lang="en" sz="1800" u="none" cap="none" strike="noStrike"/>
                        <a:t>Condensation</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800"/>
                        <a:buFont typeface="Calibri"/>
                        <a:buNone/>
                      </a:pPr>
                      <a:r>
                        <a:rPr b="1" lang="en" sz="1800" u="none" cap="none" strike="noStrike"/>
                        <a:t>When water vapor cools and turns back into liquid.</a:t>
                      </a:r>
                      <a:endParaRPr sz="1100"/>
                    </a:p>
                    <a:p>
                      <a:pPr indent="0" lvl="0" marL="0" marR="0" rtl="0" algn="l">
                        <a:spcBef>
                          <a:spcPts val="0"/>
                        </a:spcBef>
                        <a:spcAft>
                          <a:spcPts val="0"/>
                        </a:spcAft>
                        <a:buSzPts val="1800"/>
                        <a:buFont typeface="Calibri"/>
                        <a:buNone/>
                      </a:pPr>
                      <a:r>
                        <a:t/>
                      </a:r>
                      <a:endParaRPr b="1" sz="1800" u="none" cap="none" strike="noStrike"/>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12125">
                <a:tc>
                  <a:txBody>
                    <a:bodyPr/>
                    <a:lstStyle/>
                    <a:p>
                      <a:pPr indent="0" lvl="0" marL="0" marR="0" rtl="0" algn="l">
                        <a:spcBef>
                          <a:spcPts val="0"/>
                        </a:spcBef>
                        <a:spcAft>
                          <a:spcPts val="0"/>
                        </a:spcAft>
                        <a:buSzPts val="1800"/>
                        <a:buFont typeface="Calibri"/>
                        <a:buNone/>
                      </a:pPr>
                      <a:r>
                        <a:rPr b="1" lang="en" sz="1800" u="none" cap="none" strike="noStrike"/>
                        <a:t>Runoff</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800"/>
                        <a:buFont typeface="Calibri"/>
                        <a:buNone/>
                      </a:pPr>
                      <a:r>
                        <a:rPr b="1" lang="en" sz="1800" u="none" cap="none" strike="noStrike"/>
                        <a:t>Water that flows over the ground into rivers, lakes, or streams.</a:t>
                      </a:r>
                      <a:endParaRPr sz="1100"/>
                    </a:p>
                    <a:p>
                      <a:pPr indent="0" lvl="0" marL="0" marR="0" rtl="0" algn="l">
                        <a:spcBef>
                          <a:spcPts val="0"/>
                        </a:spcBef>
                        <a:spcAft>
                          <a:spcPts val="0"/>
                        </a:spcAft>
                        <a:buSzPts val="1800"/>
                        <a:buFont typeface="Calibri"/>
                        <a:buNone/>
                      </a:pPr>
                      <a:r>
                        <a:t/>
                      </a:r>
                      <a:endParaRPr b="1" sz="1800" u="none" cap="none" strike="noStrike"/>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12125">
                <a:tc>
                  <a:txBody>
                    <a:bodyPr/>
                    <a:lstStyle/>
                    <a:p>
                      <a:pPr indent="0" lvl="0" marL="0" marR="0" rtl="0" algn="l">
                        <a:spcBef>
                          <a:spcPts val="0"/>
                        </a:spcBef>
                        <a:spcAft>
                          <a:spcPts val="0"/>
                        </a:spcAft>
                        <a:buSzPts val="1800"/>
                        <a:buFont typeface="Calibri"/>
                        <a:buNone/>
                      </a:pPr>
                      <a:r>
                        <a:rPr b="1" lang="en" sz="1800" u="none" cap="none" strike="noStrike"/>
                        <a:t>Transpiration</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800"/>
                        <a:buFont typeface="Calibri"/>
                        <a:buNone/>
                      </a:pPr>
                      <a:r>
                        <a:rPr b="1" lang="en" sz="1800" u="none" cap="none" strike="noStrike"/>
                        <a:t>When plants let out water through their leaves into the air.</a:t>
                      </a:r>
                      <a:endParaRPr sz="1100"/>
                    </a:p>
                    <a:p>
                      <a:pPr indent="0" lvl="0" marL="0" marR="0" rtl="0" algn="l">
                        <a:spcBef>
                          <a:spcPts val="0"/>
                        </a:spcBef>
                        <a:spcAft>
                          <a:spcPts val="0"/>
                        </a:spcAft>
                        <a:buSzPts val="1800"/>
                        <a:buFont typeface="Calibri"/>
                        <a:buNone/>
                      </a:pPr>
                      <a:r>
                        <a:t/>
                      </a:r>
                      <a:endParaRPr b="1" sz="1800" u="none" cap="none" strike="noStrike"/>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12125">
                <a:tc>
                  <a:txBody>
                    <a:bodyPr/>
                    <a:lstStyle/>
                    <a:p>
                      <a:pPr indent="0" lvl="0" marL="0" marR="0" rtl="0" algn="l">
                        <a:spcBef>
                          <a:spcPts val="0"/>
                        </a:spcBef>
                        <a:spcAft>
                          <a:spcPts val="0"/>
                        </a:spcAft>
                        <a:buSzPts val="1800"/>
                        <a:buFont typeface="Calibri"/>
                        <a:buNone/>
                      </a:pPr>
                      <a:r>
                        <a:rPr b="1" lang="en" sz="1800" u="none" cap="none" strike="noStrike"/>
                        <a:t>Precipitation</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800"/>
                        <a:buFont typeface="Calibri"/>
                        <a:buNone/>
                      </a:pPr>
                      <a:r>
                        <a:rPr b="1" lang="en" sz="1800" u="none" cap="none" strike="noStrike"/>
                        <a:t>Water that falls from the sky as snow, sleet, or rain.</a:t>
                      </a:r>
                      <a:endParaRPr sz="1100"/>
                    </a:p>
                    <a:p>
                      <a:pPr indent="0" lvl="0" marL="0" marR="0" rtl="0" algn="l">
                        <a:spcBef>
                          <a:spcPts val="0"/>
                        </a:spcBef>
                        <a:spcAft>
                          <a:spcPts val="0"/>
                        </a:spcAft>
                        <a:buSzPts val="1800"/>
                        <a:buFont typeface="Calibri"/>
                        <a:buNone/>
                      </a:pPr>
                      <a:r>
                        <a:t/>
                      </a:r>
                      <a:endParaRPr b="1" sz="1800" u="none" cap="none" strike="noStrike"/>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612125">
                <a:tc>
                  <a:txBody>
                    <a:bodyPr/>
                    <a:lstStyle/>
                    <a:p>
                      <a:pPr indent="0" lvl="0" marL="0" marR="0" rtl="0" algn="l">
                        <a:spcBef>
                          <a:spcPts val="0"/>
                        </a:spcBef>
                        <a:spcAft>
                          <a:spcPts val="0"/>
                        </a:spcAft>
                        <a:buSzPts val="1800"/>
                        <a:buFont typeface="Calibri"/>
                        <a:buNone/>
                      </a:pPr>
                      <a:r>
                        <a:rPr b="1" lang="en" sz="1800" u="none" cap="none" strike="noStrike"/>
                        <a:t>Infiltration</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800"/>
                        <a:buFont typeface="Calibri"/>
                        <a:buNone/>
                      </a:pPr>
                      <a:r>
                        <a:rPr b="1" lang="en" sz="1800" u="none" cap="none" strike="noStrike"/>
                        <a:t>When water soaks into the ground.</a:t>
                      </a:r>
                      <a:endParaRPr sz="1100"/>
                    </a:p>
                    <a:p>
                      <a:pPr indent="0" lvl="0" marL="0" marR="0" rtl="0" algn="l">
                        <a:spcBef>
                          <a:spcPts val="0"/>
                        </a:spcBef>
                        <a:spcAft>
                          <a:spcPts val="0"/>
                        </a:spcAft>
                        <a:buSzPts val="1800"/>
                        <a:buFont typeface="Calibri"/>
                        <a:buNone/>
                      </a:pPr>
                      <a:r>
                        <a:t/>
                      </a:r>
                      <a:endParaRPr b="1" sz="1800" u="none" cap="none" strike="noStrike"/>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6900">
                <a:tc>
                  <a:txBody>
                    <a:bodyPr/>
                    <a:lstStyle/>
                    <a:p>
                      <a:pPr indent="0" lvl="0" marL="0" marR="0" rtl="0" algn="l">
                        <a:spcBef>
                          <a:spcPts val="0"/>
                        </a:spcBef>
                        <a:spcAft>
                          <a:spcPts val="0"/>
                        </a:spcAft>
                        <a:buSzPts val="1800"/>
                        <a:buFont typeface="Calibri"/>
                        <a:buNone/>
                      </a:pPr>
                      <a:r>
                        <a:rPr b="1" lang="en" sz="1800" u="none" cap="none" strike="noStrike"/>
                        <a:t>Percolation</a:t>
                      </a:r>
                      <a:endParaRPr sz="1100"/>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700"/>
                        <a:buFont typeface="Lora"/>
                        <a:buNone/>
                      </a:pPr>
                      <a:r>
                        <a:rPr b="1" lang="en" sz="1700" u="none" cap="none" strike="noStrike">
                          <a:latin typeface="Lora"/>
                          <a:ea typeface="Lora"/>
                          <a:cs typeface="Lora"/>
                          <a:sym typeface="Lora"/>
                        </a:rPr>
                        <a:t>When water keeps moving deeper through soil and rocks.</a:t>
                      </a:r>
                      <a:br>
                        <a:rPr b="1" lang="en" sz="1800" u="none" cap="none" strike="noStrike">
                          <a:latin typeface="Calibri"/>
                          <a:ea typeface="Calibri"/>
                          <a:cs typeface="Calibri"/>
                          <a:sym typeface="Calibri"/>
                        </a:rPr>
                      </a:br>
                      <a:endParaRPr b="1" sz="1800" u="none" cap="none" strike="noStrike">
                        <a:latin typeface="Calibri"/>
                        <a:ea typeface="Calibri"/>
                        <a:cs typeface="Calibri"/>
                        <a:sym typeface="Calibri"/>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pic>
        <p:nvPicPr>
          <p:cNvPr descr="a blue sky with white clouds that looks like a dragon (Provided by Tenor)" id="693" name="Google Shape;693;p75"/>
          <p:cNvPicPr preferRelativeResize="0"/>
          <p:nvPr/>
        </p:nvPicPr>
        <p:blipFill>
          <a:blip r:embed="rId3">
            <a:alphaModFix/>
          </a:blip>
          <a:stretch>
            <a:fillRect/>
          </a:stretch>
        </p:blipFill>
        <p:spPr>
          <a:xfrm>
            <a:off x="235500" y="937000"/>
            <a:ext cx="7455125" cy="3937125"/>
          </a:xfrm>
          <a:prstGeom prst="rect">
            <a:avLst/>
          </a:prstGeom>
          <a:noFill/>
          <a:ln>
            <a:noFill/>
          </a:ln>
        </p:spPr>
      </p:pic>
      <p:sp>
        <p:nvSpPr>
          <p:cNvPr id="694" name="Google Shape;694;p75"/>
          <p:cNvSpPr txBox="1"/>
          <p:nvPr/>
        </p:nvSpPr>
        <p:spPr>
          <a:xfrm>
            <a:off x="235500" y="265950"/>
            <a:ext cx="69486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900"/>
              <a:t>Argue from Evidence: Is a cloud a solid, a liquid or a gas? </a:t>
            </a:r>
            <a:endParaRPr b="1" sz="19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76"/>
          <p:cNvSpPr txBox="1"/>
          <p:nvPr/>
        </p:nvSpPr>
        <p:spPr>
          <a:xfrm>
            <a:off x="471161" y="165778"/>
            <a:ext cx="7058679" cy="323165"/>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1800">
                <a:solidFill>
                  <a:srgbClr val="000000"/>
                </a:solidFill>
                <a:latin typeface="Calibri"/>
                <a:ea typeface="Calibri"/>
                <a:cs typeface="Calibri"/>
                <a:sym typeface="Calibri"/>
              </a:rPr>
              <a:t>Water Cycle Vocabulary 2</a:t>
            </a:r>
            <a:endParaRPr sz="1800">
              <a:solidFill>
                <a:srgbClr val="000000"/>
              </a:solidFill>
              <a:latin typeface="Calibri"/>
              <a:ea typeface="Calibri"/>
              <a:cs typeface="Calibri"/>
              <a:sym typeface="Calibri"/>
            </a:endParaRPr>
          </a:p>
        </p:txBody>
      </p:sp>
      <p:graphicFrame>
        <p:nvGraphicFramePr>
          <p:cNvPr id="700" name="Google Shape;700;p76"/>
          <p:cNvGraphicFramePr/>
          <p:nvPr/>
        </p:nvGraphicFramePr>
        <p:xfrm>
          <a:off x="270481" y="501698"/>
          <a:ext cx="3000000" cy="3000000"/>
        </p:xfrm>
        <a:graphic>
          <a:graphicData uri="http://schemas.openxmlformats.org/drawingml/2006/table">
            <a:tbl>
              <a:tblPr bandRow="1">
                <a:noFill/>
                <a:tableStyleId>{DA5FC2E8-3F5F-4896-8F3D-4CC17A3DAE6D}</a:tableStyleId>
              </a:tblPr>
              <a:tblGrid>
                <a:gridCol w="1420075"/>
                <a:gridCol w="6624525"/>
              </a:tblGrid>
              <a:tr h="515100">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Liquid Water</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Water that flows and takes the shape of its container.</a:t>
                      </a:r>
                      <a:endParaRPr sz="1100"/>
                    </a:p>
                    <a:p>
                      <a:pPr indent="0" lvl="0" marL="0" marR="0" rtl="0" algn="l">
                        <a:spcBef>
                          <a:spcPts val="0"/>
                        </a:spcBef>
                        <a:spcAft>
                          <a:spcPts val="0"/>
                        </a:spcAft>
                        <a:buSzPts val="1400"/>
                        <a:buFont typeface="Calibri"/>
                        <a:buNone/>
                      </a:pPr>
                      <a:r>
                        <a:t/>
                      </a:r>
                      <a:endParaRPr b="1"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5100">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Solid Water</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Water that is frozen and hard.</a:t>
                      </a:r>
                      <a:endParaRPr sz="1100"/>
                    </a:p>
                    <a:p>
                      <a:pPr indent="0" lvl="0" marL="0" marR="0" rtl="0" algn="l">
                        <a:spcBef>
                          <a:spcPts val="0"/>
                        </a:spcBef>
                        <a:spcAft>
                          <a:spcPts val="0"/>
                        </a:spcAft>
                        <a:buSzPts val="1400"/>
                        <a:buFont typeface="Calibri"/>
                        <a:buNone/>
                      </a:pPr>
                      <a:r>
                        <a:t/>
                      </a:r>
                      <a:endParaRPr b="1"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03575">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Gaseous Water (Water as a gas).</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Water in the air as vapor.</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39850">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Water Molecule</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The tiniest piece of water, made of hydrogen and oxygen. One hydrogen atom bonded to two oxygen atoms. H20!</a:t>
                      </a:r>
                      <a:endParaRPr sz="1100"/>
                    </a:p>
                    <a:p>
                      <a:pPr indent="0" lvl="0" marL="0" marR="0" rtl="0" algn="l">
                        <a:spcBef>
                          <a:spcPts val="0"/>
                        </a:spcBef>
                        <a:spcAft>
                          <a:spcPts val="0"/>
                        </a:spcAft>
                        <a:buSzPts val="1400"/>
                        <a:buFont typeface="Calibri"/>
                        <a:buNone/>
                      </a:pPr>
                      <a:r>
                        <a:t/>
                      </a:r>
                      <a:endParaRPr b="1"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5100">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Kinetic Energy</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Energy of movement.</a:t>
                      </a:r>
                      <a:endParaRPr sz="1100"/>
                    </a:p>
                    <a:p>
                      <a:pPr indent="0" lvl="0" marL="0" marR="0" rtl="0" algn="l">
                        <a:spcBef>
                          <a:spcPts val="0"/>
                        </a:spcBef>
                        <a:spcAft>
                          <a:spcPts val="0"/>
                        </a:spcAft>
                        <a:buSzPts val="1400"/>
                        <a:buFont typeface="Calibri"/>
                        <a:buNone/>
                      </a:pPr>
                      <a:r>
                        <a:t/>
                      </a:r>
                      <a:endParaRPr b="1"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5100">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Heat Energy</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Energy from warmth that makes things move faster.</a:t>
                      </a:r>
                      <a:endParaRPr sz="1100"/>
                    </a:p>
                    <a:p>
                      <a:pPr indent="0" lvl="0" marL="0" marR="0" rtl="0" algn="l">
                        <a:spcBef>
                          <a:spcPts val="0"/>
                        </a:spcBef>
                        <a:spcAft>
                          <a:spcPts val="0"/>
                        </a:spcAft>
                        <a:buSzPts val="1400"/>
                        <a:buFont typeface="Calibri"/>
                        <a:buNone/>
                      </a:pPr>
                      <a:r>
                        <a:t/>
                      </a:r>
                      <a:endParaRPr b="1"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90325">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Weather</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What the atmosphere is like today (hot, dry, rainy, snowing etc). </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90325">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Climate</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What the weather is usually like over many years.</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90325">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Gravity</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SzPts val="1400"/>
                        <a:buFont typeface="Lora"/>
                        <a:buNone/>
                      </a:pPr>
                      <a:r>
                        <a:rPr b="1" lang="en" sz="1400" u="none" cap="none" strike="noStrike">
                          <a:latin typeface="Lora"/>
                          <a:ea typeface="Lora"/>
                          <a:cs typeface="Lora"/>
                          <a:sym typeface="Lora"/>
                        </a:rPr>
                        <a:t>A force that pulls things toward the ground.</a:t>
                      </a:r>
                      <a:endParaRPr sz="1400" u="none" cap="none" strike="noStrike">
                        <a:latin typeface="Lora"/>
                        <a:ea typeface="Lora"/>
                        <a:cs typeface="Lora"/>
                        <a:sym typeface="Lora"/>
                      </a:endParaRPr>
                    </a:p>
                  </a:txBody>
                  <a:tcPr marT="31750" marB="31750" marR="31750" marL="31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77"/>
          <p:cNvSpPr txBox="1"/>
          <p:nvPr/>
        </p:nvSpPr>
        <p:spPr>
          <a:xfrm>
            <a:off x="441320" y="688959"/>
            <a:ext cx="8253636" cy="593599"/>
          </a:xfrm>
          <a:prstGeom prst="rect">
            <a:avLst/>
          </a:prstGeom>
          <a:noFill/>
          <a:ln>
            <a:noFill/>
          </a:ln>
        </p:spPr>
        <p:txBody>
          <a:bodyPr anchorCtr="0" anchor="t" bIns="22850" lIns="45725" spcFirstLastPara="1" rIns="45725" wrap="square" tIns="22850">
            <a:noAutofit/>
          </a:bodyPr>
          <a:lstStyle/>
          <a:p>
            <a:pPr indent="0" lvl="0" marL="0" marR="0" rtl="0" algn="ctr">
              <a:spcBef>
                <a:spcPts val="0"/>
              </a:spcBef>
              <a:spcAft>
                <a:spcPts val="0"/>
              </a:spcAft>
              <a:buNone/>
            </a:pPr>
            <a:r>
              <a:rPr b="1" lang="en" sz="4000">
                <a:solidFill>
                  <a:srgbClr val="002776"/>
                </a:solidFill>
                <a:latin typeface="Calibri"/>
                <a:ea typeface="Calibri"/>
                <a:cs typeface="Calibri"/>
                <a:sym typeface="Calibri"/>
              </a:rPr>
              <a:t>Introduction:</a:t>
            </a:r>
            <a:br>
              <a:rPr b="1" lang="en" sz="4000">
                <a:solidFill>
                  <a:srgbClr val="000000"/>
                </a:solidFill>
                <a:latin typeface="Calibri"/>
                <a:ea typeface="Calibri"/>
                <a:cs typeface="Calibri"/>
                <a:sym typeface="Calibri"/>
              </a:rPr>
            </a:br>
            <a:r>
              <a:rPr b="1" lang="en" sz="4000">
                <a:solidFill>
                  <a:srgbClr val="002776"/>
                </a:solidFill>
                <a:latin typeface="Calibri"/>
                <a:ea typeface="Calibri"/>
                <a:cs typeface="Calibri"/>
                <a:sym typeface="Calibri"/>
              </a:rPr>
              <a:t>How Water Moves In Earth's Systems</a:t>
            </a:r>
            <a:endParaRPr sz="1100"/>
          </a:p>
        </p:txBody>
      </p:sp>
      <p:sp>
        <p:nvSpPr>
          <p:cNvPr id="707" name="Google Shape;707;p77"/>
          <p:cNvSpPr txBox="1"/>
          <p:nvPr/>
        </p:nvSpPr>
        <p:spPr>
          <a:xfrm>
            <a:off x="784058" y="2354179"/>
            <a:ext cx="7575884" cy="1846660"/>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Investigative Questions </a:t>
            </a:r>
            <a:r>
              <a:rPr b="1" lang="en" sz="3600">
                <a:solidFill>
                  <a:srgbClr val="000000"/>
                </a:solidFill>
                <a:latin typeface="Calibri"/>
                <a:ea typeface="Calibri"/>
                <a:cs typeface="Calibri"/>
                <a:sym typeface="Calibri"/>
              </a:rPr>
              <a:t> </a:t>
            </a:r>
            <a:endParaRPr sz="1100"/>
          </a:p>
          <a:p>
            <a:pPr indent="-336550" lvl="0" marL="3429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does water move and change form in the earth’s natural system?</a:t>
            </a:r>
            <a:endParaRPr sz="1100"/>
          </a:p>
          <a:p>
            <a:pPr indent="-336550" lvl="0" marL="3429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What are the forces that drive the water cycle?</a:t>
            </a:r>
            <a:endParaRPr sz="900">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776"/>
        </a:solidFill>
      </p:bgPr>
    </p:bg>
    <p:spTree>
      <p:nvGrpSpPr>
        <p:cNvPr id="712" name="Shape 712"/>
        <p:cNvGrpSpPr/>
        <p:nvPr/>
      </p:nvGrpSpPr>
      <p:grpSpPr>
        <a:xfrm>
          <a:off x="0" y="0"/>
          <a:ext cx="0" cy="0"/>
          <a:chOff x="0" y="0"/>
          <a:chExt cx="0" cy="0"/>
        </a:xfrm>
      </p:grpSpPr>
      <p:sp>
        <p:nvSpPr>
          <p:cNvPr id="713" name="Google Shape;713;p78"/>
          <p:cNvSpPr/>
          <p:nvPr/>
        </p:nvSpPr>
        <p:spPr>
          <a:xfrm>
            <a:off x="1423220" y="164044"/>
            <a:ext cx="6154558" cy="695474"/>
          </a:xfrm>
          <a:prstGeom prst="rect">
            <a:avLst/>
          </a:prstGeom>
          <a:solidFill>
            <a:srgbClr val="B7CCE4"/>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714" name="Google Shape;714;p78"/>
          <p:cNvSpPr txBox="1"/>
          <p:nvPr/>
        </p:nvSpPr>
        <p:spPr>
          <a:xfrm>
            <a:off x="1569731" y="261170"/>
            <a:ext cx="5852448" cy="511487"/>
          </a:xfrm>
          <a:prstGeom prst="rect">
            <a:avLst/>
          </a:prstGeom>
          <a:noFill/>
          <a:ln>
            <a:noFill/>
          </a:ln>
        </p:spPr>
        <p:txBody>
          <a:bodyPr anchorCtr="0" anchor="t" bIns="22850" lIns="45725" spcFirstLastPara="1" rIns="45725" wrap="square" tIns="22850">
            <a:spAutoFit/>
          </a:bodyPr>
          <a:lstStyle/>
          <a:p>
            <a:pPr indent="0" lvl="0" marL="0" marR="0" rtl="0" algn="ctr">
              <a:lnSpc>
                <a:spcPct val="265682"/>
              </a:lnSpc>
              <a:spcBef>
                <a:spcPts val="0"/>
              </a:spcBef>
              <a:spcAft>
                <a:spcPts val="0"/>
              </a:spcAft>
              <a:buNone/>
            </a:pPr>
            <a:r>
              <a:rPr b="1" lang="en" sz="1600">
                <a:solidFill>
                  <a:srgbClr val="0033CC"/>
                </a:solidFill>
                <a:latin typeface="Calibri"/>
                <a:ea typeface="Calibri"/>
                <a:cs typeface="Calibri"/>
                <a:sym typeface="Calibri"/>
              </a:rPr>
              <a:t>Water Movement &amp; Form Changes </a:t>
            </a:r>
            <a:endParaRPr sz="1600">
              <a:solidFill>
                <a:srgbClr val="000000"/>
              </a:solidFill>
              <a:latin typeface="Calibri"/>
              <a:ea typeface="Calibri"/>
              <a:cs typeface="Calibri"/>
              <a:sym typeface="Calibri"/>
            </a:endParaRPr>
          </a:p>
        </p:txBody>
      </p:sp>
      <p:pic>
        <p:nvPicPr>
          <p:cNvPr descr="A diagram of water cycle&#10;&#10;AI-generated content may be incorrect." id="715" name="Google Shape;715;p78"/>
          <p:cNvPicPr preferRelativeResize="0"/>
          <p:nvPr/>
        </p:nvPicPr>
        <p:blipFill rotWithShape="1">
          <a:blip r:embed="rId3">
            <a:alphaModFix/>
          </a:blip>
          <a:srcRect b="0" l="0" r="0" t="0"/>
          <a:stretch/>
        </p:blipFill>
        <p:spPr>
          <a:xfrm>
            <a:off x="1858346" y="857250"/>
            <a:ext cx="5276030" cy="405653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002776"/>
        </a:solidFill>
      </p:bgPr>
    </p:bg>
    <p:spTree>
      <p:nvGrpSpPr>
        <p:cNvPr id="720" name="Shape 720"/>
        <p:cNvGrpSpPr/>
        <p:nvPr/>
      </p:nvGrpSpPr>
      <p:grpSpPr>
        <a:xfrm>
          <a:off x="0" y="0"/>
          <a:ext cx="0" cy="0"/>
          <a:chOff x="0" y="0"/>
          <a:chExt cx="0" cy="0"/>
        </a:xfrm>
      </p:grpSpPr>
      <p:sp>
        <p:nvSpPr>
          <p:cNvPr id="721" name="Google Shape;721;p79"/>
          <p:cNvSpPr txBox="1"/>
          <p:nvPr/>
        </p:nvSpPr>
        <p:spPr>
          <a:xfrm>
            <a:off x="580103" y="476250"/>
            <a:ext cx="4160339"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AB0520"/>
                </a:solidFill>
                <a:latin typeface="Calibri"/>
                <a:ea typeface="Calibri"/>
                <a:cs typeface="Calibri"/>
                <a:sym typeface="Calibri"/>
              </a:rPr>
              <a:t>Wrap-Up</a:t>
            </a:r>
            <a:endParaRPr sz="1100"/>
          </a:p>
        </p:txBody>
      </p:sp>
      <p:sp>
        <p:nvSpPr>
          <p:cNvPr id="722" name="Google Shape;722;p79"/>
          <p:cNvSpPr/>
          <p:nvPr/>
        </p:nvSpPr>
        <p:spPr>
          <a:xfrm>
            <a:off x="6862008" y="416176"/>
            <a:ext cx="2146873" cy="3379282"/>
          </a:xfrm>
          <a:prstGeom prst="rect">
            <a:avLst/>
          </a:prstGeom>
          <a:solidFill>
            <a:srgbClr val="B7CCE4"/>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723" name="Google Shape;723;p79"/>
          <p:cNvSpPr txBox="1"/>
          <p:nvPr/>
        </p:nvSpPr>
        <p:spPr>
          <a:xfrm>
            <a:off x="6926107" y="1145109"/>
            <a:ext cx="2018673" cy="1929326"/>
          </a:xfrm>
          <a:prstGeom prst="rect">
            <a:avLst/>
          </a:prstGeom>
          <a:noFill/>
          <a:ln>
            <a:noFill/>
          </a:ln>
        </p:spPr>
        <p:txBody>
          <a:bodyPr anchorCtr="0" anchor="t" bIns="22850" lIns="45725" spcFirstLastPara="1" rIns="45725" wrap="square" tIns="22850">
            <a:spAutoFit/>
          </a:bodyPr>
          <a:lstStyle/>
          <a:p>
            <a:pPr indent="0" lvl="0" marL="0" marR="0" rtl="0" algn="ctr">
              <a:lnSpc>
                <a:spcPct val="212485"/>
              </a:lnSpc>
              <a:spcBef>
                <a:spcPts val="0"/>
              </a:spcBef>
              <a:spcAft>
                <a:spcPts val="0"/>
              </a:spcAft>
              <a:buNone/>
            </a:pPr>
            <a:r>
              <a:rPr b="1" lang="en" sz="2000">
                <a:solidFill>
                  <a:srgbClr val="0033CC"/>
                </a:solidFill>
                <a:latin typeface="Calibri"/>
                <a:ea typeface="Calibri"/>
                <a:cs typeface="Calibri"/>
                <a:sym typeface="Calibri"/>
              </a:rPr>
              <a:t>Energy and Matter </a:t>
            </a:r>
            <a:endParaRPr b="1" sz="2000">
              <a:solidFill>
                <a:srgbClr val="0033CC"/>
              </a:solidFill>
              <a:latin typeface="Calibri"/>
              <a:ea typeface="Calibri"/>
              <a:cs typeface="Calibri"/>
              <a:sym typeface="Calibri"/>
            </a:endParaRPr>
          </a:p>
          <a:p>
            <a:pPr indent="0" lvl="0" marL="0" marR="0" rtl="0" algn="ctr">
              <a:spcBef>
                <a:spcPts val="0"/>
              </a:spcBef>
              <a:spcAft>
                <a:spcPts val="0"/>
              </a:spcAft>
              <a:buNone/>
            </a:pPr>
            <a:r>
              <a:rPr b="1" lang="en" sz="2000">
                <a:solidFill>
                  <a:srgbClr val="0033CC"/>
                </a:solidFill>
                <a:latin typeface="Calibri"/>
                <a:ea typeface="Calibri"/>
                <a:cs typeface="Calibri"/>
                <a:sym typeface="Calibri"/>
              </a:rPr>
              <a:t>&amp;</a:t>
            </a:r>
            <a:endParaRPr b="1" sz="2000">
              <a:solidFill>
                <a:srgbClr val="0033CC"/>
              </a:solidFill>
              <a:latin typeface="Calibri"/>
              <a:ea typeface="Calibri"/>
              <a:cs typeface="Calibri"/>
              <a:sym typeface="Calibri"/>
            </a:endParaRPr>
          </a:p>
          <a:p>
            <a:pPr indent="0" lvl="0" marL="0" marR="0" rtl="0" algn="ctr">
              <a:lnSpc>
                <a:spcPct val="212485"/>
              </a:lnSpc>
              <a:spcBef>
                <a:spcPts val="0"/>
              </a:spcBef>
              <a:spcAft>
                <a:spcPts val="0"/>
              </a:spcAft>
              <a:buNone/>
            </a:pPr>
            <a:r>
              <a:rPr b="1" lang="en" sz="2000">
                <a:solidFill>
                  <a:srgbClr val="0033CC"/>
                </a:solidFill>
                <a:latin typeface="Calibri"/>
                <a:ea typeface="Calibri"/>
                <a:cs typeface="Calibri"/>
                <a:sym typeface="Calibri"/>
              </a:rPr>
              <a:t>Cause and Effect</a:t>
            </a:r>
            <a:endParaRPr b="1" sz="2000">
              <a:solidFill>
                <a:srgbClr val="0033CC"/>
              </a:solidFill>
              <a:latin typeface="Calibri"/>
              <a:ea typeface="Calibri"/>
              <a:cs typeface="Calibri"/>
              <a:sym typeface="Calibri"/>
            </a:endParaRPr>
          </a:p>
        </p:txBody>
      </p:sp>
      <p:pic>
        <p:nvPicPr>
          <p:cNvPr descr="A diagram of water cycle&#10;&#10;AI-generated content may be incorrect." id="724" name="Google Shape;724;p79"/>
          <p:cNvPicPr preferRelativeResize="0"/>
          <p:nvPr/>
        </p:nvPicPr>
        <p:blipFill rotWithShape="1">
          <a:blip r:embed="rId3">
            <a:alphaModFix/>
          </a:blip>
          <a:srcRect b="0" l="0" r="0" t="0"/>
          <a:stretch/>
        </p:blipFill>
        <p:spPr>
          <a:xfrm>
            <a:off x="-1444" y="1"/>
            <a:ext cx="6677660" cy="513913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80"/>
          <p:cNvSpPr txBox="1"/>
          <p:nvPr/>
        </p:nvSpPr>
        <p:spPr>
          <a:xfrm>
            <a:off x="4215450" y="76275"/>
            <a:ext cx="46965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2776"/>
                </a:solidFill>
                <a:latin typeface="Calibri"/>
                <a:ea typeface="Calibri"/>
                <a:cs typeface="Calibri"/>
                <a:sym typeface="Calibri"/>
              </a:rPr>
              <a:t>Water Principles</a:t>
            </a:r>
            <a:endParaRPr sz="1100"/>
          </a:p>
        </p:txBody>
      </p:sp>
      <p:sp>
        <p:nvSpPr>
          <p:cNvPr id="730" name="Google Shape;730;p80"/>
          <p:cNvSpPr txBox="1"/>
          <p:nvPr/>
        </p:nvSpPr>
        <p:spPr>
          <a:xfrm>
            <a:off x="432111" y="171680"/>
            <a:ext cx="7439700" cy="420600"/>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FESTIVAL UNIT: </a:t>
            </a:r>
            <a:endParaRPr b="1" sz="3000">
              <a:solidFill>
                <a:srgbClr val="002776"/>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31" name="Google Shape;731;p80"/>
          <p:cNvCxnSpPr/>
          <p:nvPr/>
        </p:nvCxnSpPr>
        <p:spPr>
          <a:xfrm>
            <a:off x="432111" y="716189"/>
            <a:ext cx="7946400" cy="0"/>
          </a:xfrm>
          <a:prstGeom prst="straightConnector1">
            <a:avLst/>
          </a:prstGeom>
          <a:noFill/>
          <a:ln cap="flat" cmpd="sng" w="38100">
            <a:solidFill>
              <a:srgbClr val="AB0520"/>
            </a:solidFill>
            <a:prstDash val="solid"/>
            <a:round/>
            <a:headEnd len="sm" w="sm" type="none"/>
            <a:tailEnd len="sm" w="sm" type="none"/>
          </a:ln>
        </p:spPr>
      </p:cxnSp>
      <p:sp>
        <p:nvSpPr>
          <p:cNvPr id="732" name="Google Shape;732;p80"/>
          <p:cNvSpPr txBox="1"/>
          <p:nvPr/>
        </p:nvSpPr>
        <p:spPr>
          <a:xfrm>
            <a:off x="432100" y="840125"/>
            <a:ext cx="6293400" cy="4656300"/>
          </a:xfrm>
          <a:prstGeom prst="rect">
            <a:avLst/>
          </a:prstGeom>
          <a:noFill/>
          <a:ln>
            <a:noFill/>
          </a:ln>
        </p:spPr>
        <p:txBody>
          <a:bodyPr anchorCtr="0" anchor="t" bIns="34275" lIns="68575" spcFirstLastPara="1" rIns="68575" wrap="square" tIns="34275">
            <a:spAutoFit/>
          </a:bodyPr>
          <a:lstStyle/>
          <a:p>
            <a:pPr indent="0" lvl="0" marL="457200" marR="0" rtl="0" algn="l">
              <a:spcBef>
                <a:spcPts val="0"/>
              </a:spcBef>
              <a:spcAft>
                <a:spcPts val="0"/>
              </a:spcAft>
              <a:buNone/>
            </a:pPr>
            <a:r>
              <a:t/>
            </a:r>
            <a:endParaRPr sz="1100"/>
          </a:p>
          <a:p>
            <a:pPr indent="0" lvl="0" marL="0" marR="0" rtl="0" algn="l">
              <a:spcBef>
                <a:spcPts val="0"/>
              </a:spcBef>
              <a:spcAft>
                <a:spcPts val="0"/>
              </a:spcAft>
              <a:buNone/>
            </a:pPr>
            <a:r>
              <a:rPr b="1" lang="en" sz="2000">
                <a:solidFill>
                  <a:srgbClr val="002776"/>
                </a:solidFill>
                <a:latin typeface="Calibri"/>
                <a:ea typeface="Calibri"/>
                <a:cs typeface="Calibri"/>
                <a:sym typeface="Calibri"/>
              </a:rPr>
              <a:t>3. </a:t>
            </a:r>
            <a:r>
              <a:rPr b="1" lang="en" sz="2000">
                <a:solidFill>
                  <a:srgbClr val="002776"/>
                </a:solidFill>
                <a:latin typeface="Calibri"/>
                <a:ea typeface="Calibri"/>
                <a:cs typeface="Calibri"/>
                <a:sym typeface="Calibri"/>
              </a:rPr>
              <a:t>Water has unique and complex physical and chemical characteristics.</a:t>
            </a:r>
            <a:endParaRPr b="1" sz="2000">
              <a:solidFill>
                <a:srgbClr val="002776"/>
              </a:solidFill>
              <a:latin typeface="Calibri"/>
              <a:ea typeface="Calibri"/>
              <a:cs typeface="Calibri"/>
              <a:sym typeface="Calibri"/>
            </a:endParaRPr>
          </a:p>
          <a:p>
            <a:pPr indent="0" lvl="0" marL="0" marR="0" rtl="0" algn="l">
              <a:spcBef>
                <a:spcPts val="0"/>
              </a:spcBef>
              <a:spcAft>
                <a:spcPts val="0"/>
              </a:spcAft>
              <a:buNone/>
            </a:pPr>
            <a:r>
              <a:t/>
            </a:r>
            <a:endParaRPr b="1" sz="900">
              <a:solidFill>
                <a:srgbClr val="002776"/>
              </a:solidFill>
              <a:latin typeface="Calibri"/>
              <a:ea typeface="Calibri"/>
              <a:cs typeface="Calibri"/>
              <a:sym typeface="Calibri"/>
            </a:endParaRPr>
          </a:p>
          <a:p>
            <a:pPr indent="0" lvl="0" marL="0" rtl="0" algn="l">
              <a:lnSpc>
                <a:spcPct val="115000"/>
              </a:lnSpc>
              <a:spcBef>
                <a:spcPts val="0"/>
              </a:spcBef>
              <a:spcAft>
                <a:spcPts val="0"/>
              </a:spcAft>
              <a:buNone/>
            </a:pPr>
            <a:r>
              <a:rPr lang="en" sz="1500">
                <a:solidFill>
                  <a:schemeClr val="dk1"/>
                </a:solidFill>
                <a:latin typeface="Montserrat Medium"/>
                <a:ea typeface="Montserrat Medium"/>
                <a:cs typeface="Montserrat Medium"/>
                <a:sym typeface="Montserrat Medium"/>
              </a:rPr>
              <a:t>a. The nature of the water molecule, as two hydrogens and </a:t>
            </a: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500">
                <a:solidFill>
                  <a:schemeClr val="dk1"/>
                </a:solidFill>
                <a:latin typeface="Montserrat Medium"/>
                <a:ea typeface="Montserrat Medium"/>
                <a:cs typeface="Montserrat Medium"/>
                <a:sym typeface="Montserrat Medium"/>
              </a:rPr>
              <a:t>one oxygen, determines the physical properties of water and its behavior.</a:t>
            </a: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br>
              <a:rPr lang="en" sz="1500">
                <a:solidFill>
                  <a:schemeClr val="dk1"/>
                </a:solidFill>
                <a:latin typeface="Montserrat Medium"/>
                <a:ea typeface="Montserrat Medium"/>
                <a:cs typeface="Montserrat Medium"/>
                <a:sym typeface="Montserrat Medium"/>
              </a:rPr>
            </a:br>
            <a:r>
              <a:rPr lang="en" sz="1500">
                <a:solidFill>
                  <a:schemeClr val="dk1"/>
                </a:solidFill>
                <a:latin typeface="Montserrat Medium"/>
                <a:ea typeface="Montserrat Medium"/>
                <a:cs typeface="Montserrat Medium"/>
                <a:sym typeface="Montserrat Medium"/>
              </a:rPr>
              <a:t>b. Water is the only naturally occurring substance on Earth </a:t>
            </a: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r>
              <a:rPr lang="en" sz="1500">
                <a:solidFill>
                  <a:schemeClr val="dk1"/>
                </a:solidFill>
                <a:latin typeface="Montserrat Medium"/>
                <a:ea typeface="Montserrat Medium"/>
                <a:cs typeface="Montserrat Medium"/>
                <a:sym typeface="Montserrat Medium"/>
              </a:rPr>
              <a:t>that can be found in three physical states: solid, liquid, and gas.</a:t>
            </a: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br>
              <a:rPr lang="en" sz="1500">
                <a:solidFill>
                  <a:schemeClr val="dk1"/>
                </a:solidFill>
                <a:latin typeface="Montserrat Medium"/>
                <a:ea typeface="Montserrat Medium"/>
                <a:cs typeface="Montserrat Medium"/>
                <a:sym typeface="Montserrat Medium"/>
              </a:rPr>
            </a:br>
            <a:r>
              <a:rPr lang="en" sz="1500">
                <a:solidFill>
                  <a:schemeClr val="dk1"/>
                </a:solidFill>
                <a:latin typeface="Montserrat Medium"/>
                <a:ea typeface="Montserrat Medium"/>
                <a:cs typeface="Montserrat Medium"/>
                <a:sym typeface="Montserrat Medium"/>
              </a:rPr>
              <a:t>c. The bipolar nature of water molecules results in the properties of cohesion and adhesion.</a:t>
            </a:r>
            <a:endParaRPr sz="1500">
              <a:solidFill>
                <a:schemeClr val="dk1"/>
              </a:solidFill>
              <a:latin typeface="Montserrat Medium"/>
              <a:ea typeface="Montserrat Medium"/>
              <a:cs typeface="Montserrat Medium"/>
              <a:sym typeface="Montserrat Medium"/>
            </a:endParaRPr>
          </a:p>
          <a:p>
            <a:pPr indent="0" lvl="0" marL="0" rtl="0" algn="l">
              <a:lnSpc>
                <a:spcPct val="115000"/>
              </a:lnSpc>
              <a:spcBef>
                <a:spcPts val="0"/>
              </a:spcBef>
              <a:spcAft>
                <a:spcPts val="0"/>
              </a:spcAft>
              <a:buNone/>
            </a:pPr>
            <a:br>
              <a:rPr lang="en" sz="1500">
                <a:solidFill>
                  <a:schemeClr val="dk1"/>
                </a:solidFill>
                <a:latin typeface="Montserrat Medium"/>
                <a:ea typeface="Montserrat Medium"/>
                <a:cs typeface="Montserrat Medium"/>
                <a:sym typeface="Montserrat Medium"/>
              </a:rPr>
            </a:br>
            <a:r>
              <a:rPr lang="en" sz="1500">
                <a:solidFill>
                  <a:schemeClr val="dk1"/>
                </a:solidFill>
                <a:latin typeface="Montserrat Medium"/>
                <a:ea typeface="Montserrat Medium"/>
                <a:cs typeface="Montserrat Medium"/>
                <a:sym typeface="Montserrat Medium"/>
              </a:rPr>
              <a:t>d. Water is the best solvent out of all liquids—it can dissolve more substances than others.</a:t>
            </a:r>
            <a:endParaRPr sz="1500">
              <a:solidFill>
                <a:schemeClr val="dk1"/>
              </a:solidFill>
              <a:latin typeface="Montserrat Medium"/>
              <a:ea typeface="Montserrat Medium"/>
              <a:cs typeface="Montserrat Medium"/>
              <a:sym typeface="Montserrat Medium"/>
            </a:endParaRPr>
          </a:p>
          <a:p>
            <a:pPr indent="0" lvl="0" marL="0" marR="0" rtl="0" algn="l">
              <a:spcBef>
                <a:spcPts val="0"/>
              </a:spcBef>
              <a:spcAft>
                <a:spcPts val="0"/>
              </a:spcAft>
              <a:buNone/>
            </a:pPr>
            <a:r>
              <a:t/>
            </a:r>
            <a:endParaRPr b="1" sz="2000">
              <a:solidFill>
                <a:srgbClr val="002776"/>
              </a:solidFill>
              <a:latin typeface="Calibri"/>
              <a:ea typeface="Calibri"/>
              <a:cs typeface="Calibri"/>
              <a:sym typeface="Calibri"/>
            </a:endParaRPr>
          </a:p>
          <a:p>
            <a:pPr indent="0" lvl="0" marL="0" marR="0" rtl="0" algn="l">
              <a:spcBef>
                <a:spcPts val="0"/>
              </a:spcBef>
              <a:spcAft>
                <a:spcPts val="0"/>
              </a:spcAft>
              <a:buNone/>
            </a:pPr>
            <a:r>
              <a:t/>
            </a:r>
            <a:endParaRPr sz="1100"/>
          </a:p>
        </p:txBody>
      </p:sp>
      <p:pic>
        <p:nvPicPr>
          <p:cNvPr descr="Water Drop On Leaf Free Stock Photo - Public Domain Pictures" id="733" name="Google Shape;733;p80"/>
          <p:cNvPicPr preferRelativeResize="0"/>
          <p:nvPr/>
        </p:nvPicPr>
        <p:blipFill>
          <a:blip r:embed="rId3">
            <a:alphaModFix/>
          </a:blip>
          <a:stretch>
            <a:fillRect/>
          </a:stretch>
        </p:blipFill>
        <p:spPr>
          <a:xfrm>
            <a:off x="6596723" y="840128"/>
            <a:ext cx="2423775" cy="1816857"/>
          </a:xfrm>
          <a:prstGeom prst="rect">
            <a:avLst/>
          </a:prstGeom>
          <a:noFill/>
          <a:ln>
            <a:noFill/>
          </a:ln>
        </p:spPr>
      </p:pic>
      <p:pic>
        <p:nvPicPr>
          <p:cNvPr descr="File:Water strider (Gerridae sp.) Makiling.jpg - Wikipedia" id="734" name="Google Shape;734;p80"/>
          <p:cNvPicPr preferRelativeResize="0"/>
          <p:nvPr/>
        </p:nvPicPr>
        <p:blipFill>
          <a:blip r:embed="rId4">
            <a:alphaModFix/>
          </a:blip>
          <a:stretch>
            <a:fillRect/>
          </a:stretch>
        </p:blipFill>
        <p:spPr>
          <a:xfrm>
            <a:off x="6519900" y="3394516"/>
            <a:ext cx="2624102" cy="174898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81"/>
          <p:cNvSpPr txBox="1"/>
          <p:nvPr/>
        </p:nvSpPr>
        <p:spPr>
          <a:xfrm>
            <a:off x="432485" y="1272281"/>
            <a:ext cx="8045116" cy="585877"/>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i="1" lang="en" sz="4000">
                <a:solidFill>
                  <a:srgbClr val="002776"/>
                </a:solidFill>
                <a:latin typeface="Calibri"/>
                <a:ea typeface="Calibri"/>
                <a:cs typeface="Calibri"/>
                <a:sym typeface="Calibri"/>
              </a:rPr>
              <a:t>Molecules in Motion</a:t>
            </a:r>
            <a:endParaRPr sz="1100"/>
          </a:p>
          <a:p>
            <a:pPr indent="0" lvl="0" marL="0" marR="0" rtl="0" algn="ctr">
              <a:spcBef>
                <a:spcPts val="0"/>
              </a:spcBef>
              <a:spcAft>
                <a:spcPts val="0"/>
              </a:spcAft>
              <a:buNone/>
            </a:pPr>
            <a:br>
              <a:rPr b="1" lang="en" sz="4000">
                <a:solidFill>
                  <a:srgbClr val="002776"/>
                </a:solidFill>
                <a:latin typeface="Calibri"/>
                <a:ea typeface="Calibri"/>
                <a:cs typeface="Calibri"/>
                <a:sym typeface="Calibri"/>
              </a:rPr>
            </a:br>
            <a:endParaRPr b="1" sz="4000">
              <a:solidFill>
                <a:srgbClr val="002776"/>
              </a:solidFill>
              <a:latin typeface="Calibri"/>
              <a:ea typeface="Calibri"/>
              <a:cs typeface="Calibri"/>
              <a:sym typeface="Calibri"/>
            </a:endParaRPr>
          </a:p>
        </p:txBody>
      </p:sp>
      <p:sp>
        <p:nvSpPr>
          <p:cNvPr id="741" name="Google Shape;741;p81"/>
          <p:cNvSpPr txBox="1"/>
          <p:nvPr/>
        </p:nvSpPr>
        <p:spPr>
          <a:xfrm>
            <a:off x="549443" y="2292764"/>
            <a:ext cx="8045116" cy="1585001"/>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Investigative Question</a:t>
            </a:r>
            <a:endParaRPr sz="1100"/>
          </a:p>
          <a:p>
            <a:pPr indent="0" lvl="0" marL="0" marR="0" rtl="0" algn="ctr">
              <a:spcBef>
                <a:spcPts val="0"/>
              </a:spcBef>
              <a:spcAft>
                <a:spcPts val="0"/>
              </a:spcAft>
              <a:buNone/>
            </a:pPr>
            <a:r>
              <a:rPr b="1" lang="en" sz="1000">
                <a:solidFill>
                  <a:srgbClr val="AB0520"/>
                </a:solidFill>
                <a:latin typeface="Calibri"/>
                <a:ea typeface="Calibri"/>
                <a:cs typeface="Calibri"/>
                <a:sym typeface="Calibri"/>
              </a:rPr>
              <a:t> </a:t>
            </a:r>
            <a:r>
              <a:rPr b="1" lang="en" sz="1000">
                <a:solidFill>
                  <a:srgbClr val="000000"/>
                </a:solidFill>
                <a:latin typeface="Calibri"/>
                <a:ea typeface="Calibri"/>
                <a:cs typeface="Calibri"/>
                <a:sym typeface="Calibri"/>
              </a:rPr>
              <a:t> </a:t>
            </a:r>
            <a:endParaRPr b="1" sz="1000">
              <a:solidFill>
                <a:srgbClr val="000000"/>
              </a:solidFill>
              <a:latin typeface="Calibri"/>
              <a:ea typeface="Calibri"/>
              <a:cs typeface="Calibri"/>
              <a:sym typeface="Calibri"/>
            </a:endParaRPr>
          </a:p>
          <a:p>
            <a:pPr indent="-425450" lvl="3" marL="571500" marR="0" rtl="0" algn="l">
              <a:spcBef>
                <a:spcPts val="0"/>
              </a:spcBef>
              <a:spcAft>
                <a:spcPts val="0"/>
              </a:spcAft>
              <a:buClr>
                <a:srgbClr val="002776"/>
              </a:buClr>
              <a:buSzPts val="2700"/>
              <a:buFont typeface="Arial"/>
              <a:buChar char="•"/>
            </a:pPr>
            <a:r>
              <a:rPr b="0" i="0" lang="en" sz="2700" u="none" cap="none" strike="noStrike">
                <a:solidFill>
                  <a:srgbClr val="002776"/>
                </a:solidFill>
                <a:latin typeface="Calibri"/>
                <a:ea typeface="Calibri"/>
                <a:cs typeface="Calibri"/>
                <a:sym typeface="Calibri"/>
              </a:rPr>
              <a:t>What are the relationships between matter and energy in the movement of water in the water cycle?</a:t>
            </a:r>
            <a:endParaRPr b="0" i="0" sz="2700" u="none" cap="none" strike="noStrike">
              <a:solidFill>
                <a:srgbClr val="002776"/>
              </a:solidFill>
              <a:latin typeface="Calibri"/>
              <a:ea typeface="Calibri"/>
              <a:cs typeface="Calibri"/>
              <a:sym typeface="Calibri"/>
            </a:endParaRPr>
          </a:p>
        </p:txBody>
      </p:sp>
      <p:sp>
        <p:nvSpPr>
          <p:cNvPr id="742" name="Google Shape;742;p81"/>
          <p:cNvSpPr txBox="1"/>
          <p:nvPr/>
        </p:nvSpPr>
        <p:spPr>
          <a:xfrm>
            <a:off x="432484" y="14177"/>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CYCLE: </a:t>
            </a:r>
            <a:r>
              <a:rPr b="1" lang="en" sz="3000">
                <a:solidFill>
                  <a:srgbClr val="002776"/>
                </a:solidFill>
                <a:latin typeface="Calibri"/>
                <a:ea typeface="Calibri"/>
                <a:cs typeface="Calibri"/>
                <a:sym typeface="Calibri"/>
              </a:rPr>
              <a:t>LESSON 1.2</a:t>
            </a:r>
            <a:endParaRPr sz="1100"/>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43" name="Google Shape;743;p81"/>
          <p:cNvCxnSpPr/>
          <p:nvPr/>
        </p:nvCxnSpPr>
        <p:spPr>
          <a:xfrm>
            <a:off x="432484" y="558686"/>
            <a:ext cx="7946345" cy="0"/>
          </a:xfrm>
          <a:prstGeom prst="straightConnector1">
            <a:avLst/>
          </a:prstGeom>
          <a:noFill/>
          <a:ln cap="flat" cmpd="sng" w="38100">
            <a:solidFill>
              <a:srgbClr val="AB0520"/>
            </a:solidFill>
            <a:prstDash val="solid"/>
            <a:round/>
            <a:headEnd len="sm" w="sm" type="none"/>
            <a:tailEnd len="sm" w="sm"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748" name="Shape 748"/>
        <p:cNvGrpSpPr/>
        <p:nvPr/>
      </p:nvGrpSpPr>
      <p:grpSpPr>
        <a:xfrm>
          <a:off x="0" y="0"/>
          <a:ext cx="0" cy="0"/>
          <a:chOff x="0" y="0"/>
          <a:chExt cx="0" cy="0"/>
        </a:xfrm>
      </p:grpSpPr>
      <p:sp>
        <p:nvSpPr>
          <p:cNvPr id="749" name="Google Shape;749;p82"/>
          <p:cNvSpPr txBox="1"/>
          <p:nvPr/>
        </p:nvSpPr>
        <p:spPr>
          <a:xfrm>
            <a:off x="1792959" y="654296"/>
            <a:ext cx="3238500"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Demonstration</a:t>
            </a:r>
            <a:endParaRPr sz="1100"/>
          </a:p>
        </p:txBody>
      </p:sp>
      <p:sp>
        <p:nvSpPr>
          <p:cNvPr id="750" name="Google Shape;750;p82"/>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1" lang="en" sz="3000">
                <a:solidFill>
                  <a:srgbClr val="AB0520"/>
                </a:solidFill>
                <a:latin typeface="Calibri"/>
                <a:ea typeface="Calibri"/>
                <a:cs typeface="Calibri"/>
                <a:sym typeface="Calibri"/>
              </a:rPr>
              <a:t>WATERCYCLE: Molecules in Motion</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51" name="Google Shape;751;p82"/>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752" name="Google Shape;752;p82"/>
          <p:cNvSpPr txBox="1"/>
          <p:nvPr/>
        </p:nvSpPr>
        <p:spPr>
          <a:xfrm>
            <a:off x="7002990" y="1276787"/>
            <a:ext cx="1957137" cy="311623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800">
                <a:solidFill>
                  <a:srgbClr val="FFFFFF"/>
                </a:solidFill>
                <a:latin typeface="Calibri"/>
                <a:ea typeface="Calibri"/>
                <a:cs typeface="Calibri"/>
                <a:sym typeface="Calibri"/>
              </a:rPr>
              <a:t>Students will observe the motion of water molecules using food coloring so that those motions are visible and will brainstorm driving questions to explore what is happening.</a:t>
            </a:r>
            <a:endParaRPr sz="1100"/>
          </a:p>
        </p:txBody>
      </p:sp>
      <p:pic>
        <p:nvPicPr>
          <p:cNvPr descr="A logo for a company&#10;&#10;Description automatically generated" id="753" name="Google Shape;753;p82"/>
          <p:cNvPicPr preferRelativeResize="0"/>
          <p:nvPr/>
        </p:nvPicPr>
        <p:blipFill rotWithShape="1">
          <a:blip r:embed="rId3">
            <a:alphaModFix/>
          </a:blip>
          <a:srcRect b="0" l="0" r="0" t="0"/>
          <a:stretch/>
        </p:blipFill>
        <p:spPr>
          <a:xfrm>
            <a:off x="7615569" y="24597"/>
            <a:ext cx="1208263" cy="714889"/>
          </a:xfrm>
          <a:prstGeom prst="rect">
            <a:avLst/>
          </a:prstGeom>
          <a:noFill/>
          <a:ln>
            <a:noFill/>
          </a:ln>
        </p:spPr>
      </p:pic>
      <p:pic>
        <p:nvPicPr>
          <p:cNvPr descr="How do water molecules behave with different temperatures? Explore with hot and cold water using food coloring." id="754" name="Google Shape;754;p82" title="Molecules in Motion Demo and Experiment">
            <a:hlinkClick r:id="rId4"/>
          </p:cNvPr>
          <p:cNvPicPr preferRelativeResize="0"/>
          <p:nvPr/>
        </p:nvPicPr>
        <p:blipFill>
          <a:blip r:embed="rId5">
            <a:alphaModFix/>
          </a:blip>
          <a:stretch>
            <a:fillRect/>
          </a:stretch>
        </p:blipFill>
        <p:spPr>
          <a:xfrm>
            <a:off x="192150" y="1183200"/>
            <a:ext cx="6754775" cy="37995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4"/>
                                        </p:tgtEl>
                                        <p:attrNameLst>
                                          <p:attrName>style.visibility</p:attrName>
                                        </p:attrNameLst>
                                      </p:cBhvr>
                                      <p:to>
                                        <p:strVal val="visible"/>
                                      </p:to>
                                    </p:set>
                                    <p:animEffect filter="fade" transition="in">
                                      <p:cBhvr>
                                        <p:cTn dur="1000"/>
                                        <p:tgtEl>
                                          <p:spTgt spid="7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759" name="Shape 759"/>
        <p:cNvGrpSpPr/>
        <p:nvPr/>
      </p:nvGrpSpPr>
      <p:grpSpPr>
        <a:xfrm>
          <a:off x="0" y="0"/>
          <a:ext cx="0" cy="0"/>
          <a:chOff x="0" y="0"/>
          <a:chExt cx="0" cy="0"/>
        </a:xfrm>
      </p:grpSpPr>
      <p:sp>
        <p:nvSpPr>
          <p:cNvPr id="760" name="Google Shape;760;p83"/>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1" lang="en" sz="3000">
                <a:solidFill>
                  <a:srgbClr val="AB0520"/>
                </a:solidFill>
                <a:latin typeface="Calibri"/>
                <a:ea typeface="Calibri"/>
                <a:cs typeface="Calibri"/>
                <a:sym typeface="Calibri"/>
              </a:rPr>
              <a:t>WATER CYCLE: Molecules in Motion</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61" name="Google Shape;761;p83"/>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descr="Text&#10;&#10;Description automatically generated with low confidence" id="762" name="Google Shape;762;p83"/>
          <p:cNvPicPr preferRelativeResize="0"/>
          <p:nvPr/>
        </p:nvPicPr>
        <p:blipFill rotWithShape="1">
          <a:blip r:embed="rId3">
            <a:alphaModFix/>
          </a:blip>
          <a:srcRect b="4403" l="1321" r="1200" t="5031"/>
          <a:stretch/>
        </p:blipFill>
        <p:spPr>
          <a:xfrm>
            <a:off x="1875317" y="1464638"/>
            <a:ext cx="5396265" cy="957576"/>
          </a:xfrm>
          <a:prstGeom prst="rect">
            <a:avLst/>
          </a:prstGeom>
          <a:noFill/>
          <a:ln>
            <a:noFill/>
          </a:ln>
        </p:spPr>
      </p:pic>
      <p:sp>
        <p:nvSpPr>
          <p:cNvPr id="763" name="Google Shape;763;p83"/>
          <p:cNvSpPr txBox="1"/>
          <p:nvPr/>
        </p:nvSpPr>
        <p:spPr>
          <a:xfrm>
            <a:off x="1828800" y="839975"/>
            <a:ext cx="5486400"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3000">
                <a:solidFill>
                  <a:srgbClr val="0C234B"/>
                </a:solidFill>
                <a:latin typeface="Calibri"/>
                <a:ea typeface="Calibri"/>
                <a:cs typeface="Calibri"/>
                <a:sym typeface="Calibri"/>
              </a:rPr>
              <a:t>Create a See-Think-Wonder Chart</a:t>
            </a:r>
            <a:endParaRPr sz="1100"/>
          </a:p>
        </p:txBody>
      </p:sp>
      <p:sp>
        <p:nvSpPr>
          <p:cNvPr id="764" name="Google Shape;764;p83"/>
          <p:cNvSpPr txBox="1"/>
          <p:nvPr/>
        </p:nvSpPr>
        <p:spPr>
          <a:xfrm>
            <a:off x="598827" y="2674711"/>
            <a:ext cx="7946345" cy="1752600"/>
          </a:xfrm>
          <a:prstGeom prst="rect">
            <a:avLst/>
          </a:prstGeom>
          <a:noFill/>
          <a:ln>
            <a:noFill/>
          </a:ln>
        </p:spPr>
        <p:txBody>
          <a:bodyPr anchorCtr="0" anchor="t" bIns="34275" lIns="68575" spcFirstLastPara="1" rIns="68575" wrap="square" tIns="34275">
            <a:noAutofit/>
          </a:bodyPr>
          <a:lstStyle/>
          <a:p>
            <a:pPr indent="-342900" lvl="0" marL="342900" marR="0" rtl="0" algn="l">
              <a:spcBef>
                <a:spcPts val="0"/>
              </a:spcBef>
              <a:spcAft>
                <a:spcPts val="0"/>
              </a:spcAft>
              <a:buClr>
                <a:srgbClr val="0C234B"/>
              </a:buClr>
              <a:buSzPts val="2400"/>
              <a:buFont typeface="Noto Sans Symbols"/>
              <a:buChar char="⮚"/>
            </a:pPr>
            <a:r>
              <a:rPr b="1" lang="en" sz="2400">
                <a:solidFill>
                  <a:srgbClr val="0C234B"/>
                </a:solidFill>
                <a:latin typeface="Calibri"/>
                <a:ea typeface="Calibri"/>
                <a:cs typeface="Calibri"/>
                <a:sym typeface="Calibri"/>
              </a:rPr>
              <a:t>What did you see/observe in the left jar and the right jar when food coloring was added? </a:t>
            </a:r>
            <a:endParaRPr sz="1100"/>
          </a:p>
          <a:p>
            <a:pPr indent="0" lvl="0" marL="0" marR="0" rtl="0" algn="l">
              <a:spcBef>
                <a:spcPts val="0"/>
              </a:spcBef>
              <a:spcAft>
                <a:spcPts val="0"/>
              </a:spcAft>
              <a:buNone/>
            </a:pPr>
            <a:r>
              <a:t/>
            </a:r>
            <a:endParaRPr b="1" sz="2400">
              <a:solidFill>
                <a:srgbClr val="0C234B"/>
              </a:solidFill>
              <a:latin typeface="Calibri"/>
              <a:ea typeface="Calibri"/>
              <a:cs typeface="Calibri"/>
              <a:sym typeface="Calibri"/>
            </a:endParaRPr>
          </a:p>
          <a:p>
            <a:pPr indent="-342900" lvl="0" marL="342900" marR="0" rtl="0" algn="l">
              <a:spcBef>
                <a:spcPts val="0"/>
              </a:spcBef>
              <a:spcAft>
                <a:spcPts val="0"/>
              </a:spcAft>
              <a:buClr>
                <a:srgbClr val="0C234B"/>
              </a:buClr>
              <a:buSzPts val="2400"/>
              <a:buFont typeface="Noto Sans Symbols"/>
              <a:buChar char="⮚"/>
            </a:pPr>
            <a:r>
              <a:rPr b="1" lang="en" sz="2400">
                <a:solidFill>
                  <a:srgbClr val="0C234B"/>
                </a:solidFill>
                <a:latin typeface="Calibri"/>
                <a:ea typeface="Calibri"/>
                <a:cs typeface="Calibri"/>
                <a:sym typeface="Calibri"/>
              </a:rPr>
              <a:t>What ideas do you have about why the dye may have behaved the way it did in each jar?</a:t>
            </a:r>
            <a:endParaRPr sz="11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769" name="Shape 769"/>
        <p:cNvGrpSpPr/>
        <p:nvPr/>
      </p:nvGrpSpPr>
      <p:grpSpPr>
        <a:xfrm>
          <a:off x="0" y="0"/>
          <a:ext cx="0" cy="0"/>
          <a:chOff x="0" y="0"/>
          <a:chExt cx="0" cy="0"/>
        </a:xfrm>
      </p:grpSpPr>
      <p:sp>
        <p:nvSpPr>
          <p:cNvPr id="770" name="Google Shape;770;p84"/>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1" lang="en" sz="3000">
                <a:solidFill>
                  <a:srgbClr val="AB0520"/>
                </a:solidFill>
                <a:latin typeface="Calibri"/>
                <a:ea typeface="Calibri"/>
                <a:cs typeface="Calibri"/>
                <a:sym typeface="Calibri"/>
              </a:rPr>
              <a:t>WATERCYCLE: Molecules in Motion</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71" name="Google Shape;771;p84"/>
          <p:cNvCxnSpPr/>
          <p:nvPr/>
        </p:nvCxnSpPr>
        <p:spPr>
          <a:xfrm>
            <a:off x="241984"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descr="How do water molecules behave with different temperatures? Explore with hot and cold water using food coloring." id="772" name="Google Shape;772;p84" title="Molecules in Motion Demo and Experiment">
            <a:hlinkClick r:id="rId3"/>
          </p:cNvPr>
          <p:cNvPicPr preferRelativeResize="0"/>
          <p:nvPr/>
        </p:nvPicPr>
        <p:blipFill>
          <a:blip r:embed="rId4">
            <a:alphaModFix/>
          </a:blip>
          <a:stretch>
            <a:fillRect/>
          </a:stretch>
        </p:blipFill>
        <p:spPr>
          <a:xfrm>
            <a:off x="192150" y="1183200"/>
            <a:ext cx="6754775" cy="37995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2"/>
                                        </p:tgtEl>
                                        <p:attrNameLst>
                                          <p:attrName>style.visibility</p:attrName>
                                        </p:attrNameLst>
                                      </p:cBhvr>
                                      <p:to>
                                        <p:strVal val="visible"/>
                                      </p:to>
                                    </p:set>
                                    <p:animEffect filter="fade" transition="in">
                                      <p:cBhvr>
                                        <p:cTn dur="1000"/>
                                        <p:tgtEl>
                                          <p:spTgt spid="7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777" name="Shape 777"/>
        <p:cNvGrpSpPr/>
        <p:nvPr/>
      </p:nvGrpSpPr>
      <p:grpSpPr>
        <a:xfrm>
          <a:off x="0" y="0"/>
          <a:ext cx="0" cy="0"/>
          <a:chOff x="0" y="0"/>
          <a:chExt cx="0" cy="0"/>
        </a:xfrm>
      </p:grpSpPr>
      <p:sp>
        <p:nvSpPr>
          <p:cNvPr id="778" name="Google Shape;778;p85"/>
          <p:cNvSpPr txBox="1"/>
          <p:nvPr/>
        </p:nvSpPr>
        <p:spPr>
          <a:xfrm>
            <a:off x="2952751" y="839976"/>
            <a:ext cx="2639975"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Investigation</a:t>
            </a:r>
            <a:endParaRPr sz="1100"/>
          </a:p>
        </p:txBody>
      </p:sp>
      <p:sp>
        <p:nvSpPr>
          <p:cNvPr id="779" name="Google Shape;779;p85"/>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1" lang="en" sz="3000">
                <a:solidFill>
                  <a:srgbClr val="AB0520"/>
                </a:solidFill>
                <a:latin typeface="Calibri"/>
                <a:ea typeface="Calibri"/>
                <a:cs typeface="Calibri"/>
                <a:sym typeface="Calibri"/>
              </a:rPr>
              <a:t>WATERCYCLE: Molecules in Motion</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80" name="Google Shape;780;p85"/>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781" name="Google Shape;781;p85"/>
          <p:cNvSpPr txBox="1"/>
          <p:nvPr/>
        </p:nvSpPr>
        <p:spPr>
          <a:xfrm>
            <a:off x="967563" y="1902343"/>
            <a:ext cx="6741041" cy="1577182"/>
          </a:xfrm>
          <a:prstGeom prst="rect">
            <a:avLst/>
          </a:prstGeom>
          <a:noFill/>
          <a:ln>
            <a:noFill/>
          </a:ln>
        </p:spPr>
        <p:txBody>
          <a:bodyPr anchorCtr="0" anchor="t" bIns="34275" lIns="68575" spcFirstLastPara="1" rIns="68575" wrap="square" tIns="34275">
            <a:noAutofit/>
          </a:bodyPr>
          <a:lstStyle/>
          <a:p>
            <a:pPr indent="-336550" lvl="0" marL="342900" marR="0" rtl="0" algn="l">
              <a:spcBef>
                <a:spcPts val="0"/>
              </a:spcBef>
              <a:spcAft>
                <a:spcPts val="0"/>
              </a:spcAft>
              <a:buClr>
                <a:srgbClr val="FFFFFF"/>
              </a:buClr>
              <a:buSzPts val="2700"/>
              <a:buFont typeface="Noto Sans Symbols"/>
              <a:buChar char="⮚"/>
            </a:pPr>
            <a:r>
              <a:rPr b="1" lang="en" sz="2700">
                <a:solidFill>
                  <a:srgbClr val="FFFFFF"/>
                </a:solidFill>
                <a:latin typeface="Calibri"/>
                <a:ea typeface="Calibri"/>
                <a:cs typeface="Calibri"/>
                <a:sym typeface="Calibri"/>
              </a:rPr>
              <a:t>Why do you think the hot water rose while the cold water stayed in the vial?</a:t>
            </a:r>
            <a:endParaRPr sz="1100"/>
          </a:p>
          <a:p>
            <a:pPr indent="-165100" lvl="0" marL="342900" marR="0" rtl="0" algn="l">
              <a:spcBef>
                <a:spcPts val="0"/>
              </a:spcBef>
              <a:spcAft>
                <a:spcPts val="0"/>
              </a:spcAft>
              <a:buClr>
                <a:schemeClr val="dk1"/>
              </a:buClr>
              <a:buSzPts val="2700"/>
              <a:buFont typeface="Noto Sans Symbols"/>
              <a:buNone/>
            </a:pPr>
            <a:r>
              <a:t/>
            </a:r>
            <a:endParaRPr b="1" sz="2700">
              <a:solidFill>
                <a:srgbClr val="FFFFFF"/>
              </a:solidFill>
              <a:latin typeface="Calibri"/>
              <a:ea typeface="Calibri"/>
              <a:cs typeface="Calibri"/>
              <a:sym typeface="Calibri"/>
            </a:endParaRPr>
          </a:p>
          <a:p>
            <a:pPr indent="-336550" lvl="0" marL="342900" marR="0" rtl="0" algn="l">
              <a:spcBef>
                <a:spcPts val="0"/>
              </a:spcBef>
              <a:spcAft>
                <a:spcPts val="0"/>
              </a:spcAft>
              <a:buClr>
                <a:srgbClr val="FFFFFF"/>
              </a:buClr>
              <a:buSzPts val="2700"/>
              <a:buFont typeface="Noto Sans Symbols"/>
              <a:buChar char="⮚"/>
            </a:pPr>
            <a:r>
              <a:rPr b="1" lang="en" sz="2700">
                <a:solidFill>
                  <a:srgbClr val="FFFFFF"/>
                </a:solidFill>
                <a:latin typeface="Calibri"/>
                <a:ea typeface="Calibri"/>
                <a:cs typeface="Calibri"/>
                <a:sym typeface="Calibri"/>
              </a:rPr>
              <a:t>What does this experiment tell you about how hot water behaves versus cold water? </a:t>
            </a:r>
            <a:endParaRPr sz="2700">
              <a:solidFill>
                <a:srgbClr val="FFFFFF"/>
              </a:solidFill>
              <a:latin typeface="Calibri"/>
              <a:ea typeface="Calibri"/>
              <a:cs typeface="Calibri"/>
              <a:sym typeface="Calibri"/>
            </a:endParaRPr>
          </a:p>
        </p:txBody>
      </p:sp>
      <p:pic>
        <p:nvPicPr>
          <p:cNvPr descr="A logo for a company&#10;&#10;Description automatically generated" id="782" name="Google Shape;782;p85"/>
          <p:cNvPicPr preferRelativeResize="0"/>
          <p:nvPr/>
        </p:nvPicPr>
        <p:blipFill rotWithShape="1">
          <a:blip r:embed="rId3">
            <a:alphaModFix/>
          </a:blip>
          <a:srcRect b="0" l="0" r="0" t="0"/>
          <a:stretch/>
        </p:blipFill>
        <p:spPr>
          <a:xfrm>
            <a:off x="7774325" y="24597"/>
            <a:ext cx="1208263" cy="71488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787" name="Shape 787"/>
        <p:cNvGrpSpPr/>
        <p:nvPr/>
      </p:nvGrpSpPr>
      <p:grpSpPr>
        <a:xfrm>
          <a:off x="0" y="0"/>
          <a:ext cx="0" cy="0"/>
          <a:chOff x="0" y="0"/>
          <a:chExt cx="0" cy="0"/>
        </a:xfrm>
      </p:grpSpPr>
      <p:sp>
        <p:nvSpPr>
          <p:cNvPr id="788" name="Google Shape;788;p86"/>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1" lang="en" sz="3000">
                <a:solidFill>
                  <a:srgbClr val="AB0520"/>
                </a:solidFill>
                <a:latin typeface="Calibri"/>
                <a:ea typeface="Calibri"/>
                <a:cs typeface="Calibri"/>
                <a:sym typeface="Calibri"/>
              </a:rPr>
              <a:t>WATER CYCLE: Molecules in Motion</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789" name="Google Shape;789;p86"/>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790" name="Google Shape;790;p86"/>
          <p:cNvSpPr txBox="1"/>
          <p:nvPr/>
        </p:nvSpPr>
        <p:spPr>
          <a:xfrm>
            <a:off x="2162395" y="917490"/>
            <a:ext cx="4819208"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600">
                <a:solidFill>
                  <a:srgbClr val="000000"/>
                </a:solidFill>
                <a:latin typeface="Calibri"/>
                <a:ea typeface="Calibri"/>
                <a:cs typeface="Calibri"/>
                <a:sym typeface="Calibri"/>
              </a:rPr>
              <a:t>Whole Body Simulation</a:t>
            </a:r>
            <a:endParaRPr sz="1100"/>
          </a:p>
        </p:txBody>
      </p:sp>
      <p:pic>
        <p:nvPicPr>
          <p:cNvPr id="791" name="Google Shape;791;p86"/>
          <p:cNvPicPr preferRelativeResize="0"/>
          <p:nvPr/>
        </p:nvPicPr>
        <p:blipFill rotWithShape="1">
          <a:blip r:embed="rId3">
            <a:alphaModFix/>
          </a:blip>
          <a:srcRect b="0" l="0" r="0" t="0"/>
          <a:stretch/>
        </p:blipFill>
        <p:spPr>
          <a:xfrm>
            <a:off x="2072090" y="1690291"/>
            <a:ext cx="4999820" cy="1969178"/>
          </a:xfrm>
          <a:prstGeom prst="rect">
            <a:avLst/>
          </a:prstGeom>
          <a:noFill/>
          <a:ln>
            <a:noFill/>
          </a:ln>
        </p:spPr>
      </p:pic>
      <p:sp>
        <p:nvSpPr>
          <p:cNvPr id="792" name="Google Shape;792;p86"/>
          <p:cNvSpPr txBox="1"/>
          <p:nvPr/>
        </p:nvSpPr>
        <p:spPr>
          <a:xfrm>
            <a:off x="477369" y="3790707"/>
            <a:ext cx="7946345" cy="1177245"/>
          </a:xfrm>
          <a:prstGeom prst="rect">
            <a:avLst/>
          </a:prstGeom>
          <a:noFill/>
          <a:ln>
            <a:noFill/>
          </a:ln>
        </p:spPr>
        <p:txBody>
          <a:bodyPr anchorCtr="0" anchor="t" bIns="34275" lIns="68575" spcFirstLastPara="1" rIns="68575" wrap="square" tIns="34275">
            <a:spAutoFit/>
          </a:bodyPr>
          <a:lstStyle/>
          <a:p>
            <a:pPr indent="-342900" lvl="0" marL="342900" marR="0" rtl="0" algn="l">
              <a:spcBef>
                <a:spcPts val="0"/>
              </a:spcBef>
              <a:spcAft>
                <a:spcPts val="0"/>
              </a:spcAft>
              <a:buClr>
                <a:srgbClr val="000000"/>
              </a:buClr>
              <a:buSzPts val="2400"/>
              <a:buFont typeface="Noto Sans Symbols"/>
              <a:buChar char="⮚"/>
            </a:pPr>
            <a:r>
              <a:rPr b="1" lang="en" sz="2400">
                <a:solidFill>
                  <a:srgbClr val="000000"/>
                </a:solidFill>
                <a:latin typeface="Calibri"/>
                <a:ea typeface="Calibri"/>
                <a:cs typeface="Calibri"/>
                <a:sym typeface="Calibri"/>
              </a:rPr>
              <a:t>Students get to become water molecules and participate in a full-body activity to see how heat affects movement of molecules. </a:t>
            </a:r>
            <a:endParaRPr sz="1100"/>
          </a:p>
        </p:txBody>
      </p:sp>
      <p:pic>
        <p:nvPicPr>
          <p:cNvPr descr="Icebergs floating in the water&#10;&#10;Description automatically generated" id="793" name="Google Shape;793;p86"/>
          <p:cNvPicPr preferRelativeResize="0"/>
          <p:nvPr/>
        </p:nvPicPr>
        <p:blipFill rotWithShape="1">
          <a:blip r:embed="rId4">
            <a:alphaModFix/>
          </a:blip>
          <a:srcRect b="0" l="0" r="0" t="0"/>
          <a:stretch/>
        </p:blipFill>
        <p:spPr>
          <a:xfrm>
            <a:off x="3999319" y="1643738"/>
            <a:ext cx="2806181" cy="2104636"/>
          </a:xfrm>
          <a:prstGeom prst="rect">
            <a:avLst/>
          </a:prstGeom>
          <a:noFill/>
          <a:ln>
            <a:noFill/>
          </a:ln>
        </p:spPr>
      </p:pic>
      <p:pic>
        <p:nvPicPr>
          <p:cNvPr descr="A glass of water with ice cubes&#10;&#10;Description automatically generated" id="794" name="Google Shape;794;p86"/>
          <p:cNvPicPr preferRelativeResize="0"/>
          <p:nvPr/>
        </p:nvPicPr>
        <p:blipFill rotWithShape="1">
          <a:blip r:embed="rId5">
            <a:alphaModFix/>
          </a:blip>
          <a:srcRect b="0" l="0" r="0" t="0"/>
          <a:stretch/>
        </p:blipFill>
        <p:spPr>
          <a:xfrm>
            <a:off x="6805501" y="592403"/>
            <a:ext cx="2168241" cy="3252362"/>
          </a:xfrm>
          <a:prstGeom prst="rect">
            <a:avLst/>
          </a:prstGeom>
          <a:noFill/>
          <a:ln>
            <a:noFill/>
          </a:ln>
        </p:spPr>
      </p:pic>
      <p:sp>
        <p:nvSpPr>
          <p:cNvPr id="795" name="Google Shape;795;p86"/>
          <p:cNvSpPr/>
          <p:nvPr/>
        </p:nvSpPr>
        <p:spPr>
          <a:xfrm>
            <a:off x="1711842" y="827944"/>
            <a:ext cx="626658" cy="571501"/>
          </a:xfrm>
          <a:custGeom>
            <a:rect b="b" l="l" r="r" t="t"/>
            <a:pathLst>
              <a:path extrusionOk="0" h="257175" w="267970">
                <a:moveTo>
                  <a:pt x="266994" y="23108"/>
                </a:moveTo>
                <a:lnTo>
                  <a:pt x="157851" y="23108"/>
                </a:lnTo>
                <a:lnTo>
                  <a:pt x="183916" y="20917"/>
                </a:lnTo>
                <a:lnTo>
                  <a:pt x="216062" y="13921"/>
                </a:lnTo>
                <a:lnTo>
                  <a:pt x="267721" y="0"/>
                </a:lnTo>
                <a:lnTo>
                  <a:pt x="267063" y="20917"/>
                </a:lnTo>
                <a:lnTo>
                  <a:pt x="266994" y="23108"/>
                </a:lnTo>
                <a:close/>
              </a:path>
              <a:path extrusionOk="0" h="257175" w="267970">
                <a:moveTo>
                  <a:pt x="32051" y="179023"/>
                </a:moveTo>
                <a:lnTo>
                  <a:pt x="26489" y="167310"/>
                </a:lnTo>
                <a:lnTo>
                  <a:pt x="22341" y="154854"/>
                </a:lnTo>
                <a:lnTo>
                  <a:pt x="19749" y="141763"/>
                </a:lnTo>
                <a:lnTo>
                  <a:pt x="18853" y="128142"/>
                </a:lnTo>
                <a:lnTo>
                  <a:pt x="27131" y="87008"/>
                </a:lnTo>
                <a:lnTo>
                  <a:pt x="49726" y="53471"/>
                </a:lnTo>
                <a:lnTo>
                  <a:pt x="83279" y="30887"/>
                </a:lnTo>
                <a:lnTo>
                  <a:pt x="124433" y="22613"/>
                </a:lnTo>
                <a:lnTo>
                  <a:pt x="157851" y="23108"/>
                </a:lnTo>
                <a:lnTo>
                  <a:pt x="266994" y="23108"/>
                </a:lnTo>
                <a:lnTo>
                  <a:pt x="266039" y="53471"/>
                </a:lnTo>
                <a:lnTo>
                  <a:pt x="266016" y="54187"/>
                </a:lnTo>
                <a:lnTo>
                  <a:pt x="261003" y="90076"/>
                </a:lnTo>
                <a:lnTo>
                  <a:pt x="136123" y="90076"/>
                </a:lnTo>
                <a:lnTo>
                  <a:pt x="134614" y="90830"/>
                </a:lnTo>
                <a:lnTo>
                  <a:pt x="133106" y="91961"/>
                </a:lnTo>
                <a:lnTo>
                  <a:pt x="114859" y="105429"/>
                </a:lnTo>
                <a:lnTo>
                  <a:pt x="95729" y="120557"/>
                </a:lnTo>
                <a:lnTo>
                  <a:pt x="76527" y="136746"/>
                </a:lnTo>
                <a:lnTo>
                  <a:pt x="58069" y="153394"/>
                </a:lnTo>
                <a:lnTo>
                  <a:pt x="44494" y="166491"/>
                </a:lnTo>
                <a:lnTo>
                  <a:pt x="38131" y="172792"/>
                </a:lnTo>
                <a:lnTo>
                  <a:pt x="32051" y="179023"/>
                </a:lnTo>
                <a:close/>
              </a:path>
              <a:path extrusionOk="0" h="257175" w="267970">
                <a:moveTo>
                  <a:pt x="22624" y="256662"/>
                </a:moveTo>
                <a:lnTo>
                  <a:pt x="0" y="256662"/>
                </a:lnTo>
                <a:lnTo>
                  <a:pt x="2032" y="246115"/>
                </a:lnTo>
                <a:lnTo>
                  <a:pt x="7710" y="234049"/>
                </a:lnTo>
                <a:lnTo>
                  <a:pt x="7777" y="233907"/>
                </a:lnTo>
                <a:lnTo>
                  <a:pt x="34313" y="198998"/>
                </a:lnTo>
                <a:lnTo>
                  <a:pt x="87150" y="147646"/>
                </a:lnTo>
                <a:lnTo>
                  <a:pt x="142533" y="103644"/>
                </a:lnTo>
                <a:lnTo>
                  <a:pt x="144418" y="102137"/>
                </a:lnTo>
                <a:lnTo>
                  <a:pt x="145549" y="100252"/>
                </a:lnTo>
                <a:lnTo>
                  <a:pt x="145549" y="93468"/>
                </a:lnTo>
                <a:lnTo>
                  <a:pt x="142156" y="90076"/>
                </a:lnTo>
                <a:lnTo>
                  <a:pt x="261003" y="90076"/>
                </a:lnTo>
                <a:lnTo>
                  <a:pt x="258973" y="104612"/>
                </a:lnTo>
                <a:lnTo>
                  <a:pt x="243694" y="149954"/>
                </a:lnTo>
                <a:lnTo>
                  <a:pt x="217284" y="188891"/>
                </a:lnTo>
                <a:lnTo>
                  <a:pt x="191495" y="208797"/>
                </a:lnTo>
                <a:lnTo>
                  <a:pt x="55806" y="208797"/>
                </a:lnTo>
                <a:lnTo>
                  <a:pt x="42190" y="224173"/>
                </a:lnTo>
                <a:lnTo>
                  <a:pt x="31721" y="237676"/>
                </a:lnTo>
                <a:lnTo>
                  <a:pt x="24998" y="248706"/>
                </a:lnTo>
                <a:lnTo>
                  <a:pt x="22624" y="256662"/>
                </a:lnTo>
                <a:close/>
              </a:path>
              <a:path extrusionOk="0" h="257175" w="267970">
                <a:moveTo>
                  <a:pt x="124433" y="234049"/>
                </a:moveTo>
                <a:lnTo>
                  <a:pt x="105173" y="232329"/>
                </a:lnTo>
                <a:lnTo>
                  <a:pt x="87150" y="227359"/>
                </a:lnTo>
                <a:lnTo>
                  <a:pt x="70612" y="219421"/>
                </a:lnTo>
                <a:lnTo>
                  <a:pt x="55806" y="208797"/>
                </a:lnTo>
                <a:lnTo>
                  <a:pt x="191495" y="208797"/>
                </a:lnTo>
                <a:lnTo>
                  <a:pt x="151912" y="230468"/>
                </a:lnTo>
                <a:lnTo>
                  <a:pt x="124433" y="234049"/>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3"/>
                                        </p:tgtEl>
                                        <p:attrNameLst>
                                          <p:attrName>style.visibility</p:attrName>
                                        </p:attrNameLst>
                                      </p:cBhvr>
                                      <p:to>
                                        <p:strVal val="visible"/>
                                      </p:to>
                                    </p:set>
                                    <p:animEffect filter="fade" transition="in">
                                      <p:cBhvr>
                                        <p:cTn dur="1000"/>
                                        <p:tgtEl>
                                          <p:spTgt spid="7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94"/>
                                        </p:tgtEl>
                                        <p:attrNameLst>
                                          <p:attrName>style.visibility</p:attrName>
                                        </p:attrNameLst>
                                      </p:cBhvr>
                                      <p:to>
                                        <p:strVal val="visible"/>
                                      </p:to>
                                    </p:set>
                                    <p:anim calcmode="lin" valueType="num">
                                      <p:cBhvr additive="base">
                                        <p:cTn dur="500"/>
                                        <p:tgtEl>
                                          <p:spTgt spid="794"/>
                                        </p:tgtEl>
                                        <p:attrNameLst>
                                          <p:attrName>ppt_w</p:attrName>
                                        </p:attrNameLst>
                                      </p:cBhvr>
                                      <p:tavLst>
                                        <p:tav fmla="" tm="0">
                                          <p:val>
                                            <p:strVal val="0"/>
                                          </p:val>
                                        </p:tav>
                                        <p:tav fmla="" tm="100000">
                                          <p:val>
                                            <p:strVal val="#ppt_w"/>
                                          </p:val>
                                        </p:tav>
                                      </p:tavLst>
                                    </p:anim>
                                    <p:anim calcmode="lin" valueType="num">
                                      <p:cBhvr additive="base">
                                        <p:cTn dur="500"/>
                                        <p:tgtEl>
                                          <p:spTgt spid="79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800" name="Shape 800"/>
        <p:cNvGrpSpPr/>
        <p:nvPr/>
      </p:nvGrpSpPr>
      <p:grpSpPr>
        <a:xfrm>
          <a:off x="0" y="0"/>
          <a:ext cx="0" cy="0"/>
          <a:chOff x="0" y="0"/>
          <a:chExt cx="0" cy="0"/>
        </a:xfrm>
      </p:grpSpPr>
      <p:sp>
        <p:nvSpPr>
          <p:cNvPr id="801" name="Google Shape;801;p87"/>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i="1" lang="en" sz="3000">
                <a:solidFill>
                  <a:srgbClr val="AB0520"/>
                </a:solidFill>
                <a:latin typeface="Calibri"/>
                <a:ea typeface="Calibri"/>
                <a:cs typeface="Calibri"/>
                <a:sym typeface="Calibri"/>
              </a:rPr>
              <a:t>WATERCYCLE: Molecules in Motion</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802" name="Google Shape;802;p87"/>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id="803" name="Google Shape;803;p87"/>
          <p:cNvPicPr preferRelativeResize="0"/>
          <p:nvPr/>
        </p:nvPicPr>
        <p:blipFill rotWithShape="1">
          <a:blip r:embed="rId3">
            <a:alphaModFix/>
          </a:blip>
          <a:srcRect b="0" l="0" r="0" t="0"/>
          <a:stretch/>
        </p:blipFill>
        <p:spPr>
          <a:xfrm>
            <a:off x="432111" y="1547040"/>
            <a:ext cx="4210936" cy="2336587"/>
          </a:xfrm>
          <a:prstGeom prst="rect">
            <a:avLst/>
          </a:prstGeom>
          <a:noFill/>
          <a:ln cap="flat" cmpd="sng" w="57150">
            <a:solidFill>
              <a:srgbClr val="0F243E"/>
            </a:solidFill>
            <a:prstDash val="solid"/>
            <a:round/>
            <a:headEnd len="sm" w="sm" type="none"/>
            <a:tailEnd len="sm" w="sm" type="none"/>
          </a:ln>
        </p:spPr>
      </p:pic>
      <p:sp>
        <p:nvSpPr>
          <p:cNvPr id="804" name="Google Shape;804;p87"/>
          <p:cNvSpPr txBox="1"/>
          <p:nvPr/>
        </p:nvSpPr>
        <p:spPr>
          <a:xfrm>
            <a:off x="2475614" y="791329"/>
            <a:ext cx="4419600"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lang="en" sz="3000">
                <a:solidFill>
                  <a:srgbClr val="000000"/>
                </a:solidFill>
                <a:latin typeface="Calibri"/>
                <a:ea typeface="Calibri"/>
                <a:cs typeface="Calibri"/>
                <a:sym typeface="Calibri"/>
              </a:rPr>
              <a:t>Water Molecule Simulation</a:t>
            </a:r>
            <a:endParaRPr sz="1100"/>
          </a:p>
        </p:txBody>
      </p:sp>
      <p:pic>
        <p:nvPicPr>
          <p:cNvPr id="805" name="Google Shape;805;p87"/>
          <p:cNvPicPr preferRelativeResize="0"/>
          <p:nvPr/>
        </p:nvPicPr>
        <p:blipFill rotWithShape="1">
          <a:blip r:embed="rId4">
            <a:alphaModFix/>
          </a:blip>
          <a:srcRect b="0" l="0" r="0" t="0"/>
          <a:stretch/>
        </p:blipFill>
        <p:spPr>
          <a:xfrm>
            <a:off x="2018414" y="938500"/>
            <a:ext cx="419100" cy="386229"/>
          </a:xfrm>
          <a:prstGeom prst="rect">
            <a:avLst/>
          </a:prstGeom>
          <a:noFill/>
          <a:ln>
            <a:noFill/>
          </a:ln>
        </p:spPr>
      </p:pic>
      <p:pic>
        <p:nvPicPr>
          <p:cNvPr id="806" name="Google Shape;806;p87">
            <a:hlinkClick r:id="rId5"/>
          </p:cNvPr>
          <p:cNvPicPr preferRelativeResize="0"/>
          <p:nvPr/>
        </p:nvPicPr>
        <p:blipFill rotWithShape="1">
          <a:blip r:embed="rId6">
            <a:alphaModFix/>
          </a:blip>
          <a:srcRect b="0" l="0" r="0" t="0"/>
          <a:stretch/>
        </p:blipFill>
        <p:spPr>
          <a:xfrm>
            <a:off x="5041322" y="1362829"/>
            <a:ext cx="3507256" cy="2709441"/>
          </a:xfrm>
          <a:prstGeom prst="rect">
            <a:avLst/>
          </a:prstGeom>
          <a:noFill/>
          <a:ln>
            <a:noFill/>
          </a:ln>
        </p:spPr>
      </p:pic>
      <p:sp>
        <p:nvSpPr>
          <p:cNvPr id="807" name="Google Shape;807;p87"/>
          <p:cNvSpPr txBox="1"/>
          <p:nvPr/>
        </p:nvSpPr>
        <p:spPr>
          <a:xfrm>
            <a:off x="2665391" y="4256481"/>
            <a:ext cx="5628005" cy="500233"/>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1400">
                <a:solidFill>
                  <a:srgbClr val="000000"/>
                </a:solidFill>
                <a:latin typeface="Quattrocento Sans"/>
                <a:ea typeface="Quattrocento Sans"/>
                <a:cs typeface="Quattrocento Sans"/>
                <a:sym typeface="Quattrocento Sans"/>
              </a:rPr>
              <a:t>https://phet.colorado.edu/sims/html/states-of-matter-basics/latest/states-of-matter-basics_en.html </a:t>
            </a:r>
            <a:endParaRPr sz="1400">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88"/>
          <p:cNvSpPr/>
          <p:nvPr/>
        </p:nvSpPr>
        <p:spPr>
          <a:xfrm>
            <a:off x="-108284" y="-31527"/>
            <a:ext cx="9360569" cy="1219200"/>
          </a:xfrm>
          <a:prstGeom prst="rect">
            <a:avLst/>
          </a:prstGeom>
          <a:solidFill>
            <a:schemeClr val="accent1"/>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cxnSp>
        <p:nvCxnSpPr>
          <p:cNvPr id="814" name="Google Shape;814;p88"/>
          <p:cNvCxnSpPr/>
          <p:nvPr/>
        </p:nvCxnSpPr>
        <p:spPr>
          <a:xfrm>
            <a:off x="-88232" y="1219200"/>
            <a:ext cx="9360569" cy="0"/>
          </a:xfrm>
          <a:prstGeom prst="straightConnector1">
            <a:avLst/>
          </a:prstGeom>
          <a:noFill/>
          <a:ln cap="flat" cmpd="sng" w="127000">
            <a:solidFill>
              <a:srgbClr val="AB0520"/>
            </a:solidFill>
            <a:prstDash val="solid"/>
            <a:round/>
            <a:headEnd len="sm" w="sm" type="none"/>
            <a:tailEnd len="sm" w="sm" type="none"/>
          </a:ln>
        </p:spPr>
      </p:cxnSp>
      <p:sp>
        <p:nvSpPr>
          <p:cNvPr id="815" name="Google Shape;815;p88"/>
          <p:cNvSpPr txBox="1"/>
          <p:nvPr/>
        </p:nvSpPr>
        <p:spPr>
          <a:xfrm>
            <a:off x="80211" y="-20330"/>
            <a:ext cx="9023683" cy="1177245"/>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600">
                <a:solidFill>
                  <a:srgbClr val="0C234B"/>
                </a:solidFill>
                <a:latin typeface="Calibri"/>
                <a:ea typeface="Calibri"/>
                <a:cs typeface="Calibri"/>
                <a:sym typeface="Calibri"/>
              </a:rPr>
              <a:t>Water has unique and complex physical and chemical characteristics.</a:t>
            </a:r>
            <a:endParaRPr sz="1100"/>
          </a:p>
        </p:txBody>
      </p:sp>
      <p:sp>
        <p:nvSpPr>
          <p:cNvPr id="816" name="Google Shape;816;p88"/>
          <p:cNvSpPr txBox="1"/>
          <p:nvPr/>
        </p:nvSpPr>
        <p:spPr>
          <a:xfrm>
            <a:off x="4751533" y="1339100"/>
            <a:ext cx="4357850" cy="3370154"/>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3600">
                <a:solidFill>
                  <a:srgbClr val="AB0520"/>
                </a:solidFill>
                <a:latin typeface="Calibri"/>
                <a:ea typeface="Calibri"/>
                <a:cs typeface="Calibri"/>
                <a:sym typeface="Calibri"/>
              </a:rPr>
              <a:t>Nature of Water:</a:t>
            </a:r>
            <a:r>
              <a:rPr b="1" lang="en" sz="3600">
                <a:solidFill>
                  <a:srgbClr val="000000"/>
                </a:solidFill>
                <a:latin typeface="Calibri"/>
                <a:ea typeface="Calibri"/>
                <a:cs typeface="Calibri"/>
                <a:sym typeface="Calibri"/>
              </a:rPr>
              <a:t> </a:t>
            </a:r>
            <a:endParaRPr sz="1100"/>
          </a:p>
          <a:p>
            <a:pPr indent="-342900" lvl="2" marL="800100" marR="0" rtl="0" algn="l">
              <a:spcBef>
                <a:spcPts val="0"/>
              </a:spcBef>
              <a:spcAft>
                <a:spcPts val="0"/>
              </a:spcAft>
              <a:buClr>
                <a:srgbClr val="0C234B"/>
              </a:buClr>
              <a:buSzPts val="3000"/>
              <a:buFont typeface="Arial"/>
              <a:buChar char="•"/>
            </a:pPr>
            <a:r>
              <a:rPr b="0" i="0" lang="en" sz="3000" u="none" cap="none" strike="noStrike">
                <a:solidFill>
                  <a:srgbClr val="0C234B"/>
                </a:solidFill>
                <a:latin typeface="Calibri"/>
                <a:ea typeface="Calibri"/>
                <a:cs typeface="Calibri"/>
                <a:sym typeface="Calibri"/>
              </a:rPr>
              <a:t>Two hydrogens and one oxygen atom</a:t>
            </a:r>
            <a:endParaRPr b="0" i="0" sz="3000" u="none" cap="none" strike="noStrike">
              <a:solidFill>
                <a:srgbClr val="0C234B"/>
              </a:solidFill>
              <a:latin typeface="Calibri"/>
              <a:ea typeface="Calibri"/>
              <a:cs typeface="Calibri"/>
              <a:sym typeface="Calibri"/>
            </a:endParaRPr>
          </a:p>
          <a:p>
            <a:pPr indent="-342900" lvl="2" marL="800100" marR="0" rtl="0" algn="l">
              <a:spcBef>
                <a:spcPts val="0"/>
              </a:spcBef>
              <a:spcAft>
                <a:spcPts val="0"/>
              </a:spcAft>
              <a:buClr>
                <a:srgbClr val="0C234B"/>
              </a:buClr>
              <a:buSzPts val="3000"/>
              <a:buFont typeface="Arial"/>
              <a:buChar char="•"/>
            </a:pPr>
            <a:r>
              <a:rPr b="0" i="0" lang="en" sz="3000" u="none" cap="none" strike="noStrike">
                <a:solidFill>
                  <a:srgbClr val="0C234B"/>
                </a:solidFill>
                <a:latin typeface="Calibri"/>
                <a:ea typeface="Calibri"/>
                <a:cs typeface="Calibri"/>
                <a:sym typeface="Calibri"/>
              </a:rPr>
              <a:t>The polar or "sticky" nature of water allows for cohesion and adhesion.</a:t>
            </a:r>
            <a:endParaRPr b="0" i="0" sz="3600" u="none" cap="none" strike="noStrike">
              <a:solidFill>
                <a:srgbClr val="0C234B"/>
              </a:solidFill>
              <a:latin typeface="Calibri"/>
              <a:ea typeface="Calibri"/>
              <a:cs typeface="Calibri"/>
              <a:sym typeface="Calibri"/>
            </a:endParaRPr>
          </a:p>
        </p:txBody>
      </p:sp>
      <p:grpSp>
        <p:nvGrpSpPr>
          <p:cNvPr id="817" name="Google Shape;817;p88"/>
          <p:cNvGrpSpPr/>
          <p:nvPr/>
        </p:nvGrpSpPr>
        <p:grpSpPr>
          <a:xfrm>
            <a:off x="145405" y="1334636"/>
            <a:ext cx="4603831" cy="3561795"/>
            <a:chOff x="290810" y="2669272"/>
            <a:chExt cx="9207662" cy="7123590"/>
          </a:xfrm>
        </p:grpSpPr>
        <p:pic>
          <p:nvPicPr>
            <p:cNvPr descr="The strong polar bond between water molecules creates water cohesion." id="818" name="Google Shape;818;p88"/>
            <p:cNvPicPr preferRelativeResize="0"/>
            <p:nvPr/>
          </p:nvPicPr>
          <p:blipFill rotWithShape="1">
            <a:blip r:embed="rId3">
              <a:alphaModFix/>
            </a:blip>
            <a:srcRect b="3688" l="0" r="0" t="0"/>
            <a:stretch/>
          </p:blipFill>
          <p:spPr>
            <a:xfrm>
              <a:off x="1727346" y="5944324"/>
              <a:ext cx="6243629" cy="3848538"/>
            </a:xfrm>
            <a:prstGeom prst="rect">
              <a:avLst/>
            </a:prstGeom>
            <a:noFill/>
            <a:ln>
              <a:noFill/>
            </a:ln>
          </p:spPr>
        </p:pic>
        <p:pic>
          <p:nvPicPr>
            <p:cNvPr descr="Science Mom" id="819" name="Google Shape;819;p88"/>
            <p:cNvPicPr preferRelativeResize="0"/>
            <p:nvPr/>
          </p:nvPicPr>
          <p:blipFill rotWithShape="1">
            <a:blip r:embed="rId4">
              <a:alphaModFix/>
            </a:blip>
            <a:srcRect b="-322" l="0" r="33182" t="5056"/>
            <a:stretch/>
          </p:blipFill>
          <p:spPr>
            <a:xfrm>
              <a:off x="3495781" y="2669272"/>
              <a:ext cx="6002691" cy="3030886"/>
            </a:xfrm>
            <a:prstGeom prst="rect">
              <a:avLst/>
            </a:prstGeom>
            <a:noFill/>
            <a:ln>
              <a:noFill/>
            </a:ln>
          </p:spPr>
        </p:pic>
        <p:pic>
          <p:nvPicPr>
            <p:cNvPr descr="To which part of a water molecule would Li^+ be attracted? | Socratic" id="820" name="Google Shape;820;p88"/>
            <p:cNvPicPr preferRelativeResize="0"/>
            <p:nvPr/>
          </p:nvPicPr>
          <p:blipFill rotWithShape="1">
            <a:blip r:embed="rId5">
              <a:alphaModFix/>
            </a:blip>
            <a:srcRect b="0" l="0" r="0" t="0"/>
            <a:stretch/>
          </p:blipFill>
          <p:spPr>
            <a:xfrm>
              <a:off x="290810" y="2913584"/>
              <a:ext cx="3094390" cy="3029853"/>
            </a:xfrm>
            <a:prstGeom prst="rect">
              <a:avLst/>
            </a:prstGeom>
            <a:noFill/>
            <a:ln>
              <a:noFill/>
            </a:ln>
          </p:spPr>
        </p:pic>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824" name="Shape 824"/>
        <p:cNvGrpSpPr/>
        <p:nvPr/>
      </p:nvGrpSpPr>
      <p:grpSpPr>
        <a:xfrm>
          <a:off x="0" y="0"/>
          <a:ext cx="0" cy="0"/>
          <a:chOff x="0" y="0"/>
          <a:chExt cx="0" cy="0"/>
        </a:xfrm>
      </p:grpSpPr>
      <p:sp>
        <p:nvSpPr>
          <p:cNvPr id="825" name="Google Shape;825;p89"/>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826" name="Google Shape;826;p89"/>
          <p:cNvSpPr txBox="1"/>
          <p:nvPr/>
        </p:nvSpPr>
        <p:spPr>
          <a:xfrm>
            <a:off x="-341650" y="314544"/>
            <a:ext cx="4160339"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Wrap-Up</a:t>
            </a:r>
            <a:endParaRPr sz="1100"/>
          </a:p>
        </p:txBody>
      </p:sp>
      <p:sp>
        <p:nvSpPr>
          <p:cNvPr id="827" name="Google Shape;827;p89"/>
          <p:cNvSpPr/>
          <p:nvPr/>
        </p:nvSpPr>
        <p:spPr>
          <a:xfrm>
            <a:off x="4451258" y="1001321"/>
            <a:ext cx="3895300" cy="3000822"/>
          </a:xfrm>
          <a:prstGeom prst="rect">
            <a:avLst/>
          </a:prstGeom>
          <a:solidFill>
            <a:srgbClr val="B7CCE4"/>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828" name="Google Shape;828;p89"/>
          <p:cNvSpPr txBox="1"/>
          <p:nvPr/>
        </p:nvSpPr>
        <p:spPr>
          <a:xfrm>
            <a:off x="4578129" y="1318075"/>
            <a:ext cx="3641558" cy="2397002"/>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000">
                <a:solidFill>
                  <a:srgbClr val="0033CC"/>
                </a:solidFill>
                <a:latin typeface="Calibri"/>
                <a:ea typeface="Calibri"/>
                <a:cs typeface="Calibri"/>
                <a:sym typeface="Calibri"/>
              </a:rPr>
              <a:t>Cause and Effect</a:t>
            </a:r>
            <a:endParaRPr sz="1100"/>
          </a:p>
          <a:p>
            <a:pPr indent="0" lvl="0" marL="0" marR="0" rtl="0" algn="ctr">
              <a:spcBef>
                <a:spcPts val="0"/>
              </a:spcBef>
              <a:spcAft>
                <a:spcPts val="0"/>
              </a:spcAft>
              <a:buNone/>
            </a:pPr>
            <a:r>
              <a:rPr b="1" lang="en" sz="4000">
                <a:solidFill>
                  <a:srgbClr val="0033CC"/>
                </a:solidFill>
                <a:latin typeface="Calibri"/>
                <a:ea typeface="Calibri"/>
                <a:cs typeface="Calibri"/>
                <a:sym typeface="Calibri"/>
              </a:rPr>
              <a:t>&amp; </a:t>
            </a:r>
            <a:endParaRPr sz="1100"/>
          </a:p>
          <a:p>
            <a:pPr indent="0" lvl="0" marL="0" marR="0" rtl="0" algn="ctr">
              <a:lnSpc>
                <a:spcPct val="106242"/>
              </a:lnSpc>
              <a:spcBef>
                <a:spcPts val="0"/>
              </a:spcBef>
              <a:spcAft>
                <a:spcPts val="0"/>
              </a:spcAft>
              <a:buNone/>
            </a:pPr>
            <a:r>
              <a:rPr b="1" lang="en" sz="4000">
                <a:solidFill>
                  <a:srgbClr val="0033CC"/>
                </a:solidFill>
                <a:latin typeface="Calibri"/>
                <a:ea typeface="Calibri"/>
                <a:cs typeface="Calibri"/>
                <a:sym typeface="Calibri"/>
              </a:rPr>
              <a:t>Energy and Matter</a:t>
            </a:r>
            <a:endParaRPr sz="1100"/>
          </a:p>
        </p:txBody>
      </p:sp>
      <p:sp>
        <p:nvSpPr>
          <p:cNvPr id="829" name="Google Shape;829;p89"/>
          <p:cNvSpPr txBox="1"/>
          <p:nvPr/>
        </p:nvSpPr>
        <p:spPr>
          <a:xfrm>
            <a:off x="272401" y="1071339"/>
            <a:ext cx="3124744" cy="3393236"/>
          </a:xfrm>
          <a:prstGeom prst="rect">
            <a:avLst/>
          </a:prstGeom>
          <a:noFill/>
          <a:ln>
            <a:noFill/>
          </a:ln>
        </p:spPr>
        <p:txBody>
          <a:bodyPr anchorCtr="0" anchor="t" bIns="34275" lIns="68575" spcFirstLastPara="1" rIns="68575" wrap="square" tIns="34275">
            <a:spAutoFit/>
          </a:bodyPr>
          <a:lstStyle/>
          <a:p>
            <a:pPr indent="-342900" lvl="0" marL="342900" marR="0" rtl="0" algn="l">
              <a:spcBef>
                <a:spcPts val="0"/>
              </a:spcBef>
              <a:spcAft>
                <a:spcPts val="0"/>
              </a:spcAft>
              <a:buClr>
                <a:srgbClr val="FFFFFF"/>
              </a:buClr>
              <a:buSzPts val="2400"/>
              <a:buFont typeface="Arial"/>
              <a:buChar char="•"/>
            </a:pPr>
            <a:r>
              <a:rPr b="1" lang="en" sz="2400">
                <a:solidFill>
                  <a:srgbClr val="FFFFFF"/>
                </a:solidFill>
                <a:latin typeface="Calibri"/>
                <a:ea typeface="Calibri"/>
                <a:cs typeface="Calibri"/>
                <a:sym typeface="Calibri"/>
              </a:rPr>
              <a:t>When we add or subtract heat to water, it changes, and that is important!</a:t>
            </a:r>
            <a:endParaRPr sz="1100"/>
          </a:p>
          <a:p>
            <a:pPr indent="-342900" lvl="2" marL="800100" marR="0" rtl="0" algn="l">
              <a:spcBef>
                <a:spcPts val="0"/>
              </a:spcBef>
              <a:spcAft>
                <a:spcPts val="0"/>
              </a:spcAft>
              <a:buClr>
                <a:srgbClr val="FFFFFF"/>
              </a:buClr>
              <a:buSzPts val="2400"/>
              <a:buFont typeface="Noto Sans Symbols"/>
              <a:buChar char="⮚"/>
            </a:pPr>
            <a:r>
              <a:rPr b="0" i="0" lang="en" sz="2400" u="none" cap="none" strike="noStrike">
                <a:solidFill>
                  <a:srgbClr val="FFFFFF"/>
                </a:solidFill>
                <a:latin typeface="Calibri"/>
                <a:ea typeface="Calibri"/>
                <a:cs typeface="Calibri"/>
                <a:sym typeface="Calibri"/>
              </a:rPr>
              <a:t>What heat source drives the water cycle again? </a:t>
            </a:r>
            <a:endParaRPr sz="1100"/>
          </a:p>
        </p:txBody>
      </p:sp>
      <p:sp>
        <p:nvSpPr>
          <p:cNvPr id="830" name="Google Shape;830;p89"/>
          <p:cNvSpPr txBox="1"/>
          <p:nvPr/>
        </p:nvSpPr>
        <p:spPr>
          <a:xfrm>
            <a:off x="5516293" y="472352"/>
            <a:ext cx="5394531"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FFFFFF"/>
                </a:solidFill>
                <a:latin typeface="Calibri"/>
                <a:ea typeface="Calibri"/>
                <a:cs typeface="Calibri"/>
                <a:sym typeface="Calibri"/>
              </a:rPr>
              <a:t>LESSON 1.2 </a:t>
            </a:r>
            <a:endParaRPr sz="1100"/>
          </a:p>
          <a:p>
            <a:pPr indent="0" lvl="0" marL="12700" marR="0" rtl="0" algn="l">
              <a:lnSpc>
                <a:spcPct val="121900"/>
              </a:lnSpc>
              <a:spcBef>
                <a:spcPts val="0"/>
              </a:spcBef>
              <a:spcAft>
                <a:spcPts val="0"/>
              </a:spcAft>
              <a:buNone/>
            </a:pPr>
            <a:r>
              <a:t/>
            </a:r>
            <a:endParaRPr b="1" sz="3000">
              <a:solidFill>
                <a:srgbClr val="FFFF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UArizona Profession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B04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UArizona Profession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B04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